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6858000" cy="9906000" type="A4"/>
  <p:notesSz cx="6735763" cy="9866313"/>
  <p:defaultTextStyle>
    <a:defPPr>
      <a:defRPr lang="ja-JP"/>
    </a:defPPr>
    <a:lvl1pPr algn="l" rtl="0" fontAlgn="base">
      <a:spcBef>
        <a:spcPct val="0"/>
      </a:spcBef>
      <a:spcAft>
        <a:spcPct val="0"/>
      </a:spcAft>
      <a:defRPr kumimoji="1" sz="1200" kern="1200">
        <a:solidFill>
          <a:schemeClr val="tx1"/>
        </a:solidFill>
        <a:latin typeface="Century"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Century"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Century"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Century"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2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2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2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2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7C80"/>
    <a:srgbClr val="9ED3D7"/>
    <a:srgbClr val="FFFFCC"/>
    <a:srgbClr val="FF00FF"/>
    <a:srgbClr val="0000FF"/>
    <a:srgbClr val="66CCFF"/>
    <a:srgbClr val="008000"/>
    <a:srgbClr val="11111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8063" autoAdjust="0"/>
    <p:restoredTop sz="94660"/>
  </p:normalViewPr>
  <p:slideViewPr>
    <p:cSldViewPr>
      <p:cViewPr varScale="1">
        <p:scale>
          <a:sx n="46" d="100"/>
          <a:sy n="46" d="100"/>
        </p:scale>
        <p:origin x="2580" y="5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54000" cy="54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20193"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t" anchorCtr="0" compatLnSpc="1">
            <a:prstTxWarp prst="textNoShape">
              <a:avLst/>
            </a:prstTxWarp>
          </a:bodyPr>
          <a:lstStyle>
            <a:lvl1pPr defTabSz="923538">
              <a:defRPr>
                <a:ea typeface="ＭＳ Ｐゴシック" pitchFamily="50" charset="-128"/>
              </a:defRPr>
            </a:lvl1pPr>
          </a:lstStyle>
          <a:p>
            <a:pPr>
              <a:defRPr/>
            </a:pPr>
            <a:endParaRPr lang="en-US" altLang="ja-JP"/>
          </a:p>
        </p:txBody>
      </p:sp>
      <p:sp>
        <p:nvSpPr>
          <p:cNvPr id="6147" name="Rectangle 3"/>
          <p:cNvSpPr>
            <a:spLocks noGrp="1" noChangeArrowheads="1"/>
          </p:cNvSpPr>
          <p:nvPr>
            <p:ph type="dt" sz="quarter" idx="1"/>
          </p:nvPr>
        </p:nvSpPr>
        <p:spPr bwMode="auto">
          <a:xfrm>
            <a:off x="3815572" y="1"/>
            <a:ext cx="2920192"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t" anchorCtr="0" compatLnSpc="1">
            <a:prstTxWarp prst="textNoShape">
              <a:avLst/>
            </a:prstTxWarp>
          </a:bodyPr>
          <a:lstStyle>
            <a:lvl1pPr algn="r" defTabSz="923538">
              <a:defRPr>
                <a:ea typeface="ＭＳ Ｐゴシック" pitchFamily="50" charset="-128"/>
              </a:defRPr>
            </a:lvl1pPr>
          </a:lstStyle>
          <a:p>
            <a:pPr>
              <a:defRPr/>
            </a:pPr>
            <a:endParaRPr lang="en-US" altLang="ja-JP"/>
          </a:p>
        </p:txBody>
      </p:sp>
      <p:sp>
        <p:nvSpPr>
          <p:cNvPr id="6148" name="Rectangle 4"/>
          <p:cNvSpPr>
            <a:spLocks noGrp="1" noChangeArrowheads="1"/>
          </p:cNvSpPr>
          <p:nvPr>
            <p:ph type="ftr" sz="quarter" idx="2"/>
          </p:nvPr>
        </p:nvSpPr>
        <p:spPr bwMode="auto">
          <a:xfrm>
            <a:off x="1" y="9374654"/>
            <a:ext cx="2920193"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b" anchorCtr="0" compatLnSpc="1">
            <a:prstTxWarp prst="textNoShape">
              <a:avLst/>
            </a:prstTxWarp>
          </a:bodyPr>
          <a:lstStyle>
            <a:lvl1pPr defTabSz="923538">
              <a:defRPr>
                <a:ea typeface="ＭＳ Ｐゴシック" pitchFamily="50" charset="-128"/>
              </a:defRPr>
            </a:lvl1pPr>
          </a:lstStyle>
          <a:p>
            <a:pPr>
              <a:defRPr/>
            </a:pPr>
            <a:endParaRPr lang="en-US" altLang="ja-JP"/>
          </a:p>
        </p:txBody>
      </p:sp>
      <p:sp>
        <p:nvSpPr>
          <p:cNvPr id="6149" name="Rectangle 5"/>
          <p:cNvSpPr>
            <a:spLocks noGrp="1" noChangeArrowheads="1"/>
          </p:cNvSpPr>
          <p:nvPr>
            <p:ph type="sldNum" sz="quarter" idx="3"/>
          </p:nvPr>
        </p:nvSpPr>
        <p:spPr bwMode="auto">
          <a:xfrm>
            <a:off x="3815572" y="9374654"/>
            <a:ext cx="2920192"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b" anchorCtr="0" compatLnSpc="1">
            <a:prstTxWarp prst="textNoShape">
              <a:avLst/>
            </a:prstTxWarp>
          </a:bodyPr>
          <a:lstStyle>
            <a:lvl1pPr algn="r" defTabSz="923538">
              <a:defRPr>
                <a:ea typeface="ＭＳ Ｐゴシック" pitchFamily="50" charset="-128"/>
              </a:defRPr>
            </a:lvl1pPr>
          </a:lstStyle>
          <a:p>
            <a:pPr>
              <a:defRPr/>
            </a:pPr>
            <a:fld id="{8E6A4849-C4D3-4881-964C-4BC2C9464366}" type="slidenum">
              <a:rPr lang="en-US" altLang="ja-JP"/>
              <a:pPr>
                <a:defRPr/>
              </a:pPr>
              <a:t>‹#›</a:t>
            </a:fld>
            <a:endParaRPr lang="en-US" altLang="ja-JP"/>
          </a:p>
        </p:txBody>
      </p:sp>
    </p:spTree>
    <p:extLst>
      <p:ext uri="{BB962C8B-B14F-4D97-AF65-F5344CB8AC3E}">
        <p14:creationId xmlns:p14="http://schemas.microsoft.com/office/powerpoint/2010/main" val="614858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20193"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t" anchorCtr="0" compatLnSpc="1">
            <a:prstTxWarp prst="textNoShape">
              <a:avLst/>
            </a:prstTxWarp>
          </a:bodyPr>
          <a:lstStyle>
            <a:lvl1pPr defTabSz="923538">
              <a:defRPr>
                <a:latin typeface="Arial" charset="0"/>
                <a:ea typeface="ＭＳ Ｐゴシック"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14001" y="1"/>
            <a:ext cx="2920193"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t" anchorCtr="0" compatLnSpc="1">
            <a:prstTxWarp prst="textNoShape">
              <a:avLst/>
            </a:prstTxWarp>
          </a:bodyPr>
          <a:lstStyle>
            <a:lvl1pPr algn="r" defTabSz="923538">
              <a:defRPr>
                <a:latin typeface="Arial" charset="0"/>
                <a:ea typeface="ＭＳ Ｐゴシック" pitchFamily="50"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90738" y="741363"/>
            <a:ext cx="2560637"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5463" y="4686539"/>
            <a:ext cx="5384840" cy="4439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1" y="9373078"/>
            <a:ext cx="2920193"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b" anchorCtr="0" compatLnSpc="1">
            <a:prstTxWarp prst="textNoShape">
              <a:avLst/>
            </a:prstTxWarp>
          </a:bodyPr>
          <a:lstStyle>
            <a:lvl1pPr defTabSz="923538">
              <a:defRPr>
                <a:latin typeface="Arial" charset="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14001" y="9373078"/>
            <a:ext cx="2920193" cy="49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68" tIns="46183" rIns="92368" bIns="46183" numCol="1" anchor="b" anchorCtr="0" compatLnSpc="1">
            <a:prstTxWarp prst="textNoShape">
              <a:avLst/>
            </a:prstTxWarp>
          </a:bodyPr>
          <a:lstStyle>
            <a:lvl1pPr algn="r" defTabSz="923538">
              <a:defRPr>
                <a:latin typeface="Arial" charset="0"/>
                <a:ea typeface="ＭＳ Ｐゴシック" pitchFamily="50" charset="-128"/>
              </a:defRPr>
            </a:lvl1pPr>
          </a:lstStyle>
          <a:p>
            <a:pPr>
              <a:defRPr/>
            </a:pPr>
            <a:fld id="{E1F12945-8FF3-42A3-8896-6421E84427F0}" type="slidenum">
              <a:rPr lang="en-US" altLang="ja-JP"/>
              <a:pPr>
                <a:defRPr/>
              </a:pPr>
              <a:t>‹#›</a:t>
            </a:fld>
            <a:endParaRPr lang="en-US" altLang="ja-JP"/>
          </a:p>
        </p:txBody>
      </p:sp>
    </p:spTree>
    <p:extLst>
      <p:ext uri="{BB962C8B-B14F-4D97-AF65-F5344CB8AC3E}">
        <p14:creationId xmlns:p14="http://schemas.microsoft.com/office/powerpoint/2010/main" val="12764282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52065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173652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387823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174060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407953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59077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304489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71163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36585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265693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endParaRPr lang="ja-JP" altLang="ja-JP"/>
          </a:p>
        </p:txBody>
      </p:sp>
    </p:spTree>
    <p:extLst>
      <p:ext uri="{BB962C8B-B14F-4D97-AF65-F5344CB8AC3E}">
        <p14:creationId xmlns:p14="http://schemas.microsoft.com/office/powerpoint/2010/main" val="3089409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ＭＳ Ｐゴシック" pitchFamily="50" charset="-128"/>
              </a:defRPr>
            </a:lvl1pPr>
          </a:lstStyle>
          <a:p>
            <a:pPr>
              <a:defRPr/>
            </a:pPr>
            <a:endParaRPr lang="ja-JP"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テキスト ボックス 1"/>
          <p:cNvSpPr txBox="1">
            <a:spLocks noChangeArrowheads="1"/>
          </p:cNvSpPr>
          <p:nvPr/>
        </p:nvSpPr>
        <p:spPr bwMode="auto">
          <a:xfrm>
            <a:off x="5794375" y="2478088"/>
            <a:ext cx="6826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Arial" charset="0"/>
                <a:ea typeface="ＭＳ Ｐゴシック" charset="-128"/>
              </a:defRPr>
            </a:lvl1pPr>
            <a:lvl2pPr>
              <a:defRPr kumimoji="1" sz="2800">
                <a:solidFill>
                  <a:schemeClr val="tx1"/>
                </a:solidFill>
                <a:latin typeface="Arial" charset="0"/>
                <a:ea typeface="ＭＳ Ｐゴシック" charset="-128"/>
              </a:defRPr>
            </a:lvl2pPr>
            <a:lvl3pPr>
              <a:defRPr kumimoji="1" sz="2400">
                <a:solidFill>
                  <a:schemeClr val="tx1"/>
                </a:solidFill>
                <a:latin typeface="Arial" charset="0"/>
                <a:ea typeface="ＭＳ Ｐゴシック" charset="-128"/>
              </a:defRPr>
            </a:lvl3pPr>
            <a:lvl4pPr>
              <a:defRPr kumimoji="1" sz="2000">
                <a:solidFill>
                  <a:schemeClr val="tx1"/>
                </a:solidFill>
                <a:latin typeface="Arial" charset="0"/>
                <a:ea typeface="ＭＳ Ｐゴシック" charset="-128"/>
              </a:defRPr>
            </a:lvl4pPr>
            <a:lvl5pPr>
              <a:defRPr kumimoji="1" sz="2000">
                <a:solidFill>
                  <a:schemeClr val="tx1"/>
                </a:solidFill>
                <a:latin typeface="Arial" charset="0"/>
                <a:ea typeface="ＭＳ Ｐゴシック" charset="-128"/>
              </a:defRPr>
            </a:lvl5pPr>
            <a:lvl6pPr eaLnBrk="0" hangingPunct="0">
              <a:defRPr kumimoji="1" sz="2000">
                <a:solidFill>
                  <a:schemeClr val="tx1"/>
                </a:solidFill>
                <a:latin typeface="Arial" charset="0"/>
                <a:ea typeface="ＭＳ Ｐゴシック" charset="-128"/>
              </a:defRPr>
            </a:lvl6pPr>
            <a:lvl7pPr eaLnBrk="0" hangingPunct="0">
              <a:defRPr kumimoji="1" sz="2000">
                <a:solidFill>
                  <a:schemeClr val="tx1"/>
                </a:solidFill>
                <a:latin typeface="Arial" charset="0"/>
                <a:ea typeface="ＭＳ Ｐゴシック" charset="-128"/>
              </a:defRPr>
            </a:lvl7pPr>
            <a:lvl8pPr eaLnBrk="0" hangingPunct="0">
              <a:defRPr kumimoji="1" sz="2000">
                <a:solidFill>
                  <a:schemeClr val="tx1"/>
                </a:solidFill>
                <a:latin typeface="Arial" charset="0"/>
                <a:ea typeface="ＭＳ Ｐゴシック" charset="-128"/>
              </a:defRPr>
            </a:lvl8pPr>
            <a:lvl9pPr eaLnBrk="0" hangingPunct="0">
              <a:defRPr kumimoji="1" sz="2000">
                <a:solidFill>
                  <a:schemeClr val="tx1"/>
                </a:solidFill>
                <a:latin typeface="Arial" charset="0"/>
                <a:ea typeface="ＭＳ Ｐゴシック" charset="-128"/>
              </a:defRPr>
            </a:lvl9pPr>
          </a:lstStyle>
          <a:p>
            <a:endParaRPr lang="ja-JP" altLang="en-US" sz="1200">
              <a:latin typeface="Century" pitchFamily="18" charset="0"/>
            </a:endParaRPr>
          </a:p>
        </p:txBody>
      </p:sp>
      <p:sp>
        <p:nvSpPr>
          <p:cNvPr id="28" name="Rectangle 2"/>
          <p:cNvSpPr txBox="1">
            <a:spLocks noChangeArrowheads="1"/>
          </p:cNvSpPr>
          <p:nvPr/>
        </p:nvSpPr>
        <p:spPr bwMode="auto">
          <a:xfrm>
            <a:off x="792004" y="201000"/>
            <a:ext cx="5364320" cy="609600"/>
          </a:xfrm>
          <a:prstGeom prst="rect">
            <a:avLst/>
          </a:prstGeom>
          <a:solidFill>
            <a:srgbClr val="66CCFF"/>
          </a:solidFill>
          <a:ln w="38100" cmpd="dbl">
            <a:solidFill>
              <a:schemeClr val="tx1"/>
            </a:solidFill>
            <a:miter lim="800000"/>
            <a:headEnd/>
            <a:tailEnd/>
          </a:ln>
          <a:effectLs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b="1" kern="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年度全国高校生伝統文化フェスティバル</a:t>
            </a:r>
            <a:r>
              <a:rPr lang="en-US" altLang="ja-JP" sz="1400" b="1"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茶道フェスティバル</a:t>
            </a:r>
            <a:r>
              <a:rPr lang="en-US" altLang="ja-JP" sz="1400" b="1" kern="0" dirty="0">
                <a:latin typeface="Meiryo UI" panose="020B0604030504040204" pitchFamily="50" charset="-128"/>
                <a:ea typeface="Meiryo UI" panose="020B0604030504040204" pitchFamily="50" charset="-128"/>
                <a:cs typeface="Meiryo UI" panose="020B0604030504040204" pitchFamily="50" charset="-128"/>
              </a:rPr>
              <a:t>-</a:t>
            </a:r>
            <a:b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b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お弁当・宿泊の申込書</a:t>
            </a:r>
            <a:endParaRPr lang="ja-JP" altLang="en-US" sz="1200" b="1"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0" name="Picture 29" descr="img06_250_-31_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309813"/>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AutoShape 1025" descr="「京都プラザホテル」の画像検索結果"/>
          <p:cNvSpPr>
            <a:spLocks noChangeAspect="1" noChangeArrowheads="1"/>
          </p:cNvSpPr>
          <p:nvPr/>
        </p:nvSpPr>
        <p:spPr bwMode="auto">
          <a:xfrm>
            <a:off x="1590675" y="31765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 name="AutoShape 1026" descr="「京都プラザホテル」の画像検索結果"/>
          <p:cNvSpPr>
            <a:spLocks noChangeAspect="1" noChangeArrowheads="1"/>
          </p:cNvSpPr>
          <p:nvPr/>
        </p:nvSpPr>
        <p:spPr bwMode="auto">
          <a:xfrm>
            <a:off x="1590675" y="30051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7" name="AutoShape 1025" descr="「京都プラザホテル」の画像検索結果"/>
          <p:cNvSpPr>
            <a:spLocks noChangeAspect="1" noChangeArrowheads="1"/>
          </p:cNvSpPr>
          <p:nvPr/>
        </p:nvSpPr>
        <p:spPr bwMode="auto">
          <a:xfrm>
            <a:off x="2790825" y="38925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9" name="AutoShape 1026" descr="「京都プラザホテル」の画像検索結果"/>
          <p:cNvSpPr>
            <a:spLocks noChangeAspect="1" noChangeArrowheads="1"/>
          </p:cNvSpPr>
          <p:nvPr/>
        </p:nvSpPr>
        <p:spPr bwMode="auto">
          <a:xfrm>
            <a:off x="2800350" y="30067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5" name="テキスト ボックス 44"/>
          <p:cNvSpPr txBox="1"/>
          <p:nvPr/>
        </p:nvSpPr>
        <p:spPr>
          <a:xfrm>
            <a:off x="278320" y="7623335"/>
            <a:ext cx="6120680" cy="461665"/>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ご記入の際の注意事項</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この申込書は</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枚につき</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名様までとなります。</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名以上の場合はお手数ですがコピーにてご対応をお願いいたします。</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領収書をご希望の場合は、事前にご連絡をお願いいたします。</a:t>
            </a:r>
          </a:p>
        </p:txBody>
      </p:sp>
      <p:sp>
        <p:nvSpPr>
          <p:cNvPr id="48" name="テキスト ボックス 47"/>
          <p:cNvSpPr txBox="1"/>
          <p:nvPr/>
        </p:nvSpPr>
        <p:spPr>
          <a:xfrm>
            <a:off x="356320" y="8241114"/>
            <a:ext cx="6169024" cy="707886"/>
          </a:xfrm>
          <a:prstGeom prst="rect">
            <a:avLst/>
          </a:prstGeom>
          <a:noFill/>
          <a:ln w="3175">
            <a:solidFill>
              <a:schemeClr val="tx1"/>
            </a:solidFill>
          </a:ln>
        </p:spPr>
        <p:txBody>
          <a:bodyPr wrap="square" rtlCol="0">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申込先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株式会社日本旅行京都四条支店　　　　担当者：竹原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600-8006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京都市下京区四条通り柳馬場西入ニッセイ四条柳馬場ビル２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F</a:t>
            </a:r>
          </a:p>
          <a:p>
            <a:pPr marL="803275" indent="-803275"/>
            <a:r>
              <a:rPr lang="en-US" altLang="ja-JP" sz="1000" dirty="0">
                <a:latin typeface="Meiryo UI" panose="020B0604030504040204" pitchFamily="50" charset="-128"/>
                <a:ea typeface="Meiryo UI" panose="020B0604030504040204" pitchFamily="50" charset="-128"/>
                <a:cs typeface="Meiryo UI" panose="020B0604030504040204" pitchFamily="50" charset="-128"/>
              </a:rPr>
              <a:t>                  TEL</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223-2311  FAX</a:t>
            </a:r>
            <a:r>
              <a:rPr lang="ja-JP" altLang="en-US"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075</a:t>
            </a:r>
            <a:r>
              <a:rPr lang="ja-JP" altLang="en-US"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221-1726</a:t>
            </a:r>
            <a:r>
              <a:rPr lang="ja-JP" altLang="en-US"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Email: yuma_takehara@nta.co.jp</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営業時間：</a:t>
            </a:r>
            <a:r>
              <a:rPr lang="en-US" altLang="ja-JP"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9:30</a:t>
            </a:r>
            <a:r>
              <a:rPr lang="ja-JP" altLang="en-US"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17:30</a:t>
            </a:r>
            <a:r>
              <a:rPr lang="ja-JP" altLang="en-US" sz="10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（土・日・祝日は休業）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45108486"/>
              </p:ext>
            </p:extLst>
          </p:nvPr>
        </p:nvGraphicFramePr>
        <p:xfrm>
          <a:off x="342900" y="1312114"/>
          <a:ext cx="6172200" cy="1588886"/>
        </p:xfrm>
        <a:graphic>
          <a:graphicData uri="http://schemas.openxmlformats.org/drawingml/2006/table">
            <a:tbl>
              <a:tblPr/>
              <a:tblGrid>
                <a:gridCol w="680982">
                  <a:extLst>
                    <a:ext uri="{9D8B030D-6E8A-4147-A177-3AD203B41FA5}">
                      <a16:colId xmlns:a16="http://schemas.microsoft.com/office/drawing/2014/main" val="20000"/>
                    </a:ext>
                  </a:extLst>
                </a:gridCol>
                <a:gridCol w="680982">
                  <a:extLst>
                    <a:ext uri="{9D8B030D-6E8A-4147-A177-3AD203B41FA5}">
                      <a16:colId xmlns:a16="http://schemas.microsoft.com/office/drawing/2014/main" val="20001"/>
                    </a:ext>
                  </a:extLst>
                </a:gridCol>
                <a:gridCol w="1361965">
                  <a:extLst>
                    <a:ext uri="{9D8B030D-6E8A-4147-A177-3AD203B41FA5}">
                      <a16:colId xmlns:a16="http://schemas.microsoft.com/office/drawing/2014/main" val="20002"/>
                    </a:ext>
                  </a:extLst>
                </a:gridCol>
                <a:gridCol w="683533">
                  <a:extLst>
                    <a:ext uri="{9D8B030D-6E8A-4147-A177-3AD203B41FA5}">
                      <a16:colId xmlns:a16="http://schemas.microsoft.com/office/drawing/2014/main" val="20003"/>
                    </a:ext>
                  </a:extLst>
                </a:gridCol>
                <a:gridCol w="2764738">
                  <a:extLst>
                    <a:ext uri="{9D8B030D-6E8A-4147-A177-3AD203B41FA5}">
                      <a16:colId xmlns:a16="http://schemas.microsoft.com/office/drawing/2014/main" val="20004"/>
                    </a:ext>
                  </a:extLst>
                </a:gridCol>
              </a:tblGrid>
              <a:tr h="244444">
                <a:tc grid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都道府県名</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学校名</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444">
                <a:tc grid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代表者名</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kumimoji="1" lang="ja-JP" altLang="en-US"/>
                    </a:p>
                  </a:txBody>
                  <a:tcPr/>
                </a:tc>
                <a:tc gridSpan="3">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44444">
                <a:tc grid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送付先住所</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kumimoji="1" lang="ja-JP" altLang="en-US"/>
                    </a:p>
                  </a:txBody>
                  <a:tcPr/>
                </a:tc>
                <a:tc rowSpan="3" gridSpan="3">
                  <a:txBody>
                    <a:bodyPr/>
                    <a:lstStyle/>
                    <a:p>
                      <a:pPr algn="l" fontAlgn="t"/>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639" marR="7639" marT="76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kumimoji="1" lang="ja-JP" altLang="en-US"/>
                    </a:p>
                  </a:txBody>
                  <a:tcPr/>
                </a:tc>
                <a:tc rowSpan="3" hMerge="1">
                  <a:txBody>
                    <a:bodyPr/>
                    <a:lstStyle/>
                    <a:p>
                      <a:endParaRPr kumimoji="1" lang="ja-JP" altLang="en-US"/>
                    </a:p>
                  </a:txBody>
                  <a:tcPr/>
                </a:tc>
                <a:extLst>
                  <a:ext uri="{0D108BD9-81ED-4DB2-BD59-A6C34878D82A}">
                    <a16:rowId xmlns:a16="http://schemas.microsoft.com/office/drawing/2014/main" val="10002"/>
                  </a:ext>
                </a:extLst>
              </a:tr>
              <a:tr h="122222">
                <a:tc gridSpan="2">
                  <a:txBody>
                    <a:bodyPr/>
                    <a:lstStyle/>
                    <a:p>
                      <a:pPr algn="ctr" fontAlgn="ctr"/>
                      <a:r>
                        <a:rPr lang="ja-JP" altLang="en-US" sz="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○で囲んでください</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3"/>
                  </a:ext>
                </a:extLst>
              </a:tr>
              <a:tr h="244444">
                <a:tc gridSpan="2">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所属先　・　自宅</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4"/>
                  </a:ext>
                </a:extLst>
              </a:tr>
              <a:tr h="244444">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TEL</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2">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FAX</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4444">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携帯</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gridSpan="2">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Mail</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8" name="テキスト ボックス 17"/>
          <p:cNvSpPr txBox="1"/>
          <p:nvPr/>
        </p:nvSpPr>
        <p:spPr>
          <a:xfrm>
            <a:off x="286172" y="9111000"/>
            <a:ext cx="6120680" cy="584775"/>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お客様の個人情報の取り扱いについて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①当社では、お客様からご提供いただいた個人情報を厳重に管理し、申込いただきました宿泊の手配、お客様との間の連絡及び現地手配部門への提供ならびにこれらに付随する業務を行うために利用します。</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②その他、当社の個人情報の取扱いにつきましては、当社ホームページ（</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https://www.nta.co.jp/security.htm</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）をご参照ください。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60648" y="957000"/>
            <a:ext cx="6120680"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以下の個人情報について宿泊施設、フェスティバル事務局等への提供に同意の上、申し込みます。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6237000" y="62779"/>
            <a:ext cx="568524" cy="246221"/>
          </a:xfrm>
          <a:prstGeom prst="rect">
            <a:avLst/>
          </a:prstGeom>
          <a:noFill/>
          <a:ln w="6350">
            <a:solidFill>
              <a:schemeClr val="tx1"/>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様式</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4</a:t>
            </a:r>
          </a:p>
        </p:txBody>
      </p:sp>
      <p:graphicFrame>
        <p:nvGraphicFramePr>
          <p:cNvPr id="19" name="表 18">
            <a:extLst>
              <a:ext uri="{FF2B5EF4-FFF2-40B4-BE49-F238E27FC236}">
                <a16:creationId xmlns:a16="http://schemas.microsoft.com/office/drawing/2014/main" id="{7C827DB4-1B08-4766-B6BF-90C91A6FB995}"/>
              </a:ext>
            </a:extLst>
          </p:cNvPr>
          <p:cNvGraphicFramePr>
            <a:graphicFrameLocks noGrp="1"/>
          </p:cNvGraphicFramePr>
          <p:nvPr>
            <p:extLst>
              <p:ext uri="{D42A27DB-BD31-4B8C-83A1-F6EECF244321}">
                <p14:modId xmlns:p14="http://schemas.microsoft.com/office/powerpoint/2010/main" val="1125599164"/>
              </p:ext>
            </p:extLst>
          </p:nvPr>
        </p:nvGraphicFramePr>
        <p:xfrm>
          <a:off x="342900" y="3028486"/>
          <a:ext cx="6169025" cy="4462514"/>
        </p:xfrm>
        <a:graphic>
          <a:graphicData uri="http://schemas.openxmlformats.org/drawingml/2006/table">
            <a:tbl>
              <a:tblPr/>
              <a:tblGrid>
                <a:gridCol w="449756">
                  <a:extLst>
                    <a:ext uri="{9D8B030D-6E8A-4147-A177-3AD203B41FA5}">
                      <a16:colId xmlns:a16="http://schemas.microsoft.com/office/drawing/2014/main" val="20000"/>
                    </a:ext>
                  </a:extLst>
                </a:gridCol>
                <a:gridCol w="1606276">
                  <a:extLst>
                    <a:ext uri="{9D8B030D-6E8A-4147-A177-3AD203B41FA5}">
                      <a16:colId xmlns:a16="http://schemas.microsoft.com/office/drawing/2014/main" val="20001"/>
                    </a:ext>
                  </a:extLst>
                </a:gridCol>
                <a:gridCol w="626670">
                  <a:extLst>
                    <a:ext uri="{9D8B030D-6E8A-4147-A177-3AD203B41FA5}">
                      <a16:colId xmlns:a16="http://schemas.microsoft.com/office/drawing/2014/main" val="20002"/>
                    </a:ext>
                  </a:extLst>
                </a:gridCol>
                <a:gridCol w="871581">
                  <a:extLst>
                    <a:ext uri="{9D8B030D-6E8A-4147-A177-3AD203B41FA5}">
                      <a16:colId xmlns:a16="http://schemas.microsoft.com/office/drawing/2014/main" val="20004"/>
                    </a:ext>
                  </a:extLst>
                </a:gridCol>
                <a:gridCol w="792347">
                  <a:extLst>
                    <a:ext uri="{9D8B030D-6E8A-4147-A177-3AD203B41FA5}">
                      <a16:colId xmlns:a16="http://schemas.microsoft.com/office/drawing/2014/main" val="20006"/>
                    </a:ext>
                  </a:extLst>
                </a:gridCol>
                <a:gridCol w="1822395">
                  <a:extLst>
                    <a:ext uri="{9D8B030D-6E8A-4147-A177-3AD203B41FA5}">
                      <a16:colId xmlns:a16="http://schemas.microsoft.com/office/drawing/2014/main" val="20007"/>
                    </a:ext>
                  </a:extLst>
                </a:gridCol>
              </a:tblGrid>
              <a:tr h="139375">
                <a:tc rowSpan="2">
                  <a:txBody>
                    <a:bodyPr/>
                    <a:lstStyle/>
                    <a:p>
                      <a:pPr algn="ctr" fontAlgn="ctr"/>
                      <a:r>
                        <a:rPr 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No.</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フリガナ</a:t>
                      </a:r>
                      <a:r>
                        <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90000"/>
                      </a:schemeClr>
                    </a:solidFill>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性別</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宿泊</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90000"/>
                      </a:schemeClr>
                    </a:solidFill>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弁当</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備考</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0000"/>
                  </a:ext>
                </a:extLst>
              </a:tr>
              <a:tr h="13937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氏名</a:t>
                      </a:r>
                    </a:p>
                  </a:txBody>
                  <a:tcPr marL="6502" marR="6502" marT="6502" marB="0" anchor="ctr">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（申込記号）</a:t>
                      </a:r>
                    </a:p>
                  </a:txBody>
                  <a:tcPr marL="6502" marR="6502" marT="6502" marB="0" anchor="ctr">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139375">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例</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キョウト　タロウ</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男</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A１</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899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京都　太郎</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3"/>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5"/>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7"/>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7"/>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9"/>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21"/>
                  </a:ext>
                </a:extLst>
              </a:tr>
              <a:tr h="139375">
                <a:tc rowSpan="2">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2">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844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502" marR="6502" marT="6502" marB="0" anchor="ctr">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23"/>
                  </a:ext>
                </a:extLst>
              </a:tr>
              <a:tr h="617454">
                <a:tc gridSpan="6">
                  <a:txBody>
                    <a:bodyPr/>
                    <a:lstStyle/>
                    <a:p>
                      <a:pPr algn="l"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その他ご要望</a:t>
                      </a:r>
                      <a:r>
                        <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502" marR="6502" marT="6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502" marR="6502" marT="6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502" marR="6502" marT="6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502" marR="6502" marT="6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502" marR="6502" marT="6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502" marR="6502" marT="6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106330209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398</Words>
  <Application>Microsoft Office PowerPoint</Application>
  <PresentationFormat>A4 210 x 297 mm</PresentationFormat>
  <Paragraphs>117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Ｐ明朝</vt:lpstr>
      <vt:lpstr>Arial</vt:lpstr>
      <vt:lpstr>Century</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今井　聖菜</dc:creator>
  <cp:lastModifiedBy>今井　聖菜</cp:lastModifiedBy>
  <cp:revision>25</cp:revision>
  <cp:lastPrinted>2023-09-08T00:38:07Z</cp:lastPrinted>
  <dcterms:modified xsi:type="dcterms:W3CDTF">2023-09-11T15:06:15Z</dcterms:modified>
</cp:coreProperties>
</file>