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61" r:id="rId3"/>
  </p:sldIdLst>
  <p:sldSz cx="6858000" cy="9906000" type="A4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800"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2920" algn="l" rtl="0" fontAlgn="base">
      <a:spcBef>
        <a:spcPct val="0"/>
      </a:spcBef>
      <a:spcAft>
        <a:spcPct val="0"/>
      </a:spcAft>
      <a:defRPr kumimoji="1" sz="800"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05842" algn="l" rtl="0" fontAlgn="base">
      <a:spcBef>
        <a:spcPct val="0"/>
      </a:spcBef>
      <a:spcAft>
        <a:spcPct val="0"/>
      </a:spcAft>
      <a:defRPr kumimoji="1" sz="8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58762" algn="l" rtl="0" fontAlgn="base">
      <a:spcBef>
        <a:spcPct val="0"/>
      </a:spcBef>
      <a:spcAft>
        <a:spcPct val="0"/>
      </a:spcAft>
      <a:defRPr kumimoji="1" sz="8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11682" algn="l" rtl="0" fontAlgn="base">
      <a:spcBef>
        <a:spcPct val="0"/>
      </a:spcBef>
      <a:spcAft>
        <a:spcPct val="0"/>
      </a:spcAft>
      <a:defRPr kumimoji="1" sz="8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64603" algn="l" defTabSz="905842" rtl="0" eaLnBrk="1" latinLnBrk="0" hangingPunct="1">
      <a:defRPr kumimoji="1" sz="800"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17524" algn="l" defTabSz="905842" rtl="0" eaLnBrk="1" latinLnBrk="0" hangingPunct="1">
      <a:defRPr kumimoji="1" sz="800"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170446" algn="l" defTabSz="905842" rtl="0" eaLnBrk="1" latinLnBrk="0" hangingPunct="1">
      <a:defRPr kumimoji="1" sz="800"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23366" algn="l" defTabSz="905842" rtl="0" eaLnBrk="1" latinLnBrk="0" hangingPunct="1">
      <a:defRPr kumimoji="1" sz="800"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00"/>
    <a:srgbClr val="FF0000"/>
    <a:srgbClr val="FFFF66"/>
    <a:srgbClr val="FFFFFF"/>
    <a:srgbClr val="FFFFCC"/>
    <a:srgbClr val="0000FF"/>
    <a:srgbClr val="66FF66"/>
    <a:srgbClr val="FF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4" autoAdjust="0"/>
  </p:normalViewPr>
  <p:slideViewPr>
    <p:cSldViewPr>
      <p:cViewPr>
        <p:scale>
          <a:sx n="80" d="100"/>
          <a:sy n="80" d="100"/>
        </p:scale>
        <p:origin x="-1662" y="36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ＦＡＸ送信（ＦＡＸ：０７７４－２２－８８６５）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83C9A05-16D5-42DF-A148-747DE741E98B}" type="datetimeFigureOut">
              <a:rPr lang="ja-JP" altLang="en-US"/>
              <a:pPr>
                <a:defRPr/>
              </a:pPr>
              <a:t>2018/12/27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6ACEB767-B31D-4DFA-9AAF-FE55389905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45969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ＦＡＸ送信（ＦＡＸ：０７７４－２２－８８６５）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0E2FAE5-069D-41BA-AE19-57FCAD520B0D}" type="datetimeFigureOut">
              <a:rPr lang="ja-JP" altLang="en-US"/>
              <a:pPr>
                <a:defRPr/>
              </a:pPr>
              <a:t>2018/12/27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531671E6-2D8C-400B-B1F0-1A2BC0D9EBD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81560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292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05842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58762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11682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64603" algn="l" defTabSz="90584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17524" algn="l" defTabSz="90584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70446" algn="l" defTabSz="90584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23366" algn="l" defTabSz="905842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87563" y="739775"/>
            <a:ext cx="25606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87563" y="739775"/>
            <a:ext cx="25606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3919" y="3076507"/>
            <a:ext cx="5830162" cy="212406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9406" y="5613715"/>
            <a:ext cx="4799189" cy="2530903"/>
          </a:xfrm>
        </p:spPr>
        <p:txBody>
          <a:bodyPr/>
          <a:lstStyle>
            <a:lvl1pPr marL="0" indent="0" algn="ctr">
              <a:buNone/>
              <a:defRPr/>
            </a:lvl1pPr>
            <a:lvl2pPr marL="452920" indent="0" algn="ctr">
              <a:buNone/>
              <a:defRPr/>
            </a:lvl2pPr>
            <a:lvl3pPr marL="905842" indent="0" algn="ctr">
              <a:buNone/>
              <a:defRPr/>
            </a:lvl3pPr>
            <a:lvl4pPr marL="1358762" indent="0" algn="ctr">
              <a:buNone/>
              <a:defRPr/>
            </a:lvl4pPr>
            <a:lvl5pPr marL="1811682" indent="0" algn="ctr">
              <a:buNone/>
              <a:defRPr/>
            </a:lvl5pPr>
            <a:lvl6pPr marL="2264603" indent="0" algn="ctr">
              <a:buNone/>
              <a:defRPr/>
            </a:lvl6pPr>
            <a:lvl7pPr marL="2717524" indent="0" algn="ctr">
              <a:buNone/>
              <a:defRPr/>
            </a:lvl7pPr>
            <a:lvl8pPr marL="3170446" indent="0" algn="ctr">
              <a:buNone/>
              <a:defRPr/>
            </a:lvl8pPr>
            <a:lvl9pPr marL="3623366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B2F31-4FE0-4AD0-89BF-079A14109C6C}" type="datetime1">
              <a:rPr lang="ja-JP" altLang="en-US"/>
              <a:pPr>
                <a:defRPr/>
              </a:pPr>
              <a:t>2018/12/27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85458-639D-4F28-A476-61DF9E099DB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795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610A1-13A9-4501-B597-BC08C874B143}" type="datetime1">
              <a:rPr lang="ja-JP" altLang="en-US"/>
              <a:pPr>
                <a:defRPr/>
              </a:pPr>
              <a:t>2018/12/27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52BFB-1B5C-4B6C-A00A-251F5FBD345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836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3107" y="397376"/>
            <a:ext cx="1541757" cy="845211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3137" y="397376"/>
            <a:ext cx="4479556" cy="845211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FCAFB-E453-4D93-8349-D49B2163DFB1}" type="datetime1">
              <a:rPr lang="ja-JP" altLang="en-US"/>
              <a:pPr>
                <a:defRPr/>
              </a:pPr>
              <a:t>2018/12/27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94108-A89F-4848-B0B2-CD991117ACC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642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22548-3FDE-44A2-AA3E-E0B4D95D088B}" type="datetime1">
              <a:rPr lang="ja-JP" altLang="en-US"/>
              <a:pPr>
                <a:defRPr/>
              </a:pPr>
              <a:t>2018/12/27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AE72E-76F7-4F45-B2A5-E21B94D8EC9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4880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2122" y="6365891"/>
            <a:ext cx="5828595" cy="196637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2122" y="4199250"/>
            <a:ext cx="5828595" cy="216664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920" indent="0">
              <a:buNone/>
              <a:defRPr sz="1800"/>
            </a:lvl2pPr>
            <a:lvl3pPr marL="905842" indent="0">
              <a:buNone/>
              <a:defRPr sz="1600"/>
            </a:lvl3pPr>
            <a:lvl4pPr marL="1358762" indent="0">
              <a:buNone/>
              <a:defRPr sz="1400"/>
            </a:lvl4pPr>
            <a:lvl5pPr marL="1811682" indent="0">
              <a:buNone/>
              <a:defRPr sz="1400"/>
            </a:lvl5pPr>
            <a:lvl6pPr marL="2264603" indent="0">
              <a:buNone/>
              <a:defRPr sz="1400"/>
            </a:lvl6pPr>
            <a:lvl7pPr marL="2717524" indent="0">
              <a:buNone/>
              <a:defRPr sz="1400"/>
            </a:lvl7pPr>
            <a:lvl8pPr marL="3170446" indent="0">
              <a:buNone/>
              <a:defRPr sz="1400"/>
            </a:lvl8pPr>
            <a:lvl9pPr marL="3623366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86B2-FE3A-43E6-A16B-F80BF97482A9}" type="datetime1">
              <a:rPr lang="ja-JP" altLang="en-US"/>
              <a:pPr>
                <a:defRPr/>
              </a:pPr>
              <a:t>2018/12/27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02D2D-A3B4-49B3-AFAD-61B02EDE8FF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636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3137" y="2311717"/>
            <a:ext cx="3009873" cy="65377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3426" y="2311717"/>
            <a:ext cx="3011440" cy="65377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4B5E5-0F72-4F33-98AE-AD8013A0339E}" type="datetime1">
              <a:rPr lang="ja-JP" altLang="en-US"/>
              <a:pPr>
                <a:defRPr/>
              </a:pPr>
              <a:t>2018/12/27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B52A1-AA91-404C-A3C3-A9386D08DEF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902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3137" y="2217104"/>
            <a:ext cx="3030242" cy="9240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920" indent="0">
              <a:buNone/>
              <a:defRPr sz="2000" b="1"/>
            </a:lvl2pPr>
            <a:lvl3pPr marL="905842" indent="0">
              <a:buNone/>
              <a:defRPr sz="1800" b="1"/>
            </a:lvl3pPr>
            <a:lvl4pPr marL="1358762" indent="0">
              <a:buNone/>
              <a:defRPr sz="1600" b="1"/>
            </a:lvl4pPr>
            <a:lvl5pPr marL="1811682" indent="0">
              <a:buNone/>
              <a:defRPr sz="1600" b="1"/>
            </a:lvl5pPr>
            <a:lvl6pPr marL="2264603" indent="0">
              <a:buNone/>
              <a:defRPr sz="1600" b="1"/>
            </a:lvl6pPr>
            <a:lvl7pPr marL="2717524" indent="0">
              <a:buNone/>
              <a:defRPr sz="1600" b="1"/>
            </a:lvl7pPr>
            <a:lvl8pPr marL="3170446" indent="0">
              <a:buNone/>
              <a:defRPr sz="1600" b="1"/>
            </a:lvl8pPr>
            <a:lvl9pPr marL="3623366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3137" y="3141158"/>
            <a:ext cx="3030242" cy="57083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056" y="2217104"/>
            <a:ext cx="3031809" cy="9240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920" indent="0">
              <a:buNone/>
              <a:defRPr sz="2000" b="1"/>
            </a:lvl2pPr>
            <a:lvl3pPr marL="905842" indent="0">
              <a:buNone/>
              <a:defRPr sz="1800" b="1"/>
            </a:lvl3pPr>
            <a:lvl4pPr marL="1358762" indent="0">
              <a:buNone/>
              <a:defRPr sz="1600" b="1"/>
            </a:lvl4pPr>
            <a:lvl5pPr marL="1811682" indent="0">
              <a:buNone/>
              <a:defRPr sz="1600" b="1"/>
            </a:lvl5pPr>
            <a:lvl6pPr marL="2264603" indent="0">
              <a:buNone/>
              <a:defRPr sz="1600" b="1"/>
            </a:lvl6pPr>
            <a:lvl7pPr marL="2717524" indent="0">
              <a:buNone/>
              <a:defRPr sz="1600" b="1"/>
            </a:lvl7pPr>
            <a:lvl8pPr marL="3170446" indent="0">
              <a:buNone/>
              <a:defRPr sz="1600" b="1"/>
            </a:lvl8pPr>
            <a:lvl9pPr marL="3623366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056" y="3141158"/>
            <a:ext cx="3031809" cy="57083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A0FAC-C801-48FF-A24F-6C8FBEE0FBB6}" type="datetime1">
              <a:rPr lang="ja-JP" altLang="en-US"/>
              <a:pPr>
                <a:defRPr/>
              </a:pPr>
              <a:t>2018/12/27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25FBD-C4A6-4AC1-A5F5-BAE6DC36EA3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8575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CF3A3-D052-4D8F-8D44-B11E9584A937}" type="datetime1">
              <a:rPr lang="ja-JP" altLang="en-US"/>
              <a:pPr>
                <a:defRPr/>
              </a:pPr>
              <a:t>2018/12/27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04391-E801-487C-AF03-8EAFDD838D0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805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1C319-B2E6-49C8-8693-9A7C51F4618F}" type="datetime1">
              <a:rPr lang="ja-JP" altLang="en-US"/>
              <a:pPr>
                <a:defRPr/>
              </a:pPr>
              <a:t>2018/12/27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028BC-CBD8-4CFA-9093-063837227CF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5242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3136" y="394222"/>
            <a:ext cx="2256230" cy="16793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0841" y="394223"/>
            <a:ext cx="3834024" cy="84552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3136" y="2073608"/>
            <a:ext cx="2256230" cy="6775880"/>
          </a:xfrm>
        </p:spPr>
        <p:txBody>
          <a:bodyPr/>
          <a:lstStyle>
            <a:lvl1pPr marL="0" indent="0">
              <a:buNone/>
              <a:defRPr sz="1400"/>
            </a:lvl1pPr>
            <a:lvl2pPr marL="452920" indent="0">
              <a:buNone/>
              <a:defRPr sz="1200"/>
            </a:lvl2pPr>
            <a:lvl3pPr marL="905842" indent="0">
              <a:buNone/>
              <a:defRPr sz="1000"/>
            </a:lvl3pPr>
            <a:lvl4pPr marL="1358762" indent="0">
              <a:buNone/>
              <a:defRPr sz="900"/>
            </a:lvl4pPr>
            <a:lvl5pPr marL="1811682" indent="0">
              <a:buNone/>
              <a:defRPr sz="900"/>
            </a:lvl5pPr>
            <a:lvl6pPr marL="2264603" indent="0">
              <a:buNone/>
              <a:defRPr sz="900"/>
            </a:lvl6pPr>
            <a:lvl7pPr marL="2717524" indent="0">
              <a:buNone/>
              <a:defRPr sz="900"/>
            </a:lvl7pPr>
            <a:lvl8pPr marL="3170446" indent="0">
              <a:buNone/>
              <a:defRPr sz="900"/>
            </a:lvl8pPr>
            <a:lvl9pPr marL="3623366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40206-E4A7-4C44-8A7A-5B1DFB2A539D}" type="datetime1">
              <a:rPr lang="ja-JP" altLang="en-US"/>
              <a:pPr>
                <a:defRPr/>
              </a:pPr>
              <a:t>2018/12/27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DE61-540E-4D6A-840A-616C33D9DBE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2459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339" y="6933571"/>
            <a:ext cx="4114486" cy="8199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339" y="884634"/>
            <a:ext cx="4114486" cy="5944862"/>
          </a:xfrm>
        </p:spPr>
        <p:txBody>
          <a:bodyPr/>
          <a:lstStyle>
            <a:lvl1pPr marL="0" indent="0">
              <a:buNone/>
              <a:defRPr sz="3200"/>
            </a:lvl1pPr>
            <a:lvl2pPr marL="452920" indent="0">
              <a:buNone/>
              <a:defRPr sz="2800"/>
            </a:lvl2pPr>
            <a:lvl3pPr marL="905842" indent="0">
              <a:buNone/>
              <a:defRPr sz="2400"/>
            </a:lvl3pPr>
            <a:lvl4pPr marL="1358762" indent="0">
              <a:buNone/>
              <a:defRPr sz="2000"/>
            </a:lvl4pPr>
            <a:lvl5pPr marL="1811682" indent="0">
              <a:buNone/>
              <a:defRPr sz="2000"/>
            </a:lvl5pPr>
            <a:lvl6pPr marL="2264603" indent="0">
              <a:buNone/>
              <a:defRPr sz="2000"/>
            </a:lvl6pPr>
            <a:lvl7pPr marL="2717524" indent="0">
              <a:buNone/>
              <a:defRPr sz="2000"/>
            </a:lvl7pPr>
            <a:lvl8pPr marL="3170446" indent="0">
              <a:buNone/>
              <a:defRPr sz="2000"/>
            </a:lvl8pPr>
            <a:lvl9pPr marL="3623366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339" y="7753551"/>
            <a:ext cx="4114486" cy="1162165"/>
          </a:xfrm>
        </p:spPr>
        <p:txBody>
          <a:bodyPr/>
          <a:lstStyle>
            <a:lvl1pPr marL="0" indent="0">
              <a:buNone/>
              <a:defRPr sz="1400"/>
            </a:lvl1pPr>
            <a:lvl2pPr marL="452920" indent="0">
              <a:buNone/>
              <a:defRPr sz="1200"/>
            </a:lvl2pPr>
            <a:lvl3pPr marL="905842" indent="0">
              <a:buNone/>
              <a:defRPr sz="1000"/>
            </a:lvl3pPr>
            <a:lvl4pPr marL="1358762" indent="0">
              <a:buNone/>
              <a:defRPr sz="900"/>
            </a:lvl4pPr>
            <a:lvl5pPr marL="1811682" indent="0">
              <a:buNone/>
              <a:defRPr sz="900"/>
            </a:lvl5pPr>
            <a:lvl6pPr marL="2264603" indent="0">
              <a:buNone/>
              <a:defRPr sz="900"/>
            </a:lvl6pPr>
            <a:lvl7pPr marL="2717524" indent="0">
              <a:buNone/>
              <a:defRPr sz="900"/>
            </a:lvl7pPr>
            <a:lvl8pPr marL="3170446" indent="0">
              <a:buNone/>
              <a:defRPr sz="900"/>
            </a:lvl8pPr>
            <a:lvl9pPr marL="3623366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3DAB2-D5BD-4DB5-9E6F-BC23B9506D71}" type="datetime1">
              <a:rPr lang="ja-JP" altLang="en-US"/>
              <a:pPr>
                <a:defRPr/>
              </a:pPr>
              <a:t>2018/12/27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81144-DF2C-4E92-9384-35FC84C5A18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6134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3136" y="397376"/>
            <a:ext cx="617172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3136" y="2311717"/>
            <a:ext cx="6171729" cy="653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136" y="9019790"/>
            <a:ext cx="1599729" cy="68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defTabSz="913705">
              <a:defRPr sz="1400" b="0">
                <a:ea typeface="ＭＳ Ｐゴシック" pitchFamily="50" charset="-128"/>
              </a:defRPr>
            </a:lvl1pPr>
          </a:lstStyle>
          <a:p>
            <a:pPr>
              <a:defRPr/>
            </a:pPr>
            <a:fld id="{B573880E-6338-4309-ADA8-2407DE8B3F18}" type="datetime1">
              <a:rPr lang="ja-JP" altLang="en-US"/>
              <a:pPr>
                <a:defRPr/>
              </a:pPr>
              <a:t>2018/12/27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2406" y="9019790"/>
            <a:ext cx="2173188" cy="68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ctr" defTabSz="913705">
              <a:defRPr sz="14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5137" y="9019790"/>
            <a:ext cx="1599729" cy="68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defTabSz="913705">
              <a:defRPr sz="1400" b="0">
                <a:ea typeface="ＭＳ Ｐゴシック" pitchFamily="50" charset="-128"/>
              </a:defRPr>
            </a:lvl1pPr>
          </a:lstStyle>
          <a:p>
            <a:pPr>
              <a:defRPr/>
            </a:pPr>
            <a:fld id="{989A12F6-0097-4F97-ABD9-E2164C4D799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3705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705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defTabSz="913705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defTabSz="913705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defTabSz="913705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2920" algn="ctr" defTabSz="913705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5842" algn="ctr" defTabSz="913705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8762" algn="ctr" defTabSz="913705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11682" algn="ctr" defTabSz="913705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836" indent="-342836" algn="l" defTabSz="913705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287" indent="-284648" algn="l" defTabSz="913705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310" indent="-229606" algn="l" defTabSz="913705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377" indent="-228033" algn="l" defTabSz="913705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015" indent="-228033" algn="l" defTabSz="913705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09936" indent="-228033" algn="l" defTabSz="913705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2857" indent="-228033" algn="l" defTabSz="913705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15777" indent="-228033" algn="l" defTabSz="913705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68698" indent="-228033" algn="l" defTabSz="913705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58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920" algn="l" defTabSz="9058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842" algn="l" defTabSz="9058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762" algn="l" defTabSz="9058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682" algn="l" defTabSz="9058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603" algn="l" defTabSz="9058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524" algn="l" defTabSz="9058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446" algn="l" defTabSz="9058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3366" algn="l" defTabSz="9058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4424212"/>
            <a:ext cx="6281029" cy="3553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08"/>
          <p:cNvSpPr txBox="1">
            <a:spLocks noChangeArrowheads="1"/>
          </p:cNvSpPr>
          <p:nvPr/>
        </p:nvSpPr>
        <p:spPr bwMode="auto">
          <a:xfrm>
            <a:off x="257906" y="2216696"/>
            <a:ext cx="6411454" cy="5904656"/>
          </a:xfrm>
          <a:prstGeom prst="rect">
            <a:avLst/>
          </a:prstGeom>
          <a:solidFill>
            <a:srgbClr val="FFFFFF">
              <a:alpha val="80000"/>
            </a:srgbClr>
          </a:solidFill>
          <a:ln w="63500" cmpd="thinThick">
            <a:solidFill>
              <a:srgbClr val="FF9900"/>
            </a:solidFill>
            <a:miter lim="800000"/>
            <a:headEnd/>
            <a:tailEnd/>
          </a:ln>
          <a:extLst/>
        </p:spPr>
        <p:txBody>
          <a:bodyPr lIns="91426" tIns="45713" rIns="91426" bIns="45713"/>
          <a:lstStyle>
            <a:lvl1pPr defTabSz="9223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22338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22338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22338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22338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ja-JP" sz="1700" dirty="0"/>
          </a:p>
          <a:p>
            <a:pPr>
              <a:lnSpc>
                <a:spcPts val="1387"/>
              </a:lnSpc>
              <a:spcBef>
                <a:spcPct val="0"/>
              </a:spcBef>
              <a:buNone/>
              <a:defRPr/>
            </a:pPr>
            <a:r>
              <a:rPr lang="ja-JP" altLang="en-US" sz="1700" dirty="0"/>
              <a:t>　</a:t>
            </a:r>
            <a:r>
              <a:rPr lang="ja-JP" altLang="en-US" sz="1500" dirty="0"/>
              <a:t>　</a:t>
            </a:r>
            <a:r>
              <a:rPr lang="ja-JP" altLang="ja-JP" sz="1500" dirty="0"/>
              <a:t>　</a:t>
            </a:r>
            <a:r>
              <a:rPr lang="ja-JP" altLang="en-US" sz="17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　　　</a:t>
            </a:r>
            <a:r>
              <a:rPr lang="ja-JP" altLang="en-US" sz="2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平成３１年</a:t>
            </a:r>
            <a:r>
              <a:rPr lang="ja-JP" altLang="en-US" sz="28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</a:t>
            </a:r>
            <a:r>
              <a:rPr lang="ja-JP" altLang="en-US" sz="2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月</a:t>
            </a:r>
            <a:r>
              <a:rPr lang="ja-JP" altLang="en-US" sz="28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２８</a:t>
            </a:r>
            <a:r>
              <a:rPr lang="ja-JP" altLang="en-US" sz="2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日</a:t>
            </a:r>
            <a:r>
              <a:rPr lang="en-US" altLang="ja-JP" sz="2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(</a:t>
            </a:r>
            <a:r>
              <a:rPr lang="ja-JP" altLang="en-US" sz="2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木</a:t>
            </a:r>
            <a:r>
              <a:rPr lang="en-US" altLang="ja-JP" sz="2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) </a:t>
            </a:r>
            <a:r>
              <a:rPr lang="en-US" altLang="ja-JP" sz="18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13:30</a:t>
            </a:r>
            <a:r>
              <a:rPr lang="ja-JP" altLang="en-US" sz="18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</a:t>
            </a:r>
            <a:r>
              <a:rPr lang="en-US" altLang="ja-JP" sz="18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16:45</a:t>
            </a:r>
            <a:endParaRPr lang="en-US" altLang="ja-JP" sz="19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ts val="1387"/>
              </a:lnSpc>
              <a:spcBef>
                <a:spcPct val="0"/>
              </a:spcBef>
              <a:buNone/>
              <a:defRPr/>
            </a:pPr>
            <a:endParaRPr lang="en-US" altLang="ja-JP" sz="22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ts val="1387"/>
              </a:lnSpc>
              <a:spcBef>
                <a:spcPct val="0"/>
              </a:spcBef>
              <a:buNone/>
              <a:defRPr/>
            </a:pPr>
            <a:endParaRPr lang="en-US" altLang="ja-JP" sz="22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ts val="1387"/>
              </a:lnSpc>
              <a:spcBef>
                <a:spcPct val="0"/>
              </a:spcBef>
              <a:buNone/>
              <a:defRPr/>
            </a:pPr>
            <a:r>
              <a:rPr lang="en-US" altLang="ja-JP" sz="22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       </a:t>
            </a:r>
            <a:r>
              <a:rPr lang="en-US" altLang="ja-JP" sz="8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lang="ja-JP" altLang="en-US" sz="2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文化パルク城陽</a:t>
            </a:r>
            <a:r>
              <a:rPr lang="ja-JP" altLang="en-US" sz="17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lang="ja-JP" altLang="en-US" sz="2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東館４階</a:t>
            </a:r>
            <a:r>
              <a:rPr lang="ja-JP" altLang="en-US" sz="1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2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大会議室</a:t>
            </a:r>
            <a:r>
              <a:rPr lang="ja-JP" altLang="en-US" sz="1500" dirty="0"/>
              <a:t>　 　</a:t>
            </a:r>
            <a:endParaRPr lang="en-US" altLang="ja-JP" sz="1500" dirty="0"/>
          </a:p>
          <a:p>
            <a:pPr>
              <a:lnSpc>
                <a:spcPts val="1387"/>
              </a:lnSpc>
              <a:buNone/>
              <a:defRPr/>
            </a:pPr>
            <a:r>
              <a:rPr lang="ja-JP" altLang="en-US" sz="1100" dirty="0"/>
              <a:t>　　　　　　　　　　　　　</a:t>
            </a:r>
            <a:r>
              <a:rPr lang="en-US" altLang="ja-JP" sz="1100" dirty="0" smtClean="0"/>
              <a:t>※</a:t>
            </a:r>
            <a:r>
              <a:rPr lang="ja-JP" altLang="en-US" sz="1100" dirty="0" smtClean="0"/>
              <a:t>近鉄寺田駅から徒歩１０分</a:t>
            </a:r>
            <a:r>
              <a:rPr lang="en-US" altLang="ja-JP" sz="1100" dirty="0" smtClean="0"/>
              <a:t>                </a:t>
            </a:r>
            <a:r>
              <a:rPr lang="ja-JP" altLang="ja-JP" sz="1100" dirty="0"/>
              <a:t>　</a:t>
            </a:r>
            <a:r>
              <a:rPr lang="ja-JP" altLang="en-US" sz="1100" dirty="0"/>
              <a:t>　　　　　　　　</a:t>
            </a:r>
            <a:endParaRPr lang="en-US" altLang="ja-JP" sz="16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6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16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16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22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2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８０</a:t>
            </a:r>
            <a:r>
              <a:rPr lang="ja-JP" altLang="en-US" sz="22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名 </a:t>
            </a:r>
            <a:endParaRPr lang="en-US" altLang="ja-JP" sz="22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ja-JP" sz="14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ja-JP" sz="14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ja-JP" sz="14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ja-JP" sz="14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ts val="1387"/>
              </a:lnSpc>
              <a:spcBef>
                <a:spcPct val="0"/>
              </a:spcBef>
              <a:buNone/>
              <a:defRPr/>
            </a:pPr>
            <a:endParaRPr lang="en-US" altLang="ja-JP" sz="1400" dirty="0"/>
          </a:p>
          <a:p>
            <a:pPr>
              <a:spcBef>
                <a:spcPct val="0"/>
              </a:spcBef>
              <a:buNone/>
              <a:defRPr/>
            </a:pPr>
            <a:r>
              <a:rPr lang="ja-JP" altLang="en-US" sz="18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（１）</a:t>
            </a:r>
            <a:r>
              <a:rPr lang="ja-JP" altLang="en-US" sz="16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会員企業の取組発表</a:t>
            </a:r>
            <a:r>
              <a:rPr lang="ja-JP" altLang="en-US" sz="15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1500" dirty="0"/>
              <a:t>　</a:t>
            </a:r>
            <a:r>
              <a:rPr lang="ja-JP" altLang="en-US" sz="1200" dirty="0"/>
              <a:t> 　</a:t>
            </a:r>
            <a:endParaRPr lang="en-US" altLang="ja-JP" sz="1200" dirty="0"/>
          </a:p>
          <a:p>
            <a:pPr>
              <a:buNone/>
              <a:defRPr/>
            </a:pPr>
            <a:r>
              <a:rPr lang="ja-JP" altLang="en-US" sz="1200" dirty="0"/>
              <a:t>　　　　　　　</a:t>
            </a:r>
            <a:r>
              <a:rPr lang="ja-JP" altLang="en-US" sz="1200" dirty="0" smtClean="0"/>
              <a:t>会員</a:t>
            </a:r>
            <a:r>
              <a:rPr lang="ja-JP" altLang="en-US" sz="1200" dirty="0"/>
              <a:t>企業による取組</a:t>
            </a:r>
            <a:r>
              <a:rPr lang="ja-JP" altLang="en-US" sz="1200" dirty="0" smtClean="0"/>
              <a:t>紹介</a:t>
            </a:r>
            <a:endParaRPr lang="en-US" altLang="ja-JP" sz="1200" dirty="0"/>
          </a:p>
          <a:p>
            <a:pPr>
              <a:spcBef>
                <a:spcPct val="0"/>
              </a:spcBef>
              <a:buNone/>
              <a:defRPr/>
            </a:pPr>
            <a:endParaRPr lang="en-US" altLang="ja-JP" sz="1400" dirty="0" smtClean="0"/>
          </a:p>
          <a:p>
            <a:pPr>
              <a:spcBef>
                <a:spcPct val="0"/>
              </a:spcBef>
              <a:buNone/>
              <a:defRPr/>
            </a:pPr>
            <a:r>
              <a:rPr lang="ja-JP" altLang="en-US" sz="18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（</a:t>
            </a:r>
            <a:r>
              <a:rPr lang="ja-JP" altLang="en-US" sz="18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</a:t>
            </a:r>
            <a:r>
              <a:rPr lang="ja-JP" altLang="en-US" sz="18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）</a:t>
            </a:r>
            <a:r>
              <a:rPr lang="ja-JP" altLang="en-US" sz="16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展示コーナーでの企業紹介・交流</a:t>
            </a:r>
            <a:endParaRPr lang="en-US" altLang="ja-JP" sz="16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ja-JP" altLang="en-US" sz="1200" dirty="0"/>
              <a:t>　　　　</a:t>
            </a:r>
            <a:r>
              <a:rPr lang="ja-JP" altLang="en-US" sz="1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　　　</a:t>
            </a:r>
            <a:r>
              <a:rPr lang="ja-JP" altLang="en-US" sz="1400" dirty="0"/>
              <a:t>　　　　　　　　　　　　</a:t>
            </a:r>
            <a:endParaRPr lang="en-US" altLang="ja-JP" sz="1400" dirty="0"/>
          </a:p>
          <a:p>
            <a:pPr>
              <a:spcBef>
                <a:spcPct val="0"/>
              </a:spcBef>
              <a:buNone/>
              <a:defRPr/>
            </a:pPr>
            <a:r>
              <a:rPr lang="ja-JP" altLang="en-US" sz="18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（３）</a:t>
            </a:r>
            <a:r>
              <a:rPr lang="ja-JP" altLang="en-US" sz="16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lang="ja-JP" altLang="en-US" sz="16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人が辞めずに成長する会社をつくるには」</a:t>
            </a:r>
            <a:endParaRPr lang="en-US" altLang="ja-JP" sz="16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buNone/>
              <a:defRPr/>
            </a:pPr>
            <a:r>
              <a:rPr lang="ja-JP" altLang="en-US" sz="1200" dirty="0"/>
              <a:t>　　　　　　　 </a:t>
            </a:r>
            <a:r>
              <a:rPr lang="ja-JP" altLang="en-US" sz="1200" dirty="0" smtClean="0"/>
              <a:t>ファシリテーター：株式</a:t>
            </a:r>
            <a:r>
              <a:rPr lang="ja-JP" altLang="en-US" sz="1200" dirty="0"/>
              <a:t>会社夢びと　社長　中田　俊　</a:t>
            </a:r>
            <a:r>
              <a:rPr lang="ja-JP" altLang="en-US" sz="1200" dirty="0" smtClean="0"/>
              <a:t>氏</a:t>
            </a:r>
            <a:endParaRPr lang="en-US" altLang="ja-JP" sz="1200" dirty="0" smtClean="0"/>
          </a:p>
          <a:p>
            <a:pPr>
              <a:buNone/>
              <a:defRPr/>
            </a:pPr>
            <a:endParaRPr lang="en-US" altLang="ja-JP" sz="1200" dirty="0"/>
          </a:p>
          <a:p>
            <a:pPr>
              <a:buNone/>
              <a:defRPr/>
            </a:pPr>
            <a:r>
              <a:rPr lang="ja-JP" altLang="en-US" sz="1200" dirty="0"/>
              <a:t>　　　　　　　　</a:t>
            </a:r>
            <a:endParaRPr lang="en-US" altLang="ja-JP" sz="1200" dirty="0"/>
          </a:p>
          <a:p>
            <a:pPr>
              <a:spcBef>
                <a:spcPct val="0"/>
              </a:spcBef>
              <a:buNone/>
              <a:defRPr/>
            </a:pPr>
            <a:r>
              <a:rPr lang="ja-JP" altLang="en-US" sz="18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（</a:t>
            </a:r>
            <a:r>
              <a:rPr lang="ja-JP" altLang="en-US" sz="18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４）</a:t>
            </a:r>
            <a:r>
              <a:rPr lang="ja-JP" altLang="en-US" sz="16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オンリーワン倶楽部の来年度活動について</a:t>
            </a:r>
            <a:r>
              <a:rPr lang="ja-JP" altLang="en-US" sz="1200" dirty="0"/>
              <a:t>　　　　　　</a:t>
            </a:r>
            <a:endParaRPr lang="en-US" altLang="ja-JP" sz="1200" dirty="0"/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ja-JP" altLang="en-US" sz="1200" dirty="0"/>
              <a:t>　　　　　</a:t>
            </a:r>
            <a:r>
              <a:rPr lang="en-US" altLang="ja-JP" sz="1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※</a:t>
            </a:r>
            <a:r>
              <a:rPr lang="ja-JP" altLang="en-US" sz="1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サロン終了後、近隣で</a:t>
            </a:r>
            <a:r>
              <a:rPr lang="ja-JP" altLang="en-US" sz="1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懇親会（会費制）開催を予定しています。</a:t>
            </a:r>
            <a:endParaRPr lang="en-US" altLang="ja-JP" sz="14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endParaRPr lang="en-US" altLang="ja-JP" sz="1400" b="0" dirty="0" smtClean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ja-JP" altLang="en-US" sz="1400" b="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2400" b="0" dirty="0" smtClean="0">
                <a:solidFill>
                  <a:srgbClr val="0099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みなさま奮ってご参加下さい！</a:t>
            </a:r>
            <a:endParaRPr lang="ja-JP" altLang="en-US" sz="2000" b="0" dirty="0">
              <a:solidFill>
                <a:srgbClr val="009900"/>
              </a:solidFill>
            </a:endParaRPr>
          </a:p>
        </p:txBody>
      </p:sp>
      <p:sp>
        <p:nvSpPr>
          <p:cNvPr id="3" name="Text Box 46"/>
          <p:cNvSpPr txBox="1">
            <a:spLocks noChangeArrowheads="1"/>
          </p:cNvSpPr>
          <p:nvPr/>
        </p:nvSpPr>
        <p:spPr bwMode="auto">
          <a:xfrm>
            <a:off x="138107" y="483745"/>
            <a:ext cx="6531253" cy="65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defTabSz="9223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2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平成</a:t>
            </a:r>
            <a:r>
              <a:rPr lang="en-US" altLang="ja-JP" sz="2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30</a:t>
            </a:r>
            <a:r>
              <a:rPr lang="ja-JP" altLang="en-US" sz="2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年度 </a:t>
            </a:r>
            <a:r>
              <a:rPr lang="ja-JP" altLang="ja-JP" sz="2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第</a:t>
            </a:r>
            <a:r>
              <a:rPr lang="en-US" altLang="ja-JP" sz="2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lang="ja-JP" altLang="ja-JP" sz="2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回</a:t>
            </a:r>
            <a:r>
              <a:rPr lang="en-US" altLang="ja-JP" sz="2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11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ja-JP" sz="3600" b="0" dirty="0">
                <a:solidFill>
                  <a:srgbClr val="0099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交流連携サロン</a:t>
            </a:r>
            <a:endParaRPr lang="ja-JP" altLang="en-US" sz="3600" b="0" dirty="0">
              <a:solidFill>
                <a:srgbClr val="0099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053" name="Text Box 103"/>
          <p:cNvSpPr txBox="1">
            <a:spLocks noChangeArrowheads="1"/>
          </p:cNvSpPr>
          <p:nvPr/>
        </p:nvSpPr>
        <p:spPr bwMode="auto">
          <a:xfrm>
            <a:off x="188640" y="183814"/>
            <a:ext cx="4335409" cy="28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3" rIns="91426" bIns="45713">
            <a:spAutoFit/>
          </a:bodyPr>
          <a:lstStyle>
            <a:lvl1pPr defTabSz="9223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京都やましろ企業オンリーワン倶楽部</a:t>
            </a:r>
          </a:p>
        </p:txBody>
      </p:sp>
      <p:sp>
        <p:nvSpPr>
          <p:cNvPr id="2059" name="Text Box 76"/>
          <p:cNvSpPr txBox="1">
            <a:spLocks noChangeArrowheads="1"/>
          </p:cNvSpPr>
          <p:nvPr/>
        </p:nvSpPr>
        <p:spPr bwMode="auto">
          <a:xfrm>
            <a:off x="260648" y="8659317"/>
            <a:ext cx="6353037" cy="1118219"/>
          </a:xfrm>
          <a:prstGeom prst="round2SameRect">
            <a:avLst>
              <a:gd name="adj1" fmla="val 21777"/>
              <a:gd name="adj2" fmla="val 19895"/>
            </a:avLst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square" lIns="91426" tIns="45713" rIns="91426" bIns="45713">
            <a:spAutoFit/>
          </a:bodyPr>
          <a:lstStyle>
            <a:lvl1pPr defTabSz="9223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800" dirty="0">
                <a:solidFill>
                  <a:schemeClr val="bg1"/>
                </a:solidFill>
                <a:latin typeface="+mn-ea"/>
                <a:ea typeface="+mn-ea"/>
              </a:rPr>
              <a:t>参加ご希望の方は、２月２２日（金）までに裏面に必要事項</a:t>
            </a:r>
            <a:r>
              <a:rPr lang="ja-JP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を</a:t>
            </a:r>
            <a:endParaRPr lang="en-US" altLang="ja-JP" sz="18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記入</a:t>
            </a:r>
            <a:r>
              <a:rPr lang="ja-JP" altLang="en-US" sz="1800" dirty="0">
                <a:solidFill>
                  <a:schemeClr val="bg1"/>
                </a:solidFill>
                <a:latin typeface="+mn-ea"/>
                <a:ea typeface="+mn-ea"/>
              </a:rPr>
              <a:t>のうえ</a:t>
            </a:r>
            <a:r>
              <a:rPr lang="ja-JP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、ＦＡＸ又はメールで</a:t>
            </a:r>
            <a:r>
              <a:rPr lang="ja-JP" altLang="en-US" sz="1800" dirty="0">
                <a:solidFill>
                  <a:schemeClr val="bg1"/>
                </a:solidFill>
                <a:latin typeface="+mn-ea"/>
                <a:ea typeface="+mn-ea"/>
              </a:rPr>
              <a:t>お送りください</a:t>
            </a:r>
            <a:r>
              <a:rPr lang="ja-JP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。</a:t>
            </a:r>
            <a:endParaRPr lang="en-US" altLang="ja-JP" sz="1800" dirty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ja-JP" sz="800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主催：京都府山城広域振興局、公益財団法人京都産業</a:t>
            </a:r>
            <a:r>
              <a:rPr lang="en-US" altLang="ja-JP" sz="1400" dirty="0">
                <a:solidFill>
                  <a:schemeClr val="bg1"/>
                </a:solidFill>
                <a:latin typeface="+mn-ea"/>
              </a:rPr>
              <a:t>21</a:t>
            </a:r>
          </a:p>
        </p:txBody>
      </p:sp>
      <p:sp>
        <p:nvSpPr>
          <p:cNvPr id="18" name="横巻き 17"/>
          <p:cNvSpPr/>
          <p:nvPr/>
        </p:nvSpPr>
        <p:spPr bwMode="auto">
          <a:xfrm>
            <a:off x="260648" y="1090320"/>
            <a:ext cx="6442338" cy="1095266"/>
          </a:xfrm>
          <a:prstGeom prst="horizontalScroll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4748" tIns="42374" rIns="84748" bIns="42374">
            <a:spAutoFit/>
          </a:bodyPr>
          <a:lstStyle/>
          <a:p>
            <a:pPr algn="ctr" defTabSz="846964">
              <a:defRPr/>
            </a:pPr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～人が辞めずに成長する会社をつくるには～</a:t>
            </a:r>
            <a:endParaRPr lang="en-US" altLang="ja-JP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defTabSz="846964">
              <a:defRPr/>
            </a:pPr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人手</a:t>
            </a:r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が足りない！ 従業員が定着しない！</a:t>
            </a:r>
            <a:r>
              <a:rPr lang="en-US" altLang="ja-JP" sz="1200" dirty="0">
                <a:solidFill>
                  <a:schemeClr val="tx1"/>
                </a:solidFill>
                <a:latin typeface="+mn-ea"/>
              </a:rPr>
              <a:t>…</a:t>
            </a:r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人材確保に</a:t>
            </a:r>
            <a:r>
              <a:rPr lang="ja-JP" altLang="en-US" sz="1200" dirty="0" smtClean="0">
                <a:solidFill>
                  <a:schemeClr val="tx1"/>
                </a:solidFill>
                <a:latin typeface="+mn-ea"/>
              </a:rPr>
              <a:t>悩む方や人脈を広げたりビジネスパートナーを探したりしたいという皆様にチャンスです！</a:t>
            </a:r>
            <a:endParaRPr lang="en-US" altLang="ja-JP" sz="12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404664" y="2360712"/>
            <a:ext cx="960958" cy="377353"/>
          </a:xfrm>
          <a:prstGeom prst="rect">
            <a:avLst/>
          </a:prstGeom>
          <a:solidFill>
            <a:srgbClr val="FFFFCC"/>
          </a:solidFill>
          <a:ln w="44450" cap="flat" cmpd="thinThick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748" tIns="42374" rIns="84748" bIns="42374" numCol="1" spcCol="0" rtlCol="0" anchor="t" anchorCtr="0" compatLnSpc="1">
            <a:prstTxWarp prst="textNoShape">
              <a:avLst/>
            </a:prstTxWarp>
          </a:bodyPr>
          <a:lstStyle/>
          <a:p>
            <a:pPr algn="ctr" defTabSz="846964"/>
            <a:r>
              <a:rPr lang="ja-JP" altLang="en-US" sz="1900" b="0" dirty="0">
                <a:solidFill>
                  <a:srgbClr val="FF99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日　時</a:t>
            </a: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404664" y="2919463"/>
            <a:ext cx="960958" cy="377353"/>
          </a:xfrm>
          <a:prstGeom prst="rect">
            <a:avLst/>
          </a:prstGeom>
          <a:solidFill>
            <a:srgbClr val="FFFFCC"/>
          </a:solidFill>
          <a:ln w="44450" cap="flat" cmpd="thinThick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748" tIns="42374" rIns="84748" bIns="42374" numCol="1" spcCol="0" rtlCol="0" anchor="t" anchorCtr="0" compatLnSpc="1">
            <a:prstTxWarp prst="textNoShape">
              <a:avLst/>
            </a:prstTxWarp>
          </a:bodyPr>
          <a:lstStyle/>
          <a:p>
            <a:pPr algn="ctr" defTabSz="846964"/>
            <a:r>
              <a:rPr lang="ja-JP" altLang="en-US" sz="1900" b="0" dirty="0">
                <a:solidFill>
                  <a:srgbClr val="FF99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会　場</a:t>
            </a: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404664" y="3440832"/>
            <a:ext cx="960958" cy="377353"/>
          </a:xfrm>
          <a:prstGeom prst="rect">
            <a:avLst/>
          </a:prstGeom>
          <a:solidFill>
            <a:srgbClr val="FFFFCC"/>
          </a:solidFill>
          <a:ln w="44450" cap="flat" cmpd="thinThick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748" tIns="42374" rIns="84748" bIns="42374" numCol="1" spcCol="0" rtlCol="0" anchor="t" anchorCtr="0" compatLnSpc="1">
            <a:prstTxWarp prst="textNoShape">
              <a:avLst/>
            </a:prstTxWarp>
          </a:bodyPr>
          <a:lstStyle/>
          <a:p>
            <a:pPr algn="ctr" defTabSz="846964"/>
            <a:r>
              <a:rPr lang="ja-JP" altLang="en-US" sz="1900" b="0" dirty="0">
                <a:solidFill>
                  <a:srgbClr val="FF99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参加者</a:t>
            </a: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404664" y="4359623"/>
            <a:ext cx="1181258" cy="377353"/>
          </a:xfrm>
          <a:prstGeom prst="rect">
            <a:avLst/>
          </a:prstGeom>
          <a:solidFill>
            <a:srgbClr val="FFFFCC"/>
          </a:solidFill>
          <a:ln w="44450" cap="flat" cmpd="thinThick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748" tIns="42374" rIns="84748" bIns="42374" numCol="1" spcCol="0" rtlCol="0" anchor="t" anchorCtr="0" compatLnSpc="1">
            <a:prstTxWarp prst="textNoShape">
              <a:avLst/>
            </a:prstTxWarp>
          </a:bodyPr>
          <a:lstStyle/>
          <a:p>
            <a:pPr algn="ctr" defTabSz="846964"/>
            <a:r>
              <a:rPr lang="ja-JP" altLang="en-US" sz="1700" b="0" dirty="0">
                <a:solidFill>
                  <a:srgbClr val="FF99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プログラム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84784" y="3717245"/>
            <a:ext cx="5057423" cy="515675"/>
          </a:xfrm>
          <a:prstGeom prst="rect">
            <a:avLst/>
          </a:prstGeom>
          <a:noFill/>
        </p:spPr>
        <p:txBody>
          <a:bodyPr wrap="square" lIns="83968" tIns="41984" rIns="83968" bIns="41984" rtlCol="0">
            <a:spAutoFit/>
          </a:bodyPr>
          <a:lstStyle/>
          <a:p>
            <a:r>
              <a:rPr lang="en-US" altLang="ja-JP" sz="1400" b="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※ </a:t>
            </a:r>
            <a:r>
              <a:rPr lang="ja-JP" altLang="en-US" sz="1400" b="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事</a:t>
            </a:r>
            <a:r>
              <a:rPr lang="ja-JP" altLang="en-US" sz="1400" b="0" dirty="0" smtClean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業者様ならどなたでもご参加いただけます。</a:t>
            </a:r>
            <a:endParaRPr lang="en-US" altLang="ja-JP" sz="1400" b="0" dirty="0" smtClean="0">
              <a:solidFill>
                <a:srgbClr val="00B0F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1400" b="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1400" b="0" dirty="0" smtClean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（ご担当者様でもＯＫです。）</a:t>
            </a:r>
            <a:endParaRPr lang="ja-JP" altLang="en-US" sz="1400" b="0" dirty="0">
              <a:solidFill>
                <a:srgbClr val="00B0F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5589240" y="57764"/>
            <a:ext cx="1224136" cy="430740"/>
          </a:xfrm>
          <a:prstGeom prst="rect">
            <a:avLst/>
          </a:prstGeom>
          <a:noFill/>
          <a:ln w="44450" cap="flat" cmpd="thinThick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290" tIns="46145" rIns="92290" bIns="4614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参加無料</a:t>
            </a:r>
          </a:p>
        </p:txBody>
      </p:sp>
      <p:pic>
        <p:nvPicPr>
          <p:cNvPr id="4" name="Picture 2" descr="C:\Users\y-oiya33\Desktop\20245326_1501528003257399_7561174997958826593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79" y="5817096"/>
            <a:ext cx="1560173" cy="117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 bwMode="auto">
          <a:xfrm>
            <a:off x="60712" y="881282"/>
            <a:ext cx="6706630" cy="5655894"/>
          </a:xfrm>
          <a:prstGeom prst="rect">
            <a:avLst/>
          </a:prstGeom>
          <a:solidFill>
            <a:srgbClr val="FFFFFF"/>
          </a:solidFill>
          <a:ln w="3175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3760"/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3074" name="テキスト ボックス 17"/>
          <p:cNvSpPr txBox="1">
            <a:spLocks noChangeArrowheads="1"/>
          </p:cNvSpPr>
          <p:nvPr/>
        </p:nvSpPr>
        <p:spPr bwMode="auto">
          <a:xfrm>
            <a:off x="-27384" y="7341894"/>
            <a:ext cx="3476394" cy="77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84" tIns="45292" rIns="90584" bIns="4529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1600" b="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文化パルク</a:t>
            </a:r>
            <a:r>
              <a:rPr lang="ja-JP" altLang="en-US" sz="1600" b="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城陽 東館４階 大会議室</a:t>
            </a:r>
            <a:endParaRPr lang="en-US" altLang="ja-JP" sz="1600" b="0" dirty="0" smtClean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200" b="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（</a:t>
            </a:r>
            <a:r>
              <a:rPr lang="ja-JP" altLang="en-US" sz="1200" b="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住所：</a:t>
            </a:r>
            <a:r>
              <a:rPr lang="zh-TW" altLang="en-US" sz="1200" b="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城陽市寺田今堀１</a:t>
            </a:r>
            <a:r>
              <a:rPr lang="ja-JP" altLang="en-US" sz="1200" b="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）</a:t>
            </a:r>
            <a:r>
              <a:rPr lang="ja-JP" altLang="en-US" sz="1100" b="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endParaRPr lang="en-US" altLang="ja-JP" sz="1100" b="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eaLnBrk="1" hangingPunct="1">
              <a:lnSpc>
                <a:spcPts val="1981"/>
              </a:lnSpc>
              <a:spcBef>
                <a:spcPct val="0"/>
              </a:spcBef>
              <a:buNone/>
            </a:pPr>
            <a:r>
              <a:rPr lang="ja-JP" altLang="en-US" sz="1200" b="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 </a:t>
            </a:r>
            <a:r>
              <a:rPr lang="ja-JP" altLang="en-US" sz="1200" b="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近鉄京都線寺田駅から南へ</a:t>
            </a:r>
            <a:r>
              <a:rPr lang="en-US" altLang="ja-JP" sz="1200" b="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450</a:t>
            </a:r>
            <a:r>
              <a:rPr lang="ja-JP" altLang="en-US" sz="1200" b="0" dirty="0" err="1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ｍ</a:t>
            </a:r>
            <a:r>
              <a:rPr lang="en-US" altLang="ja-JP" sz="1200" b="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(</a:t>
            </a:r>
            <a:r>
              <a:rPr lang="ja-JP" altLang="en-US" sz="1200" b="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徒歩約</a:t>
            </a:r>
            <a:r>
              <a:rPr lang="en-US" altLang="ja-JP" sz="1200" b="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10</a:t>
            </a:r>
            <a:r>
              <a:rPr lang="ja-JP" altLang="en-US" sz="1200" b="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分</a:t>
            </a:r>
            <a:r>
              <a:rPr lang="en-US" altLang="ja-JP" sz="1200" b="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)</a:t>
            </a:r>
            <a:r>
              <a:rPr lang="ja-JP" altLang="en-US" sz="1100" b="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endParaRPr lang="en-US" altLang="ja-JP" sz="1100" b="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3075" name="正方形/長方形 3119"/>
          <p:cNvSpPr>
            <a:spLocks noChangeArrowheads="1"/>
          </p:cNvSpPr>
          <p:nvPr/>
        </p:nvSpPr>
        <p:spPr bwMode="auto">
          <a:xfrm>
            <a:off x="1737613" y="4648661"/>
            <a:ext cx="347835" cy="10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44450" cmpd="thinThick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3" rIns="91426" bIns="45713"/>
          <a:lstStyle>
            <a:lvl1pPr defTabSz="9223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800"/>
          </a:p>
        </p:txBody>
      </p:sp>
      <p:sp>
        <p:nvSpPr>
          <p:cNvPr id="3076" name="Text Box 76"/>
          <p:cNvSpPr txBox="1">
            <a:spLocks noChangeArrowheads="1"/>
          </p:cNvSpPr>
          <p:nvPr/>
        </p:nvSpPr>
        <p:spPr bwMode="auto">
          <a:xfrm>
            <a:off x="160654" y="953290"/>
            <a:ext cx="6517998" cy="84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3" rIns="91426" bIns="45713">
            <a:spAutoFit/>
          </a:bodyPr>
          <a:lstStyle>
            <a:lvl1pPr defTabSz="9223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8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平成</a:t>
            </a:r>
            <a:r>
              <a:rPr lang="en-US" altLang="ja-JP" sz="18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lang="ja-JP" altLang="en-US" sz="18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年度第２回交流連携サロン </a:t>
            </a:r>
            <a:r>
              <a:rPr lang="ja-JP" altLang="en-US" sz="1600" u="sng" dirty="0">
                <a:latin typeface="ＭＳ Ｐゴシック" charset="-128"/>
              </a:rPr>
              <a:t>出席連絡票</a:t>
            </a:r>
            <a:r>
              <a:rPr lang="ja-JP" altLang="en-US" sz="1600" dirty="0">
                <a:latin typeface="ＭＳ Ｐゴシック" charset="-128"/>
              </a:rPr>
              <a:t>（Ｈ</a:t>
            </a:r>
            <a:r>
              <a:rPr lang="en-US" altLang="ja-JP" sz="1600" dirty="0">
                <a:latin typeface="ＭＳ Ｐゴシック" charset="-128"/>
              </a:rPr>
              <a:t>31.2.28</a:t>
            </a:r>
            <a:r>
              <a:rPr lang="ja-JP" altLang="en-US" sz="1600" dirty="0">
                <a:latin typeface="ＭＳ Ｐゴシック" charset="-128"/>
              </a:rPr>
              <a:t>）</a:t>
            </a:r>
          </a:p>
          <a:p>
            <a:pPr>
              <a:lnSpc>
                <a:spcPts val="1783"/>
              </a:lnSpc>
              <a:spcBef>
                <a:spcPct val="0"/>
              </a:spcBef>
              <a:buNone/>
            </a:pPr>
            <a:r>
              <a:rPr lang="ja-JP" altLang="en-US" sz="1000" dirty="0">
                <a:latin typeface="ＭＳ Ｐゴシック" charset="-128"/>
              </a:rPr>
              <a:t>　　　　　　　　　　　　　　　　　　　　　　　　　                                </a:t>
            </a:r>
            <a:r>
              <a:rPr lang="ja-JP" altLang="en-US" sz="1200" dirty="0">
                <a:latin typeface="ＭＳ Ｐゴシック" charset="-128"/>
              </a:rPr>
              <a:t>京都やましろ企業オンリーワン倶楽部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100" dirty="0">
                <a:latin typeface="ＭＳ Ｐゴシック" charset="-128"/>
              </a:rPr>
              <a:t>　　　</a:t>
            </a:r>
            <a:r>
              <a:rPr lang="ja-JP" altLang="en-US" sz="1000" dirty="0">
                <a:latin typeface="ＭＳ Ｐゴシック" charset="-128"/>
              </a:rPr>
              <a:t>　　</a:t>
            </a:r>
            <a:r>
              <a:rPr lang="ja-JP" altLang="en-US" sz="1400" dirty="0">
                <a:latin typeface="ＭＳ Ｐゴシック" charset="-128"/>
              </a:rPr>
              <a:t>第２回交流連携サロンに</a:t>
            </a:r>
            <a:r>
              <a:rPr lang="ja-JP" altLang="en-US" sz="1400" dirty="0"/>
              <a:t>出席します。</a:t>
            </a:r>
            <a:r>
              <a:rPr lang="ja-JP" altLang="en-US" sz="1600" dirty="0"/>
              <a:t>　　　 </a:t>
            </a:r>
            <a:r>
              <a:rPr lang="ja-JP" altLang="en-US" sz="1200" dirty="0">
                <a:latin typeface="ＭＳ Ｐゴシック" charset="-128"/>
              </a:rPr>
              <a:t>　　　　　　　　　　　　　　　　　　　　　　　　　　　　　　 　　                                              </a:t>
            </a:r>
            <a:r>
              <a:rPr lang="ja-JP" altLang="en-US" sz="1200" dirty="0"/>
              <a:t>　　</a:t>
            </a:r>
            <a:endParaRPr lang="en-US" altLang="ja-JP" sz="1200" dirty="0"/>
          </a:p>
        </p:txBody>
      </p:sp>
      <p:cxnSp>
        <p:nvCxnSpPr>
          <p:cNvPr id="3077" name="直線コネクタ 6"/>
          <p:cNvCxnSpPr>
            <a:cxnSpLocks noChangeShapeType="1"/>
          </p:cNvCxnSpPr>
          <p:nvPr/>
        </p:nvCxnSpPr>
        <p:spPr bwMode="auto">
          <a:xfrm>
            <a:off x="88698" y="6609184"/>
            <a:ext cx="6706630" cy="0"/>
          </a:xfrm>
          <a:prstGeom prst="line">
            <a:avLst/>
          </a:prstGeom>
          <a:noFill/>
          <a:ln w="28575" cmpd="sng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正方形/長方形 1"/>
          <p:cNvSpPr/>
          <p:nvPr/>
        </p:nvSpPr>
        <p:spPr bwMode="auto">
          <a:xfrm>
            <a:off x="485716" y="5829750"/>
            <a:ext cx="5360114" cy="444682"/>
          </a:xfrm>
          <a:prstGeom prst="rect">
            <a:avLst/>
          </a:prstGeom>
          <a:noFill/>
          <a:ln w="44450" cap="flat" cmpd="thinThick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3" rIns="91426" bIns="45713"/>
          <a:lstStyle/>
          <a:p>
            <a:pPr defTabSz="913705">
              <a:defRPr/>
            </a:pPr>
            <a:endParaRPr lang="en-US" altLang="ja-JP" sz="1200" dirty="0">
              <a:ea typeface="ＭＳ Ｐゴシック" pitchFamily="50" charset="-128"/>
            </a:endParaRPr>
          </a:p>
          <a:p>
            <a:pPr defTabSz="913705">
              <a:defRPr/>
            </a:pPr>
            <a:endParaRPr lang="en-US" altLang="ja-JP" sz="1000" dirty="0">
              <a:ea typeface="ＭＳ Ｐゴシック" pitchFamily="50" charset="-128"/>
            </a:endParaRPr>
          </a:p>
          <a:p>
            <a:pPr defTabSz="913705">
              <a:defRPr/>
            </a:pPr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3081" name="正方形/長方形 2" title="※駐車場には限りがありますので、公共交通機関もご利用ください。 "/>
          <p:cNvSpPr>
            <a:spLocks noChangeArrowheads="1"/>
          </p:cNvSpPr>
          <p:nvPr/>
        </p:nvSpPr>
        <p:spPr bwMode="auto">
          <a:xfrm>
            <a:off x="137577" y="8409384"/>
            <a:ext cx="3003391" cy="881522"/>
          </a:xfrm>
          <a:prstGeom prst="snip2DiagRect">
            <a:avLst/>
          </a:prstGeom>
          <a:solidFill>
            <a:srgbClr val="C00000"/>
          </a:solidFill>
          <a:ln>
            <a:noFill/>
          </a:ln>
          <a:effectLst>
            <a:softEdge rad="12700"/>
          </a:effectLst>
        </p:spPr>
        <p:txBody>
          <a:bodyPr wrap="none" lIns="91426" tIns="45713" rIns="91426" bIns="45713" anchor="ctr">
            <a:spAutoFit/>
          </a:bodyPr>
          <a:lstStyle>
            <a:lvl1pPr defTabSz="9223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 dirty="0">
                <a:solidFill>
                  <a:schemeClr val="bg1"/>
                </a:solidFill>
              </a:rPr>
              <a:t>※</a:t>
            </a:r>
            <a:r>
              <a:rPr lang="ja-JP" altLang="en-US" sz="1400" dirty="0">
                <a:solidFill>
                  <a:schemeClr val="bg1"/>
                </a:solidFill>
              </a:rPr>
              <a:t>駐車場には限りがありますので、</a:t>
            </a:r>
            <a:endParaRPr lang="en-US" altLang="ja-JP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solidFill>
                  <a:schemeClr val="bg1"/>
                </a:solidFill>
              </a:rPr>
              <a:t>　できるだけ公共交通機関をご利用</a:t>
            </a:r>
            <a:endParaRPr lang="en-US" altLang="ja-JP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solidFill>
                  <a:schemeClr val="bg1"/>
                </a:solidFill>
              </a:rPr>
              <a:t>　ください。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304670" y="4985738"/>
            <a:ext cx="6141960" cy="64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3" rIns="91426" bIns="45713">
            <a:spAutoFit/>
          </a:bodyPr>
          <a:lstStyle>
            <a:lvl1pPr defTabSz="9223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</a:t>
            </a:r>
            <a:r>
              <a:rPr lang="ja-JP" altLang="en-US" sz="1200" dirty="0" smtClean="0">
                <a:latin typeface="+mn-ea"/>
                <a:ea typeface="+mn-ea"/>
              </a:rPr>
              <a:t>○参</a:t>
            </a:r>
            <a:r>
              <a:rPr lang="ja-JP" altLang="en-US" sz="1200" dirty="0">
                <a:latin typeface="+mn-ea"/>
                <a:ea typeface="+mn-ea"/>
              </a:rPr>
              <a:t>加ご希望の方は、２月</a:t>
            </a:r>
            <a:r>
              <a:rPr lang="ja-JP" altLang="en-US" sz="1200" dirty="0" smtClean="0">
                <a:latin typeface="+mn-ea"/>
                <a:ea typeface="+mn-ea"/>
              </a:rPr>
              <a:t>２２日</a:t>
            </a:r>
            <a:r>
              <a:rPr lang="en-US" altLang="ja-JP" sz="1200" dirty="0">
                <a:latin typeface="+mn-ea"/>
                <a:ea typeface="+mn-ea"/>
              </a:rPr>
              <a:t>(</a:t>
            </a:r>
            <a:r>
              <a:rPr lang="ja-JP" altLang="en-US" sz="1200" dirty="0">
                <a:latin typeface="+mn-ea"/>
                <a:ea typeface="+mn-ea"/>
              </a:rPr>
              <a:t>金</a:t>
            </a:r>
            <a:r>
              <a:rPr lang="en-US" altLang="ja-JP" sz="1200" dirty="0">
                <a:latin typeface="+mn-ea"/>
                <a:ea typeface="+mn-ea"/>
              </a:rPr>
              <a:t>)</a:t>
            </a:r>
            <a:r>
              <a:rPr lang="ja-JP" altLang="en-US" sz="1200" dirty="0" err="1">
                <a:latin typeface="+mn-ea"/>
                <a:ea typeface="+mn-ea"/>
              </a:rPr>
              <a:t>までに</a:t>
            </a:r>
            <a:r>
              <a:rPr lang="ja-JP" altLang="en-US" sz="1200" dirty="0">
                <a:latin typeface="+mn-ea"/>
                <a:ea typeface="+mn-ea"/>
              </a:rPr>
              <a:t>出席連絡票に必要事項（</a:t>
            </a:r>
            <a:r>
              <a:rPr lang="ja-JP" altLang="en-US" sz="1200" dirty="0">
                <a:latin typeface="+mn-ea"/>
              </a:rPr>
              <a:t>①所属名（</a:t>
            </a:r>
            <a:r>
              <a:rPr lang="en-US" altLang="ja-JP" sz="1200" dirty="0">
                <a:latin typeface="+mn-ea"/>
              </a:rPr>
              <a:t>※</a:t>
            </a:r>
            <a:r>
              <a:rPr lang="ja-JP" altLang="en-US" sz="1200" dirty="0">
                <a:latin typeface="+mn-ea"/>
              </a:rPr>
              <a:t>業種）</a:t>
            </a:r>
            <a:endParaRPr lang="en-US" altLang="ja-JP" sz="1200" dirty="0">
              <a:latin typeface="+mn-ea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</a:rPr>
              <a:t>　　</a:t>
            </a:r>
            <a:r>
              <a:rPr lang="ja-JP" altLang="en-US" sz="1200" dirty="0" smtClean="0">
                <a:latin typeface="+mn-ea"/>
              </a:rPr>
              <a:t>②</a:t>
            </a:r>
            <a:r>
              <a:rPr lang="ja-JP" altLang="en-US" sz="1200" dirty="0">
                <a:latin typeface="+mn-ea"/>
              </a:rPr>
              <a:t>出席者名③連絡先）</a:t>
            </a:r>
            <a:r>
              <a:rPr lang="ja-JP" altLang="en-US" sz="1200" dirty="0">
                <a:latin typeface="+mn-ea"/>
                <a:ea typeface="+mn-ea"/>
              </a:rPr>
              <a:t>を記載のうえ、ＦＡＸ又はメールにてお申込み ください。</a:t>
            </a:r>
            <a:endParaRPr lang="en-US" altLang="ja-JP" sz="1200" dirty="0">
              <a:latin typeface="+mn-ea"/>
              <a:ea typeface="+mn-ea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　</a:t>
            </a:r>
            <a:r>
              <a:rPr lang="ja-JP" altLang="en-US" sz="1200" dirty="0" smtClean="0">
                <a:latin typeface="+mn-ea"/>
                <a:ea typeface="+mn-ea"/>
              </a:rPr>
              <a:t>また、懇親会に参加されるか</a:t>
            </a:r>
            <a:r>
              <a:rPr lang="ja-JP" altLang="en-US" sz="1200" dirty="0">
                <a:latin typeface="+mn-ea"/>
                <a:ea typeface="+mn-ea"/>
              </a:rPr>
              <a:t>どうかについて</a:t>
            </a:r>
            <a:r>
              <a:rPr lang="ja-JP" altLang="en-US" sz="1200" dirty="0" smtClean="0">
                <a:latin typeface="+mn-ea"/>
                <a:ea typeface="+mn-ea"/>
              </a:rPr>
              <a:t>もご回答</a:t>
            </a:r>
            <a:r>
              <a:rPr lang="ja-JP" altLang="en-US" sz="1200" dirty="0">
                <a:latin typeface="+mn-ea"/>
                <a:ea typeface="+mn-ea"/>
              </a:rPr>
              <a:t>ください</a:t>
            </a:r>
            <a:r>
              <a:rPr lang="ja-JP" altLang="en-US" sz="1200" dirty="0" smtClean="0">
                <a:latin typeface="+mn-ea"/>
                <a:ea typeface="+mn-ea"/>
              </a:rPr>
              <a:t>。</a:t>
            </a:r>
            <a:endParaRPr lang="en-US" altLang="ja-JP" sz="1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04" name="Text Box 103"/>
          <p:cNvSpPr txBox="1">
            <a:spLocks noChangeArrowheads="1"/>
          </p:cNvSpPr>
          <p:nvPr/>
        </p:nvSpPr>
        <p:spPr bwMode="auto">
          <a:xfrm>
            <a:off x="775165" y="5705818"/>
            <a:ext cx="5362153" cy="646317"/>
          </a:xfrm>
          <a:prstGeom prst="rect">
            <a:avLst/>
          </a:prstGeom>
          <a:noFill/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3" rIns="91426" bIns="45713">
            <a:spAutoFit/>
          </a:bodyPr>
          <a:lstStyle>
            <a:lvl1pPr defTabSz="9223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smtClean="0">
                <a:solidFill>
                  <a:schemeClr val="tx2"/>
                </a:solidFill>
              </a:rPr>
              <a:t>《</a:t>
            </a:r>
            <a:r>
              <a:rPr lang="ja-JP" altLang="en-US" sz="1200" dirty="0">
                <a:solidFill>
                  <a:schemeClr val="tx2"/>
                </a:solidFill>
              </a:rPr>
              <a:t>申込先</a:t>
            </a:r>
            <a:r>
              <a:rPr lang="en-US" altLang="ja-JP" sz="1200" dirty="0">
                <a:solidFill>
                  <a:schemeClr val="tx2"/>
                </a:solidFill>
              </a:rPr>
              <a:t>》</a:t>
            </a:r>
            <a:r>
              <a:rPr lang="ja-JP" altLang="en-US" sz="1200" dirty="0">
                <a:solidFill>
                  <a:schemeClr val="tx2"/>
                </a:solidFill>
              </a:rPr>
              <a:t>　京都府山城広域振興局 農林商工部 商工労働観光室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smtClean="0">
                <a:solidFill>
                  <a:schemeClr val="tx2"/>
                </a:solidFill>
              </a:rPr>
              <a:t>TEL </a:t>
            </a:r>
            <a:r>
              <a:rPr lang="en-US" altLang="ja-JP" sz="1200" dirty="0">
                <a:solidFill>
                  <a:schemeClr val="tx2"/>
                </a:solidFill>
              </a:rPr>
              <a:t>0774-21-2103  FAX 0774-22-8865</a:t>
            </a:r>
            <a:r>
              <a:rPr lang="ja-JP" altLang="en-US" sz="1200" dirty="0">
                <a:solidFill>
                  <a:schemeClr val="tx2"/>
                </a:solidFill>
              </a:rPr>
              <a:t>　（</a:t>
            </a:r>
            <a:r>
              <a:rPr lang="ja-JP" altLang="en-US" sz="1200" dirty="0" smtClean="0">
                <a:solidFill>
                  <a:schemeClr val="tx2"/>
                </a:solidFill>
              </a:rPr>
              <a:t>諸戸（もろと）、</a:t>
            </a:r>
            <a:r>
              <a:rPr lang="ja-JP" altLang="en-US" sz="1200" dirty="0">
                <a:solidFill>
                  <a:schemeClr val="tx2"/>
                </a:solidFill>
              </a:rPr>
              <a:t>追</a:t>
            </a:r>
            <a:r>
              <a:rPr lang="ja-JP" altLang="en-US" sz="1200" dirty="0" smtClean="0">
                <a:solidFill>
                  <a:schemeClr val="tx2"/>
                </a:solidFill>
              </a:rPr>
              <a:t>矢（おいや））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 </a:t>
            </a:r>
            <a:endParaRPr lang="ja-JP" altLang="en-US" sz="1200" dirty="0">
              <a:latin typeface="ＭＳ ゴシック" pitchFamily="49" charset="-128"/>
              <a:ea typeface="ＭＳ ゴシック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0" dirty="0" err="1" smtClean="0">
                <a:latin typeface="ＭＳ ゴシック" pitchFamily="49" charset="-128"/>
                <a:ea typeface="ＭＳ ゴシック" pitchFamily="49" charset="-128"/>
              </a:rPr>
              <a:t>E-mail:</a:t>
            </a:r>
            <a:r>
              <a:rPr lang="en-US" altLang="ja-JP" sz="1200" b="0" dirty="0" err="1" smtClean="0"/>
              <a:t>yamashin-no-shoko@pref.kyoto.lg.jp</a:t>
            </a:r>
            <a:endParaRPr lang="ja-JP" altLang="en-US" sz="1200" b="0" dirty="0">
              <a:solidFill>
                <a:schemeClr val="tx2"/>
              </a:solidFill>
            </a:endParaRPr>
          </a:p>
        </p:txBody>
      </p:sp>
      <p:sp>
        <p:nvSpPr>
          <p:cNvPr id="3105" name="Text Box 76"/>
          <p:cNvSpPr txBox="1">
            <a:spLocks noChangeArrowheads="1"/>
          </p:cNvSpPr>
          <p:nvPr/>
        </p:nvSpPr>
        <p:spPr bwMode="auto">
          <a:xfrm>
            <a:off x="2" y="128464"/>
            <a:ext cx="6767340" cy="7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3" rIns="91426" bIns="45713">
            <a:spAutoFit/>
          </a:bodyPr>
          <a:lstStyle>
            <a:lvl1pPr defTabSz="9223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 b="0" dirty="0" smtClean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lang="en-US" altLang="ja-JP" sz="1400" b="0" dirty="0" smtClean="0">
                <a:latin typeface="HG創英角ﾎﾟｯﾌﾟ体" pitchFamily="49" charset="-128"/>
                <a:ea typeface="HG創英角ﾎﾟｯﾌﾟ体" pitchFamily="49" charset="-128"/>
              </a:rPr>
              <a:t>【</a:t>
            </a:r>
            <a:r>
              <a:rPr lang="ja-JP" altLang="en-US" sz="1400" dirty="0" smtClean="0">
                <a:latin typeface="ＤＦ特太ゴシック体" pitchFamily="49" charset="-128"/>
                <a:ea typeface="ＤＦ特太ゴシック体" pitchFamily="49" charset="-128"/>
              </a:rPr>
              <a:t>送信票　ＦＡＸ：０７７４－２２－８８６５</a:t>
            </a:r>
            <a:r>
              <a:rPr lang="en-US" altLang="ja-JP" sz="1400" b="0" dirty="0" smtClean="0">
                <a:latin typeface="HG創英角ﾎﾟｯﾌﾟ体" pitchFamily="49" charset="-128"/>
                <a:ea typeface="HG創英角ﾎﾟｯﾌﾟ体" pitchFamily="49" charset="-128"/>
              </a:rPr>
              <a:t>】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b="0" dirty="0" smtClean="0">
                <a:latin typeface="HG創英角ﾎﾟｯﾌﾟ体" pitchFamily="49" charset="-128"/>
                <a:ea typeface="HG創英角ﾎﾟｯﾌﾟ体" pitchFamily="49" charset="-128"/>
              </a:rPr>
              <a:t>　　</a:t>
            </a:r>
            <a:r>
              <a:rPr lang="en-US" altLang="ja-JP" sz="1400" b="0" dirty="0" smtClean="0">
                <a:latin typeface="HG創英角ﾎﾟｯﾌﾟ体" pitchFamily="49" charset="-128"/>
                <a:ea typeface="HG創英角ﾎﾟｯﾌﾟ体" pitchFamily="49" charset="-128"/>
              </a:rPr>
              <a:t>※</a:t>
            </a:r>
            <a:r>
              <a:rPr lang="ja-JP" altLang="en-US" sz="1400" b="0" dirty="0">
                <a:latin typeface="HG創英角ﾎﾟｯﾌﾟ体" pitchFamily="49" charset="-128"/>
                <a:ea typeface="HG創英角ﾎﾟｯﾌﾟ体" pitchFamily="49" charset="-128"/>
              </a:rPr>
              <a:t>メールの場合、様式は問いません</a:t>
            </a:r>
            <a:r>
              <a:rPr lang="ja-JP" altLang="en-US" sz="1400" b="0" dirty="0" smtClean="0">
                <a:latin typeface="HG創英角ﾎﾟｯﾌﾟ体" pitchFamily="49" charset="-128"/>
                <a:ea typeface="HG創英角ﾎﾟｯﾌﾟ体" pitchFamily="49" charset="-128"/>
              </a:rPr>
              <a:t>。</a:t>
            </a:r>
            <a:endParaRPr lang="en-US" altLang="ja-JP" sz="1400" b="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ＤＦ特太ゴシック体" pitchFamily="49" charset="-128"/>
                <a:ea typeface="ＤＦ特太ゴシック体" pitchFamily="49" charset="-128"/>
              </a:rPr>
              <a:t>　　</a:t>
            </a:r>
            <a:r>
              <a:rPr lang="en-US" altLang="ja-JP" sz="1400" dirty="0" err="1" smtClean="0">
                <a:latin typeface="ＤＦ特太ゴシック体" pitchFamily="49" charset="-128"/>
                <a:ea typeface="ＤＦ特太ゴシック体" pitchFamily="49" charset="-128"/>
              </a:rPr>
              <a:t>E-mail:yamashin-no-shoko@pref.kyoto.lg.jp</a:t>
            </a:r>
            <a:endParaRPr lang="en-US" altLang="ja-JP" sz="1400" dirty="0">
              <a:latin typeface="ＤＦ特太ゴシック体" pitchFamily="49" charset="-128"/>
              <a:ea typeface="ＤＦ特太ゴシック体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188640" y="6796734"/>
            <a:ext cx="1181258" cy="377353"/>
          </a:xfrm>
          <a:prstGeom prst="rect">
            <a:avLst/>
          </a:prstGeom>
          <a:solidFill>
            <a:schemeClr val="bg1"/>
          </a:solidFill>
          <a:ln w="44450" cap="flat" cmpd="thinThick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748" tIns="42374" rIns="84748" bIns="42374" numCol="1" spcCol="0" rtlCol="0" anchor="t" anchorCtr="0" compatLnSpc="1">
            <a:prstTxWarp prst="textNoShape">
              <a:avLst/>
            </a:prstTxWarp>
          </a:bodyPr>
          <a:lstStyle/>
          <a:p>
            <a:pPr algn="ctr" defTabSz="846964"/>
            <a:r>
              <a:rPr lang="ja-JP" altLang="en-US" sz="1900" b="0" dirty="0">
                <a:ln w="10160">
                  <a:solidFill>
                    <a:srgbClr val="FF990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会　場</a:t>
            </a: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632721"/>
              </p:ext>
            </p:extLst>
          </p:nvPr>
        </p:nvGraphicFramePr>
        <p:xfrm>
          <a:off x="520694" y="1961402"/>
          <a:ext cx="5832648" cy="297485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952467"/>
                <a:gridCol w="3880181"/>
              </a:tblGrid>
              <a:tr h="59497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200" b="1" u="none" strike="noStrike" dirty="0">
                          <a:effectLst/>
                        </a:rPr>
                        <a:t>①企業名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06" marR="7406" marT="745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1" u="none" strike="noStrike" dirty="0">
                          <a:effectLst/>
                        </a:rPr>
                        <a:t>　　　　　　</a:t>
                      </a:r>
                      <a:r>
                        <a:rPr lang="ja-JP" altLang="en-US" sz="1200" b="1" u="none" strike="noStrike" dirty="0" smtClean="0">
                          <a:effectLst/>
                        </a:rPr>
                        <a:t>　　　　　　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　　　　　　　　（業種）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06" marR="7406" marT="7454" marB="0" anchor="ctr"/>
                </a:tc>
              </a:tr>
              <a:tr h="59497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200" b="1" u="none" strike="noStrike" dirty="0">
                          <a:effectLst/>
                        </a:rPr>
                        <a:t>②役職・出席者名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06" marR="7406" marT="745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1" u="none" strike="noStrike" dirty="0">
                          <a:effectLst/>
                        </a:rPr>
                        <a:t>役職：　　　　　　　　　　　　　氏名：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06" marR="7406" marT="7454" marB="0" anchor="ctr"/>
                </a:tc>
              </a:tr>
              <a:tr h="59497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200" b="1" u="none" strike="noStrike" dirty="0">
                          <a:effectLst/>
                        </a:rPr>
                        <a:t>③連絡先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06" marR="7406" marT="745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>
                          <a:effectLst/>
                        </a:rPr>
                        <a:t>TEL：（　　　　　　　）　　　　　　－　　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6" marR="7406" marT="7454" marB="0" anchor="ctr"/>
                </a:tc>
              </a:tr>
              <a:tr h="5949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>
                          <a:effectLst/>
                        </a:rPr>
                        <a:t>E-mail：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06" marR="7406" marT="7454" marB="0" anchor="ctr"/>
                </a:tc>
              </a:tr>
              <a:tr h="59497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200" b="1" u="none" strike="noStrike" dirty="0">
                          <a:effectLst/>
                        </a:rPr>
                        <a:t>④</a:t>
                      </a:r>
                      <a:r>
                        <a:rPr lang="ja-JP" altLang="en-US" sz="1200" b="1" u="none" strike="noStrike" dirty="0" smtClean="0">
                          <a:effectLst/>
                        </a:rPr>
                        <a:t>懇親会について</a:t>
                      </a:r>
                      <a:endParaRPr lang="en-US" altLang="ja-JP" sz="1200" b="1" u="none" strike="noStrike" dirty="0" smtClean="0">
                        <a:effectLst/>
                      </a:endParaRPr>
                    </a:p>
                    <a:p>
                      <a:pPr algn="l" rtl="0" fontAlgn="ctr"/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※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会費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5,000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円（予定）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06" marR="7406" marT="745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200" b="1" u="none" strike="noStrike" dirty="0">
                          <a:effectLst/>
                        </a:rPr>
                        <a:t>　　　</a:t>
                      </a:r>
                      <a:r>
                        <a:rPr lang="ja-JP" altLang="en-US" sz="1200" b="1" u="none" strike="noStrike" dirty="0" smtClean="0">
                          <a:effectLst/>
                        </a:rPr>
                        <a:t>参加する</a:t>
                      </a:r>
                      <a:r>
                        <a:rPr lang="ja-JP" altLang="en-US" sz="1200" b="1" u="none" strike="noStrike" dirty="0">
                          <a:effectLst/>
                        </a:rPr>
                        <a:t>　　　・　　　</a:t>
                      </a:r>
                      <a:r>
                        <a:rPr lang="ja-JP" altLang="en-US" sz="1200" b="1" u="none" strike="noStrike" dirty="0" smtClean="0">
                          <a:effectLst/>
                        </a:rPr>
                        <a:t>参加しない</a:t>
                      </a:r>
                      <a:r>
                        <a:rPr lang="ja-JP" altLang="en-US" sz="1200" b="1" u="none" strike="noStrike" dirty="0">
                          <a:effectLst/>
                        </a:rPr>
                        <a:t>　　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406" marR="7406" marT="7454" marB="0" anchor="ctr"/>
                </a:tc>
              </a:tr>
            </a:tbl>
          </a:graphicData>
        </a:graphic>
      </p:graphicFrame>
      <p:sp>
        <p:nvSpPr>
          <p:cNvPr id="3102" name="正方形/長方形 19"/>
          <p:cNvSpPr>
            <a:spLocks noChangeArrowheads="1"/>
          </p:cNvSpPr>
          <p:nvPr/>
        </p:nvSpPr>
        <p:spPr bwMode="auto">
          <a:xfrm>
            <a:off x="3932264" y="2612466"/>
            <a:ext cx="864888" cy="25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44450" cmpd="thinThick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3" rIns="91426" bIns="45713"/>
          <a:lstStyle>
            <a:lvl1pPr defTabSz="92233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2338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2338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2338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2338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800" dirty="0"/>
              <a:t>（</a:t>
            </a:r>
            <a:r>
              <a:rPr lang="ja-JP" altLang="en-US" sz="600" dirty="0"/>
              <a:t>ふりがな</a:t>
            </a:r>
            <a:r>
              <a:rPr lang="ja-JP" altLang="en-US" sz="800" dirty="0"/>
              <a:t>）</a:t>
            </a:r>
          </a:p>
        </p:txBody>
      </p:sp>
      <p:pic>
        <p:nvPicPr>
          <p:cNvPr id="16" name="図 15" descr="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20" y="7132095"/>
            <a:ext cx="3469008" cy="265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thinThick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290" tIns="46145" rIns="92290" bIns="46145" numCol="1" anchor="t" anchorCtr="0" compatLnSpc="1">
        <a:prstTxWarp prst="textNoShape">
          <a:avLst/>
        </a:prstTxWarp>
      </a:bodyPr>
      <a:lstStyle>
        <a:defPPr marL="0" marR="0" indent="0" algn="l" defTabSz="9223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thinThick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290" tIns="46145" rIns="92290" bIns="46145" numCol="1" anchor="t" anchorCtr="0" compatLnSpc="1">
        <a:prstTxWarp prst="textNoShape">
          <a:avLst/>
        </a:prstTxWarp>
      </a:bodyPr>
      <a:lstStyle>
        <a:defPPr marL="0" marR="0" indent="0" algn="l" defTabSz="9223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標準デザイン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15489</TotalTime>
  <Words>182</Words>
  <Application>Microsoft Office PowerPoint</Application>
  <PresentationFormat>A4 210 x 297 mm</PresentationFormat>
  <Paragraphs>71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標準デザイン</vt:lpstr>
      <vt:lpstr>PowerPoint プレゼンテーション</vt:lpstr>
      <vt:lpstr>PowerPoint プレゼンテーション</vt:lpstr>
    </vt:vector>
  </TitlesOfParts>
  <Company>西武信用金庫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西武信用金庫</dc:creator>
  <cp:lastModifiedBy>追矢</cp:lastModifiedBy>
  <cp:revision>472</cp:revision>
  <cp:lastPrinted>2018-12-27T04:01:42Z</cp:lastPrinted>
  <dcterms:created xsi:type="dcterms:W3CDTF">2008-10-23T05:25:09Z</dcterms:created>
  <dcterms:modified xsi:type="dcterms:W3CDTF">2018-12-27T04:01:55Z</dcterms:modified>
</cp:coreProperties>
</file>