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C9FF1D"/>
    <a:srgbClr val="66FF33"/>
    <a:srgbClr val="B4DE86"/>
    <a:srgbClr val="1DE9FF"/>
    <a:srgbClr val="FFC000"/>
    <a:srgbClr val="FFF2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64" autoAdjust="0"/>
    <p:restoredTop sz="94660"/>
  </p:normalViewPr>
  <p:slideViewPr>
    <p:cSldViewPr snapToGrid="0">
      <p:cViewPr>
        <p:scale>
          <a:sx n="150" d="100"/>
          <a:sy n="150" d="100"/>
        </p:scale>
        <p:origin x="108" y="-23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08A098E-85AC-41B0-B143-55E0EBC91CE2}" type="datetimeFigureOut">
              <a:rPr kumimoji="1" lang="ja-JP" altLang="en-US" smtClean="0"/>
              <a:t>2014/2/26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5F821C-B04A-4BE4-A2C9-80EB2919376B}" type="slidenum">
              <a:rPr kumimoji="1" lang="ja-JP" altLang="en-US" smtClean="0"/>
              <a:t>‹#›</a:t>
            </a:fld>
            <a:endParaRPr kumimoji="1" lang="ja-JP" altLang="en-US"/>
          </a:p>
        </p:txBody>
      </p:sp>
    </p:spTree>
    <p:extLst>
      <p:ext uri="{BB962C8B-B14F-4D97-AF65-F5344CB8AC3E}">
        <p14:creationId xmlns:p14="http://schemas.microsoft.com/office/powerpoint/2010/main" val="2275779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08A098E-85AC-41B0-B143-55E0EBC91CE2}" type="datetimeFigureOut">
              <a:rPr kumimoji="1" lang="ja-JP" altLang="en-US" smtClean="0"/>
              <a:t>2014/2/26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5F821C-B04A-4BE4-A2C9-80EB2919376B}" type="slidenum">
              <a:rPr kumimoji="1" lang="ja-JP" altLang="en-US" smtClean="0"/>
              <a:t>‹#›</a:t>
            </a:fld>
            <a:endParaRPr kumimoji="1" lang="ja-JP" altLang="en-US"/>
          </a:p>
        </p:txBody>
      </p:sp>
    </p:spTree>
    <p:extLst>
      <p:ext uri="{BB962C8B-B14F-4D97-AF65-F5344CB8AC3E}">
        <p14:creationId xmlns:p14="http://schemas.microsoft.com/office/powerpoint/2010/main" val="2352369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08A098E-85AC-41B0-B143-55E0EBC91CE2}" type="datetimeFigureOut">
              <a:rPr kumimoji="1" lang="ja-JP" altLang="en-US" smtClean="0"/>
              <a:t>2014/2/26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5F821C-B04A-4BE4-A2C9-80EB2919376B}" type="slidenum">
              <a:rPr kumimoji="1" lang="ja-JP" altLang="en-US" smtClean="0"/>
              <a:t>‹#›</a:t>
            </a:fld>
            <a:endParaRPr kumimoji="1" lang="ja-JP" altLang="en-US"/>
          </a:p>
        </p:txBody>
      </p:sp>
    </p:spTree>
    <p:extLst>
      <p:ext uri="{BB962C8B-B14F-4D97-AF65-F5344CB8AC3E}">
        <p14:creationId xmlns:p14="http://schemas.microsoft.com/office/powerpoint/2010/main" val="4131092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08A098E-85AC-41B0-B143-55E0EBC91CE2}" type="datetimeFigureOut">
              <a:rPr kumimoji="1" lang="ja-JP" altLang="en-US" smtClean="0"/>
              <a:t>2014/2/26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5F821C-B04A-4BE4-A2C9-80EB2919376B}" type="slidenum">
              <a:rPr kumimoji="1" lang="ja-JP" altLang="en-US" smtClean="0"/>
              <a:t>‹#›</a:t>
            </a:fld>
            <a:endParaRPr kumimoji="1" lang="ja-JP" altLang="en-US"/>
          </a:p>
        </p:txBody>
      </p:sp>
    </p:spTree>
    <p:extLst>
      <p:ext uri="{BB962C8B-B14F-4D97-AF65-F5344CB8AC3E}">
        <p14:creationId xmlns:p14="http://schemas.microsoft.com/office/powerpoint/2010/main" val="831496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08A098E-85AC-41B0-B143-55E0EBC91CE2}" type="datetimeFigureOut">
              <a:rPr kumimoji="1" lang="ja-JP" altLang="en-US" smtClean="0"/>
              <a:t>2014/2/26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5F821C-B04A-4BE4-A2C9-80EB2919376B}" type="slidenum">
              <a:rPr kumimoji="1" lang="ja-JP" altLang="en-US" smtClean="0"/>
              <a:t>‹#›</a:t>
            </a:fld>
            <a:endParaRPr kumimoji="1" lang="ja-JP" altLang="en-US"/>
          </a:p>
        </p:txBody>
      </p:sp>
    </p:spTree>
    <p:extLst>
      <p:ext uri="{BB962C8B-B14F-4D97-AF65-F5344CB8AC3E}">
        <p14:creationId xmlns:p14="http://schemas.microsoft.com/office/powerpoint/2010/main" val="2569201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08A098E-85AC-41B0-B143-55E0EBC91CE2}" type="datetimeFigureOut">
              <a:rPr kumimoji="1" lang="ja-JP" altLang="en-US" smtClean="0"/>
              <a:t>2014/2/26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5F821C-B04A-4BE4-A2C9-80EB2919376B}" type="slidenum">
              <a:rPr kumimoji="1" lang="ja-JP" altLang="en-US" smtClean="0"/>
              <a:t>‹#›</a:t>
            </a:fld>
            <a:endParaRPr kumimoji="1" lang="ja-JP" altLang="en-US"/>
          </a:p>
        </p:txBody>
      </p:sp>
    </p:spTree>
    <p:extLst>
      <p:ext uri="{BB962C8B-B14F-4D97-AF65-F5344CB8AC3E}">
        <p14:creationId xmlns:p14="http://schemas.microsoft.com/office/powerpoint/2010/main" val="4192262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08A098E-85AC-41B0-B143-55E0EBC91CE2}" type="datetimeFigureOut">
              <a:rPr kumimoji="1" lang="ja-JP" altLang="en-US" smtClean="0"/>
              <a:t>2014/2/26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E5F821C-B04A-4BE4-A2C9-80EB2919376B}" type="slidenum">
              <a:rPr kumimoji="1" lang="ja-JP" altLang="en-US" smtClean="0"/>
              <a:t>‹#›</a:t>
            </a:fld>
            <a:endParaRPr kumimoji="1" lang="ja-JP" altLang="en-US"/>
          </a:p>
        </p:txBody>
      </p:sp>
    </p:spTree>
    <p:extLst>
      <p:ext uri="{BB962C8B-B14F-4D97-AF65-F5344CB8AC3E}">
        <p14:creationId xmlns:p14="http://schemas.microsoft.com/office/powerpoint/2010/main" val="845651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08A098E-85AC-41B0-B143-55E0EBC91CE2}" type="datetimeFigureOut">
              <a:rPr kumimoji="1" lang="ja-JP" altLang="en-US" smtClean="0"/>
              <a:t>2014/2/26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E5F821C-B04A-4BE4-A2C9-80EB2919376B}" type="slidenum">
              <a:rPr kumimoji="1" lang="ja-JP" altLang="en-US" smtClean="0"/>
              <a:t>‹#›</a:t>
            </a:fld>
            <a:endParaRPr kumimoji="1" lang="ja-JP" altLang="en-US"/>
          </a:p>
        </p:txBody>
      </p:sp>
    </p:spTree>
    <p:extLst>
      <p:ext uri="{BB962C8B-B14F-4D97-AF65-F5344CB8AC3E}">
        <p14:creationId xmlns:p14="http://schemas.microsoft.com/office/powerpoint/2010/main" val="3860399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8A098E-85AC-41B0-B143-55E0EBC91CE2}" type="datetimeFigureOut">
              <a:rPr kumimoji="1" lang="ja-JP" altLang="en-US" smtClean="0"/>
              <a:t>2014/2/26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E5F821C-B04A-4BE4-A2C9-80EB2919376B}" type="slidenum">
              <a:rPr kumimoji="1" lang="ja-JP" altLang="en-US" smtClean="0"/>
              <a:t>‹#›</a:t>
            </a:fld>
            <a:endParaRPr kumimoji="1" lang="ja-JP" altLang="en-US"/>
          </a:p>
        </p:txBody>
      </p:sp>
    </p:spTree>
    <p:extLst>
      <p:ext uri="{BB962C8B-B14F-4D97-AF65-F5344CB8AC3E}">
        <p14:creationId xmlns:p14="http://schemas.microsoft.com/office/powerpoint/2010/main" val="2975163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08A098E-85AC-41B0-B143-55E0EBC91CE2}" type="datetimeFigureOut">
              <a:rPr kumimoji="1" lang="ja-JP" altLang="en-US" smtClean="0"/>
              <a:t>2014/2/26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5F821C-B04A-4BE4-A2C9-80EB2919376B}" type="slidenum">
              <a:rPr kumimoji="1" lang="ja-JP" altLang="en-US" smtClean="0"/>
              <a:t>‹#›</a:t>
            </a:fld>
            <a:endParaRPr kumimoji="1" lang="ja-JP" altLang="en-US"/>
          </a:p>
        </p:txBody>
      </p:sp>
    </p:spTree>
    <p:extLst>
      <p:ext uri="{BB962C8B-B14F-4D97-AF65-F5344CB8AC3E}">
        <p14:creationId xmlns:p14="http://schemas.microsoft.com/office/powerpoint/2010/main" val="3275375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08A098E-85AC-41B0-B143-55E0EBC91CE2}" type="datetimeFigureOut">
              <a:rPr kumimoji="1" lang="ja-JP" altLang="en-US" smtClean="0"/>
              <a:t>2014/2/26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5F821C-B04A-4BE4-A2C9-80EB2919376B}" type="slidenum">
              <a:rPr kumimoji="1" lang="ja-JP" altLang="en-US" smtClean="0"/>
              <a:t>‹#›</a:t>
            </a:fld>
            <a:endParaRPr kumimoji="1" lang="ja-JP" altLang="en-US"/>
          </a:p>
        </p:txBody>
      </p:sp>
    </p:spTree>
    <p:extLst>
      <p:ext uri="{BB962C8B-B14F-4D97-AF65-F5344CB8AC3E}">
        <p14:creationId xmlns:p14="http://schemas.microsoft.com/office/powerpoint/2010/main" val="959370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8A098E-85AC-41B0-B143-55E0EBC91CE2}" type="datetimeFigureOut">
              <a:rPr kumimoji="1" lang="ja-JP" altLang="en-US" smtClean="0"/>
              <a:t>2014/2/26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5F821C-B04A-4BE4-A2C9-80EB2919376B}" type="slidenum">
              <a:rPr kumimoji="1" lang="ja-JP" altLang="en-US" smtClean="0"/>
              <a:t>‹#›</a:t>
            </a:fld>
            <a:endParaRPr kumimoji="1" lang="ja-JP" altLang="en-US"/>
          </a:p>
        </p:txBody>
      </p:sp>
    </p:spTree>
    <p:extLst>
      <p:ext uri="{BB962C8B-B14F-4D97-AF65-F5344CB8AC3E}">
        <p14:creationId xmlns:p14="http://schemas.microsoft.com/office/powerpoint/2010/main" val="6129033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18210" y="335393"/>
            <a:ext cx="8655626" cy="413802"/>
          </a:xfrm>
          <a:prstGeom prst="roundRect">
            <a:avLst/>
          </a:prstGeom>
          <a:solidFill>
            <a:srgbClr val="92D050"/>
          </a:solidFill>
        </p:spPr>
        <p:style>
          <a:lnRef idx="3">
            <a:schemeClr val="lt1"/>
          </a:lnRef>
          <a:fillRef idx="1">
            <a:schemeClr val="accent5"/>
          </a:fillRef>
          <a:effectRef idx="1">
            <a:schemeClr val="accent5"/>
          </a:effectRef>
          <a:fontRef idx="minor">
            <a:schemeClr val="lt1"/>
          </a:fontRef>
        </p:style>
        <p:txBody>
          <a:bodyPr rtlCol="0" anchor="b"/>
          <a:lstStyle/>
          <a:p>
            <a:r>
              <a:rPr lang="ja-JP" altLang="en-US" sz="1650" dirty="0">
                <a:effectLst>
                  <a:outerShdw blurRad="38100" dist="38100" dir="2700000" algn="tl">
                    <a:srgbClr val="000000">
                      <a:alpha val="43137"/>
                    </a:srgbClr>
                  </a:outerShdw>
                </a:effectLst>
                <a:latin typeface="小塚ゴシック Pro H" panose="020B0800000000000000" pitchFamily="34" charset="-128"/>
                <a:ea typeface="小塚ゴシック Pro H" panose="020B0800000000000000" pitchFamily="34" charset="-128"/>
              </a:rPr>
              <a:t>持続可能な社会を実現するための地域及び企業の環境活動</a:t>
            </a:r>
            <a:endParaRPr lang="en-US" altLang="ja-JP" sz="1650" dirty="0">
              <a:effectLst>
                <a:outerShdw blurRad="38100" dist="38100" dir="2700000" algn="tl">
                  <a:srgbClr val="000000">
                    <a:alpha val="43137"/>
                  </a:srgbClr>
                </a:outerShdw>
              </a:effectLst>
              <a:latin typeface="小塚ゴシック Pro H" panose="020B0800000000000000" pitchFamily="34" charset="-128"/>
              <a:ea typeface="小塚ゴシック Pro H" panose="020B0800000000000000" pitchFamily="34" charset="-128"/>
            </a:endParaRPr>
          </a:p>
        </p:txBody>
      </p:sp>
      <p:sp>
        <p:nvSpPr>
          <p:cNvPr id="17" name="正方形/長方形 16"/>
          <p:cNvSpPr/>
          <p:nvPr/>
        </p:nvSpPr>
        <p:spPr>
          <a:xfrm>
            <a:off x="218210" y="761494"/>
            <a:ext cx="3293917" cy="1172958"/>
          </a:xfrm>
          <a:prstGeom prst="rect">
            <a:avLst/>
          </a:pr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50000"/>
              </a:lnSpc>
            </a:pPr>
            <a:r>
              <a:rPr lang="ja-JP" altLang="en-US" sz="600" dirty="0" smtClean="0">
                <a:solidFill>
                  <a:srgbClr val="FF0000"/>
                </a:solidFill>
                <a:latin typeface="小塚ゴシック Pro B" panose="020B0800000000000000" pitchFamily="34" charset="-128"/>
                <a:ea typeface="小塚ゴシック Pro B" panose="020B0800000000000000" pitchFamily="34" charset="-128"/>
              </a:rPr>
              <a:t>企業及び地域の環境活動についてのインタビューとフィールド調査を通して環境保全</a:t>
            </a:r>
            <a:r>
              <a:rPr lang="ja-JP" altLang="en-US" sz="600" dirty="0" smtClean="0">
                <a:solidFill>
                  <a:srgbClr val="FF0000"/>
                </a:solidFill>
                <a:latin typeface="小塚ゴシック Pro B" panose="020B0800000000000000" pitchFamily="34" charset="-128"/>
                <a:ea typeface="小塚ゴシック Pro B" panose="020B0800000000000000" pitchFamily="34" charset="-128"/>
              </a:rPr>
              <a:t>に</a:t>
            </a:r>
            <a:endParaRPr lang="en-US" altLang="ja-JP" sz="600" dirty="0" smtClean="0">
              <a:solidFill>
                <a:srgbClr val="FF0000"/>
              </a:solidFill>
              <a:latin typeface="小塚ゴシック Pro B" panose="020B0800000000000000" pitchFamily="34" charset="-128"/>
              <a:ea typeface="小塚ゴシック Pro B" panose="020B0800000000000000" pitchFamily="34" charset="-128"/>
            </a:endParaRPr>
          </a:p>
          <a:p>
            <a:pPr>
              <a:lnSpc>
                <a:spcPct val="150000"/>
              </a:lnSpc>
            </a:pPr>
            <a:r>
              <a:rPr lang="ja-JP" altLang="en-US" sz="600" dirty="0" smtClean="0">
                <a:solidFill>
                  <a:srgbClr val="FF0000"/>
                </a:solidFill>
                <a:latin typeface="小塚ゴシック Pro B" panose="020B0800000000000000" pitchFamily="34" charset="-128"/>
                <a:ea typeface="小塚ゴシック Pro B" panose="020B0800000000000000" pitchFamily="34" charset="-128"/>
              </a:rPr>
              <a:t>ついて</a:t>
            </a:r>
            <a:r>
              <a:rPr lang="ja-JP" altLang="en-US" sz="600" dirty="0" smtClean="0">
                <a:solidFill>
                  <a:srgbClr val="FF0000"/>
                </a:solidFill>
                <a:latin typeface="小塚ゴシック Pro B" panose="020B0800000000000000" pitchFamily="34" charset="-128"/>
                <a:ea typeface="小塚ゴシック Pro B" panose="020B0800000000000000" pitchFamily="34" charset="-128"/>
              </a:rPr>
              <a:t>のローカルな仕組みを理解し、持続可能な社会を実現するための政策提言を</a:t>
            </a:r>
            <a:r>
              <a:rPr lang="ja-JP" altLang="en-US" sz="600" dirty="0" smtClean="0">
                <a:solidFill>
                  <a:srgbClr val="FF0000"/>
                </a:solidFill>
                <a:latin typeface="小塚ゴシック Pro B" panose="020B0800000000000000" pitchFamily="34" charset="-128"/>
                <a:ea typeface="小塚ゴシック Pro B" panose="020B0800000000000000" pitchFamily="34" charset="-128"/>
              </a:rPr>
              <a:t>行う</a:t>
            </a:r>
            <a:endParaRPr lang="en-US" altLang="ja-JP" sz="600" dirty="0" smtClean="0">
              <a:solidFill>
                <a:srgbClr val="FF0000"/>
              </a:solidFill>
              <a:latin typeface="小塚ゴシック Pro B" panose="020B0800000000000000" pitchFamily="34" charset="-128"/>
              <a:ea typeface="小塚ゴシック Pro B" panose="020B0800000000000000" pitchFamily="34" charset="-128"/>
            </a:endParaRPr>
          </a:p>
          <a:p>
            <a:pPr>
              <a:lnSpc>
                <a:spcPct val="150000"/>
              </a:lnSpc>
            </a:pPr>
            <a:r>
              <a:rPr lang="ja-JP" altLang="en-US" sz="600" dirty="0" smtClean="0">
                <a:latin typeface="小塚ゴシック Pro B" panose="020B0800000000000000" pitchFamily="34" charset="-128"/>
                <a:ea typeface="小塚ゴシック Pro B" panose="020B0800000000000000" pitchFamily="34" charset="-128"/>
              </a:rPr>
              <a:t>ことを目的に夏</a:t>
            </a:r>
            <a:r>
              <a:rPr lang="ja-JP" altLang="en-US" sz="600" dirty="0" smtClean="0">
                <a:latin typeface="小塚ゴシック Pro B" panose="020B0800000000000000" pitchFamily="34" charset="-128"/>
                <a:ea typeface="小塚ゴシック Pro B" panose="020B0800000000000000" pitchFamily="34" charset="-128"/>
              </a:rPr>
              <a:t>から環境に配慮した企業への調査を進めてきました。実践的な政策立案をすることを目標に企業調査や社会研究を実施。</a:t>
            </a:r>
            <a:endParaRPr lang="en-US" altLang="ja-JP" sz="600" dirty="0" smtClean="0">
              <a:latin typeface="小塚ゴシック Pro B" panose="020B0800000000000000" pitchFamily="34" charset="-128"/>
              <a:ea typeface="小塚ゴシック Pro B" panose="020B0800000000000000" pitchFamily="34" charset="-128"/>
            </a:endParaRPr>
          </a:p>
        </p:txBody>
      </p:sp>
      <p:sp>
        <p:nvSpPr>
          <p:cNvPr id="20" name="正方形/長方形 19"/>
          <p:cNvSpPr/>
          <p:nvPr/>
        </p:nvSpPr>
        <p:spPr>
          <a:xfrm>
            <a:off x="124691" y="290946"/>
            <a:ext cx="8884227" cy="62865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218210" y="1963499"/>
            <a:ext cx="3293917" cy="2258545"/>
          </a:xfrm>
          <a:prstGeom prst="rect">
            <a:avLst/>
          </a:pr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endParaRPr lang="en-US" altLang="ja-JP" sz="788" dirty="0" smtClean="0">
              <a:solidFill>
                <a:schemeClr val="tx1"/>
              </a:solidFill>
              <a:latin typeface="小塚ゴシック Pro B" panose="020B0800000000000000" pitchFamily="34" charset="-128"/>
              <a:ea typeface="小塚ゴシック Pro B" panose="020B0800000000000000" pitchFamily="34" charset="-128"/>
            </a:endParaRPr>
          </a:p>
          <a:p>
            <a:endParaRPr lang="en-US" altLang="ja-JP" sz="788" dirty="0">
              <a:solidFill>
                <a:schemeClr val="tx1"/>
              </a:solidFill>
              <a:latin typeface="小塚ゴシック Pro B" panose="020B0800000000000000" pitchFamily="34" charset="-128"/>
              <a:ea typeface="小塚ゴシック Pro B" panose="020B0800000000000000" pitchFamily="34" charset="-128"/>
            </a:endParaRPr>
          </a:p>
        </p:txBody>
      </p:sp>
      <p:sp>
        <p:nvSpPr>
          <p:cNvPr id="38" name="正方形/長方形 37"/>
          <p:cNvSpPr/>
          <p:nvPr/>
        </p:nvSpPr>
        <p:spPr>
          <a:xfrm>
            <a:off x="218210" y="4235770"/>
            <a:ext cx="8655627" cy="2258545"/>
          </a:xfrm>
          <a:prstGeom prst="rect">
            <a:avLst/>
          </a:pr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endParaRPr lang="en-US" altLang="ja-JP" sz="788" dirty="0">
              <a:solidFill>
                <a:schemeClr val="tx1"/>
              </a:solidFill>
              <a:latin typeface="小塚ゴシック Pro B" panose="020B0800000000000000" pitchFamily="34" charset="-128"/>
              <a:ea typeface="小塚ゴシック Pro B" panose="020B0800000000000000" pitchFamily="34" charset="-128"/>
            </a:endParaRPr>
          </a:p>
        </p:txBody>
      </p:sp>
      <p:sp>
        <p:nvSpPr>
          <p:cNvPr id="39" name="角丸四角形 38"/>
          <p:cNvSpPr/>
          <p:nvPr/>
        </p:nvSpPr>
        <p:spPr>
          <a:xfrm>
            <a:off x="218210" y="832325"/>
            <a:ext cx="1830628" cy="349340"/>
          </a:xfrm>
          <a:prstGeom prst="roundRect">
            <a:avLst/>
          </a:prstGeom>
          <a:ln>
            <a:noFill/>
          </a:ln>
        </p:spPr>
        <p:style>
          <a:lnRef idx="3">
            <a:schemeClr val="lt1"/>
          </a:lnRef>
          <a:fillRef idx="1">
            <a:schemeClr val="accent4"/>
          </a:fillRef>
          <a:effectRef idx="1">
            <a:schemeClr val="accent4"/>
          </a:effectRef>
          <a:fontRef idx="minor">
            <a:schemeClr val="lt1"/>
          </a:fontRef>
        </p:style>
        <p:txBody>
          <a:bodyPr rtlCol="0" anchor="b"/>
          <a:lstStyle/>
          <a:p>
            <a:r>
              <a:rPr lang="ja-JP" altLang="en-US" sz="1350" dirty="0" smtClean="0">
                <a:solidFill>
                  <a:schemeClr val="tx1"/>
                </a:solidFill>
                <a:latin typeface="小塚ゴシック Pro H" panose="020B0800000000000000" pitchFamily="34" charset="-128"/>
                <a:ea typeface="小塚ゴシック Pro H" panose="020B0800000000000000" pitchFamily="34" charset="-128"/>
              </a:rPr>
              <a:t>　　</a:t>
            </a:r>
            <a:r>
              <a:rPr lang="ja-JP" altLang="en-US" sz="1350" dirty="0">
                <a:solidFill>
                  <a:schemeClr val="tx1"/>
                </a:solidFill>
                <a:latin typeface="小塚ゴシック Pro H" panose="020B0800000000000000" pitchFamily="34" charset="-128"/>
                <a:ea typeface="小塚ゴシック Pro H" panose="020B0800000000000000" pitchFamily="34" charset="-128"/>
              </a:rPr>
              <a:t>目的</a:t>
            </a:r>
            <a:endParaRPr lang="en-US" altLang="ja-JP" sz="1350" dirty="0">
              <a:solidFill>
                <a:schemeClr val="tx1"/>
              </a:solidFill>
              <a:latin typeface="小塚ゴシック Pro H" panose="020B0800000000000000" pitchFamily="34" charset="-128"/>
              <a:ea typeface="小塚ゴシック Pro H" panose="020B0800000000000000" pitchFamily="34" charset="-128"/>
            </a:endParaRPr>
          </a:p>
        </p:txBody>
      </p:sp>
      <p:pic>
        <p:nvPicPr>
          <p:cNvPr id="11" name="図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210" y="859941"/>
            <a:ext cx="332076" cy="294108"/>
          </a:xfrm>
          <a:prstGeom prst="rect">
            <a:avLst/>
          </a:prstGeom>
        </p:spPr>
      </p:pic>
      <p:sp>
        <p:nvSpPr>
          <p:cNvPr id="40" name="角丸四角形 39"/>
          <p:cNvSpPr/>
          <p:nvPr/>
        </p:nvSpPr>
        <p:spPr>
          <a:xfrm>
            <a:off x="218210" y="2037670"/>
            <a:ext cx="1866564" cy="349340"/>
          </a:xfrm>
          <a:prstGeom prst="roundRect">
            <a:avLst/>
          </a:prstGeom>
          <a:ln>
            <a:noFill/>
          </a:ln>
        </p:spPr>
        <p:style>
          <a:lnRef idx="3">
            <a:schemeClr val="lt1"/>
          </a:lnRef>
          <a:fillRef idx="1">
            <a:schemeClr val="accent4"/>
          </a:fillRef>
          <a:effectRef idx="1">
            <a:schemeClr val="accent4"/>
          </a:effectRef>
          <a:fontRef idx="minor">
            <a:schemeClr val="lt1"/>
          </a:fontRef>
        </p:style>
        <p:txBody>
          <a:bodyPr rtlCol="0" anchor="b"/>
          <a:lstStyle/>
          <a:p>
            <a:pPr algn="r"/>
            <a:r>
              <a:rPr lang="ja-JP" altLang="en-US" sz="800" dirty="0" smtClean="0">
                <a:solidFill>
                  <a:schemeClr val="tx1"/>
                </a:solidFill>
                <a:latin typeface="小塚ゴシック Pro H" panose="020B0800000000000000" pitchFamily="34" charset="-128"/>
                <a:ea typeface="小塚ゴシック Pro H" panose="020B0800000000000000" pitchFamily="34" charset="-128"/>
              </a:rPr>
              <a:t>　</a:t>
            </a:r>
            <a:r>
              <a:rPr lang="ja-JP" altLang="en-US" sz="700" dirty="0" smtClean="0">
                <a:solidFill>
                  <a:schemeClr val="tx1"/>
                </a:solidFill>
                <a:latin typeface="小塚ゴシック Pro H" panose="020B0800000000000000" pitchFamily="34" charset="-128"/>
                <a:ea typeface="小塚ゴシック Pro H" panose="020B0800000000000000" pitchFamily="34" charset="-128"/>
              </a:rPr>
              <a:t>アミタホールディングス株式会社</a:t>
            </a:r>
            <a:endParaRPr lang="en-US" altLang="ja-JP" sz="700" dirty="0" smtClean="0">
              <a:solidFill>
                <a:schemeClr val="tx1"/>
              </a:solidFill>
              <a:latin typeface="小塚ゴシック Pro H" panose="020B0800000000000000" pitchFamily="34" charset="-128"/>
              <a:ea typeface="小塚ゴシック Pro H" panose="020B0800000000000000" pitchFamily="34" charset="-128"/>
            </a:endParaRPr>
          </a:p>
          <a:p>
            <a:pPr algn="r"/>
            <a:r>
              <a:rPr lang="ja-JP" altLang="en-US" sz="800" dirty="0" smtClean="0">
                <a:solidFill>
                  <a:schemeClr val="tx1"/>
                </a:solidFill>
                <a:latin typeface="小塚ゴシック Pro H" panose="020B0800000000000000" pitchFamily="34" charset="-128"/>
                <a:ea typeface="小塚ゴシック Pro H" panose="020B0800000000000000" pitchFamily="34" charset="-128"/>
              </a:rPr>
              <a:t>　　　</a:t>
            </a:r>
            <a:r>
              <a:rPr lang="en-US" altLang="ja-JP" sz="800" dirty="0" smtClean="0">
                <a:solidFill>
                  <a:schemeClr val="tx1"/>
                </a:solidFill>
                <a:latin typeface="小塚ゴシック Pro H" panose="020B0800000000000000" pitchFamily="34" charset="-128"/>
                <a:ea typeface="小塚ゴシック Pro H" panose="020B0800000000000000" pitchFamily="34" charset="-128"/>
              </a:rPr>
              <a:t>interview</a:t>
            </a:r>
            <a:endParaRPr lang="en-US" altLang="ja-JP" sz="800" dirty="0">
              <a:solidFill>
                <a:schemeClr val="tx1"/>
              </a:solidFill>
              <a:latin typeface="小塚ゴシック Pro H" panose="020B0800000000000000" pitchFamily="34" charset="-128"/>
              <a:ea typeface="小塚ゴシック Pro H" panose="020B0800000000000000" pitchFamily="34" charset="-128"/>
            </a:endParaRPr>
          </a:p>
        </p:txBody>
      </p:sp>
      <p:pic>
        <p:nvPicPr>
          <p:cNvPr id="41" name="図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210" y="2058437"/>
            <a:ext cx="332076" cy="294108"/>
          </a:xfrm>
          <a:prstGeom prst="rect">
            <a:avLst/>
          </a:prstGeom>
        </p:spPr>
      </p:pic>
      <p:sp>
        <p:nvSpPr>
          <p:cNvPr id="44" name="角丸四角形 43"/>
          <p:cNvSpPr/>
          <p:nvPr/>
        </p:nvSpPr>
        <p:spPr>
          <a:xfrm>
            <a:off x="218210" y="4288749"/>
            <a:ext cx="1866564" cy="349340"/>
          </a:xfrm>
          <a:prstGeom prst="roundRect">
            <a:avLst/>
          </a:prstGeom>
          <a:ln>
            <a:noFill/>
          </a:ln>
        </p:spPr>
        <p:style>
          <a:lnRef idx="3">
            <a:schemeClr val="lt1"/>
          </a:lnRef>
          <a:fillRef idx="1">
            <a:schemeClr val="accent4"/>
          </a:fillRef>
          <a:effectRef idx="1">
            <a:schemeClr val="accent4"/>
          </a:effectRef>
          <a:fontRef idx="minor">
            <a:schemeClr val="lt1"/>
          </a:fontRef>
        </p:style>
        <p:txBody>
          <a:bodyPr rtlCol="0" anchor="b"/>
          <a:lstStyle/>
          <a:p>
            <a:r>
              <a:rPr lang="ja-JP" altLang="en-US" sz="1000" dirty="0" smtClean="0">
                <a:solidFill>
                  <a:schemeClr val="tx1"/>
                </a:solidFill>
                <a:latin typeface="小塚ゴシック Pro B" panose="020B0800000000000000" pitchFamily="34" charset="-128"/>
                <a:ea typeface="小塚ゴシック Pro B" panose="020B0800000000000000" pitchFamily="34" charset="-128"/>
              </a:rPr>
              <a:t>　　</a:t>
            </a:r>
            <a:r>
              <a:rPr lang="ja-JP" altLang="en-US" sz="1400" dirty="0" smtClean="0">
                <a:solidFill>
                  <a:schemeClr val="tx1"/>
                </a:solidFill>
                <a:latin typeface="小塚ゴシック Pro B" panose="020B0800000000000000" pitchFamily="34" charset="-128"/>
                <a:ea typeface="小塚ゴシック Pro B" panose="020B0800000000000000" pitchFamily="34" charset="-128"/>
              </a:rPr>
              <a:t>感じた魅力とは</a:t>
            </a:r>
            <a:endParaRPr lang="en-US" altLang="ja-JP" sz="1400" dirty="0">
              <a:solidFill>
                <a:schemeClr val="tx1"/>
              </a:solidFill>
              <a:latin typeface="小塚ゴシック Pro B" panose="020B0800000000000000" pitchFamily="34" charset="-128"/>
              <a:ea typeface="小塚ゴシック Pro B" panose="020B0800000000000000" pitchFamily="34" charset="-128"/>
            </a:endParaRPr>
          </a:p>
        </p:txBody>
      </p:sp>
      <p:pic>
        <p:nvPicPr>
          <p:cNvPr id="45" name="図 4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210" y="4316365"/>
            <a:ext cx="332076" cy="294108"/>
          </a:xfrm>
          <a:prstGeom prst="rect">
            <a:avLst/>
          </a:prstGeom>
        </p:spPr>
      </p:pic>
      <p:sp>
        <p:nvSpPr>
          <p:cNvPr id="46" name="角丸四角形 45"/>
          <p:cNvSpPr/>
          <p:nvPr/>
        </p:nvSpPr>
        <p:spPr>
          <a:xfrm>
            <a:off x="5951220" y="388620"/>
            <a:ext cx="2865120" cy="308670"/>
          </a:xfrm>
          <a:prstGeom prst="roundRect">
            <a:avLst/>
          </a:prstGeom>
          <a:solidFill>
            <a:schemeClr val="accent6">
              <a:lumMod val="50000"/>
            </a:schemeClr>
          </a:solidFill>
          <a:ln>
            <a:noFill/>
          </a:ln>
        </p:spPr>
        <p:style>
          <a:lnRef idx="3">
            <a:schemeClr val="lt1"/>
          </a:lnRef>
          <a:fillRef idx="1">
            <a:schemeClr val="accent4"/>
          </a:fillRef>
          <a:effectRef idx="1">
            <a:schemeClr val="accent4"/>
          </a:effectRef>
          <a:fontRef idx="minor">
            <a:schemeClr val="lt1"/>
          </a:fontRef>
        </p:style>
        <p:txBody>
          <a:bodyPr rtlCol="0" anchor="b"/>
          <a:lstStyle/>
          <a:p>
            <a:pPr algn="ctr"/>
            <a:r>
              <a:rPr lang="ja-JP" altLang="en-US" sz="1200" dirty="0" smtClean="0">
                <a:solidFill>
                  <a:schemeClr val="bg1"/>
                </a:solidFill>
                <a:latin typeface="小塚ゴシック Pro B" panose="020B0800000000000000" pitchFamily="34" charset="-128"/>
                <a:ea typeface="小塚ゴシック Pro B" panose="020B0800000000000000" pitchFamily="34" charset="-128"/>
              </a:rPr>
              <a:t>京都産業大学法学部焦ゼミ　８名</a:t>
            </a:r>
            <a:endParaRPr lang="en-US" altLang="ja-JP" sz="1200" dirty="0">
              <a:solidFill>
                <a:schemeClr val="bg1"/>
              </a:solidFill>
              <a:latin typeface="小塚ゴシック Pro B" panose="020B0800000000000000" pitchFamily="34" charset="-128"/>
              <a:ea typeface="小塚ゴシック Pro B" panose="020B0800000000000000" pitchFamily="34" charset="-128"/>
            </a:endParaRPr>
          </a:p>
        </p:txBody>
      </p:sp>
      <p:sp>
        <p:nvSpPr>
          <p:cNvPr id="48" name="正方形/長方形 47"/>
          <p:cNvSpPr/>
          <p:nvPr/>
        </p:nvSpPr>
        <p:spPr>
          <a:xfrm>
            <a:off x="3548063" y="749198"/>
            <a:ext cx="2315835" cy="1172958"/>
          </a:xfrm>
          <a:prstGeom prst="rect">
            <a:avLst/>
          </a:pr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endParaRPr lang="en-US" altLang="ja-JP" sz="750" dirty="0">
              <a:solidFill>
                <a:schemeClr val="tx1"/>
              </a:solidFill>
              <a:latin typeface="小塚ゴシック Pro B" panose="020B0800000000000000" pitchFamily="34" charset="-128"/>
              <a:ea typeface="小塚ゴシック Pro B" panose="020B0800000000000000" pitchFamily="34" charset="-128"/>
            </a:endParaRPr>
          </a:p>
          <a:p>
            <a:endParaRPr lang="en-US" altLang="ja-JP" sz="750" dirty="0">
              <a:solidFill>
                <a:schemeClr val="tx1"/>
              </a:solidFill>
              <a:latin typeface="小塚ゴシック Pro B" panose="020B0800000000000000" pitchFamily="34" charset="-128"/>
              <a:ea typeface="小塚ゴシック Pro B" panose="020B0800000000000000" pitchFamily="34" charset="-128"/>
            </a:endParaRPr>
          </a:p>
          <a:p>
            <a:r>
              <a:rPr lang="ja-JP" altLang="en-US" sz="750" dirty="0" smtClean="0">
                <a:solidFill>
                  <a:schemeClr val="tx1"/>
                </a:solidFill>
                <a:latin typeface="小塚ゴシック Pro B" panose="020B0800000000000000" pitchFamily="34" charset="-128"/>
                <a:ea typeface="小塚ゴシック Pro B" panose="020B0800000000000000" pitchFamily="34" charset="-128"/>
              </a:rPr>
              <a:t>●アミタホールディングス</a:t>
            </a:r>
            <a:r>
              <a:rPr lang="ja-JP" altLang="en-US" sz="750" dirty="0">
                <a:solidFill>
                  <a:schemeClr val="tx1"/>
                </a:solidFill>
                <a:latin typeface="小塚ゴシック Pro B" panose="020B0800000000000000" pitchFamily="34" charset="-128"/>
                <a:ea typeface="小塚ゴシック Pro B" panose="020B0800000000000000" pitchFamily="34" charset="-128"/>
              </a:rPr>
              <a:t>株式会社</a:t>
            </a:r>
            <a:endParaRPr lang="en-US" altLang="ja-JP" sz="750" dirty="0">
              <a:solidFill>
                <a:schemeClr val="tx1"/>
              </a:solidFill>
              <a:latin typeface="小塚ゴシック Pro B" panose="020B0800000000000000" pitchFamily="34" charset="-128"/>
              <a:ea typeface="小塚ゴシック Pro B" panose="020B0800000000000000" pitchFamily="34" charset="-128"/>
            </a:endParaRPr>
          </a:p>
          <a:p>
            <a:r>
              <a:rPr lang="ja-JP" altLang="en-US" sz="750" dirty="0" smtClean="0">
                <a:solidFill>
                  <a:schemeClr val="tx1"/>
                </a:solidFill>
                <a:latin typeface="小塚ゴシック Pro B" panose="020B0800000000000000" pitchFamily="34" charset="-128"/>
                <a:ea typeface="小塚ゴシック Pro B" panose="020B0800000000000000" pitchFamily="34" charset="-128"/>
              </a:rPr>
              <a:t>●京</a:t>
            </a:r>
            <a:r>
              <a:rPr lang="ja-JP" altLang="en-US" sz="750" dirty="0">
                <a:solidFill>
                  <a:schemeClr val="tx1"/>
                </a:solidFill>
                <a:latin typeface="小塚ゴシック Pro B" panose="020B0800000000000000" pitchFamily="34" charset="-128"/>
                <a:ea typeface="小塚ゴシック Pro B" panose="020B0800000000000000" pitchFamily="34" charset="-128"/>
              </a:rPr>
              <a:t>丹後市</a:t>
            </a:r>
            <a:r>
              <a:rPr lang="ja-JP" altLang="en-US" sz="750" dirty="0" smtClean="0">
                <a:solidFill>
                  <a:schemeClr val="tx1"/>
                </a:solidFill>
                <a:latin typeface="小塚ゴシック Pro B" panose="020B0800000000000000" pitchFamily="34" charset="-128"/>
                <a:ea typeface="小塚ゴシック Pro B" panose="020B0800000000000000" pitchFamily="34" charset="-128"/>
              </a:rPr>
              <a:t>エコエネルギーセンター</a:t>
            </a:r>
            <a:endParaRPr lang="en-US" altLang="ja-JP" sz="750" dirty="0" smtClean="0">
              <a:solidFill>
                <a:schemeClr val="tx1"/>
              </a:solidFill>
              <a:latin typeface="小塚ゴシック Pro B" panose="020B0800000000000000" pitchFamily="34" charset="-128"/>
              <a:ea typeface="小塚ゴシック Pro B" panose="020B0800000000000000" pitchFamily="34" charset="-128"/>
            </a:endParaRPr>
          </a:p>
          <a:p>
            <a:r>
              <a:rPr lang="ja-JP" altLang="en-US" sz="750" dirty="0" smtClean="0">
                <a:solidFill>
                  <a:schemeClr val="tx1"/>
                </a:solidFill>
                <a:latin typeface="小塚ゴシック Pro B" panose="020B0800000000000000" pitchFamily="34" charset="-128"/>
                <a:ea typeface="小塚ゴシック Pro B" panose="020B0800000000000000" pitchFamily="34" charset="-128"/>
              </a:rPr>
              <a:t>（昨夏には土山</a:t>
            </a:r>
            <a:r>
              <a:rPr lang="ja-JP" altLang="en-US" sz="750" dirty="0">
                <a:solidFill>
                  <a:schemeClr val="tx1"/>
                </a:solidFill>
                <a:latin typeface="小塚ゴシック Pro B" panose="020B0800000000000000" pitchFamily="34" charset="-128"/>
                <a:ea typeface="小塚ゴシック Pro B" panose="020B0800000000000000" pitchFamily="34" charset="-128"/>
              </a:rPr>
              <a:t>印刷株式</a:t>
            </a:r>
            <a:r>
              <a:rPr lang="ja-JP" altLang="en-US" sz="750" dirty="0" smtClean="0">
                <a:solidFill>
                  <a:schemeClr val="tx1"/>
                </a:solidFill>
                <a:latin typeface="小塚ゴシック Pro B" panose="020B0800000000000000" pitchFamily="34" charset="-128"/>
                <a:ea typeface="小塚ゴシック Pro B" panose="020B0800000000000000" pitchFamily="34" charset="-128"/>
              </a:rPr>
              <a:t>会社様、株式</a:t>
            </a:r>
            <a:r>
              <a:rPr lang="ja-JP" altLang="en-US" sz="750" dirty="0">
                <a:solidFill>
                  <a:schemeClr val="tx1"/>
                </a:solidFill>
                <a:latin typeface="小塚ゴシック Pro B" panose="020B0800000000000000" pitchFamily="34" charset="-128"/>
                <a:ea typeface="小塚ゴシック Pro B" panose="020B0800000000000000" pitchFamily="34" charset="-128"/>
              </a:rPr>
              <a:t>会社ウエダ</a:t>
            </a:r>
            <a:r>
              <a:rPr lang="ja-JP" altLang="en-US" sz="750" dirty="0" smtClean="0">
                <a:solidFill>
                  <a:schemeClr val="tx1"/>
                </a:solidFill>
                <a:latin typeface="小塚ゴシック Pro B" panose="020B0800000000000000" pitchFamily="34" charset="-128"/>
                <a:ea typeface="小塚ゴシック Pro B" panose="020B0800000000000000" pitchFamily="34" charset="-128"/>
              </a:rPr>
              <a:t>本社様にインタビュー・成果報告をさせて頂きました。）</a:t>
            </a:r>
            <a:endParaRPr lang="en-US" altLang="ja-JP" sz="750" dirty="0" smtClean="0">
              <a:solidFill>
                <a:schemeClr val="tx1"/>
              </a:solidFill>
              <a:latin typeface="小塚ゴシック Pro B" panose="020B0800000000000000" pitchFamily="34" charset="-128"/>
              <a:ea typeface="小塚ゴシック Pro B" panose="020B0800000000000000" pitchFamily="34" charset="-128"/>
            </a:endParaRPr>
          </a:p>
          <a:p>
            <a:endParaRPr lang="en-US" altLang="ja-JP" sz="750" dirty="0">
              <a:solidFill>
                <a:schemeClr val="tx1"/>
              </a:solidFill>
              <a:latin typeface="小塚ゴシック Pro B" panose="020B0800000000000000" pitchFamily="34" charset="-128"/>
              <a:ea typeface="小塚ゴシック Pro B" panose="020B0800000000000000" pitchFamily="34" charset="-128"/>
            </a:endParaRPr>
          </a:p>
        </p:txBody>
      </p:sp>
      <p:grpSp>
        <p:nvGrpSpPr>
          <p:cNvPr id="2" name="グループ化 1"/>
          <p:cNvGrpSpPr/>
          <p:nvPr/>
        </p:nvGrpSpPr>
        <p:grpSpPr>
          <a:xfrm>
            <a:off x="3605646" y="774425"/>
            <a:ext cx="2065337" cy="349340"/>
            <a:chOff x="3548063" y="774245"/>
            <a:chExt cx="2065337" cy="349340"/>
          </a:xfrm>
        </p:grpSpPr>
        <p:sp>
          <p:nvSpPr>
            <p:cNvPr id="49" name="角丸四角形 48"/>
            <p:cNvSpPr/>
            <p:nvPr/>
          </p:nvSpPr>
          <p:spPr>
            <a:xfrm>
              <a:off x="3548063" y="774245"/>
              <a:ext cx="2065337" cy="349340"/>
            </a:xfrm>
            <a:prstGeom prst="roundRect">
              <a:avLst/>
            </a:prstGeom>
            <a:ln>
              <a:noFill/>
            </a:ln>
          </p:spPr>
          <p:style>
            <a:lnRef idx="3">
              <a:schemeClr val="lt1"/>
            </a:lnRef>
            <a:fillRef idx="1">
              <a:schemeClr val="accent4"/>
            </a:fillRef>
            <a:effectRef idx="1">
              <a:schemeClr val="accent4"/>
            </a:effectRef>
            <a:fontRef idx="minor">
              <a:schemeClr val="lt1"/>
            </a:fontRef>
          </p:style>
          <p:txBody>
            <a:bodyPr rtlCol="0" anchor="b"/>
            <a:lstStyle/>
            <a:p>
              <a:r>
                <a:rPr lang="ja-JP" altLang="en-US" sz="1350" dirty="0" smtClean="0">
                  <a:solidFill>
                    <a:schemeClr val="tx1"/>
                  </a:solidFill>
                  <a:latin typeface="小塚ゴシック Pro H" panose="020B0800000000000000" pitchFamily="34" charset="-128"/>
                  <a:ea typeface="小塚ゴシック Pro H" panose="020B0800000000000000" pitchFamily="34" charset="-128"/>
                </a:rPr>
                <a:t>　　協力企業・団体</a:t>
              </a:r>
              <a:endParaRPr lang="en-US" altLang="ja-JP" sz="1350" dirty="0">
                <a:solidFill>
                  <a:schemeClr val="tx1"/>
                </a:solidFill>
                <a:latin typeface="小塚ゴシック Pro H" panose="020B0800000000000000" pitchFamily="34" charset="-128"/>
                <a:ea typeface="小塚ゴシック Pro H" panose="020B0800000000000000" pitchFamily="34" charset="-128"/>
              </a:endParaRPr>
            </a:p>
          </p:txBody>
        </p:sp>
        <p:pic>
          <p:nvPicPr>
            <p:cNvPr id="50" name="図 4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51787" y="801861"/>
              <a:ext cx="332076" cy="294108"/>
            </a:xfrm>
            <a:prstGeom prst="rect">
              <a:avLst/>
            </a:prstGeom>
          </p:spPr>
        </p:pic>
      </p:grpSp>
      <p:pic>
        <p:nvPicPr>
          <p:cNvPr id="51" name="図 5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99834" y="765068"/>
            <a:ext cx="1331374" cy="998531"/>
          </a:xfrm>
          <a:prstGeom prst="rect">
            <a:avLst/>
          </a:prstGeom>
        </p:spPr>
      </p:pic>
      <p:pic>
        <p:nvPicPr>
          <p:cNvPr id="52" name="図 5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60820" y="2493644"/>
            <a:ext cx="523954" cy="437301"/>
          </a:xfrm>
          <a:prstGeom prst="rect">
            <a:avLst/>
          </a:prstGeom>
        </p:spPr>
      </p:pic>
      <p:sp>
        <p:nvSpPr>
          <p:cNvPr id="53" name="コンテンツ プレースホルダー 2"/>
          <p:cNvSpPr txBox="1">
            <a:spLocks/>
          </p:cNvSpPr>
          <p:nvPr/>
        </p:nvSpPr>
        <p:spPr>
          <a:xfrm>
            <a:off x="227384" y="2359873"/>
            <a:ext cx="1388340" cy="614053"/>
          </a:xfrm>
          <a:prstGeom prst="rect">
            <a:avLst/>
          </a:prstGeom>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70000"/>
              </a:lnSpc>
            </a:pPr>
            <a:r>
              <a:rPr lang="en-US" altLang="ja-JP" sz="1800" dirty="0" smtClean="0">
                <a:latin typeface="小塚ゴシック Pro B" panose="020B0800000000000000" pitchFamily="34" charset="-128"/>
                <a:ea typeface="小塚ゴシック Pro B" panose="020B0800000000000000" pitchFamily="34" charset="-128"/>
              </a:rPr>
              <a:t>2013</a:t>
            </a:r>
            <a:r>
              <a:rPr lang="ja-JP" altLang="en-US" sz="1800" dirty="0" smtClean="0">
                <a:latin typeface="小塚ゴシック Pro B" panose="020B0800000000000000" pitchFamily="34" charset="-128"/>
                <a:ea typeface="小塚ゴシック Pro B" panose="020B0800000000000000" pitchFamily="34" charset="-128"/>
              </a:rPr>
              <a:t>年</a:t>
            </a:r>
            <a:r>
              <a:rPr lang="en-US" altLang="ja-JP" sz="1800" dirty="0" smtClean="0">
                <a:latin typeface="小塚ゴシック Pro B" panose="020B0800000000000000" pitchFamily="34" charset="-128"/>
                <a:ea typeface="小塚ゴシック Pro B" panose="020B0800000000000000" pitchFamily="34" charset="-128"/>
              </a:rPr>
              <a:t>12</a:t>
            </a:r>
            <a:r>
              <a:rPr lang="ja-JP" altLang="en-US" sz="1800" dirty="0" smtClean="0">
                <a:latin typeface="小塚ゴシック Pro B" panose="020B0800000000000000" pitchFamily="34" charset="-128"/>
                <a:ea typeface="小塚ゴシック Pro B" panose="020B0800000000000000" pitchFamily="34" charset="-128"/>
              </a:rPr>
              <a:t>月</a:t>
            </a:r>
            <a:r>
              <a:rPr lang="en-US" altLang="ja-JP" sz="1800" dirty="0" smtClean="0">
                <a:latin typeface="小塚ゴシック Pro B" panose="020B0800000000000000" pitchFamily="34" charset="-128"/>
                <a:ea typeface="小塚ゴシック Pro B" panose="020B0800000000000000" pitchFamily="34" charset="-128"/>
              </a:rPr>
              <a:t>7</a:t>
            </a:r>
            <a:r>
              <a:rPr lang="ja-JP" altLang="en-US" sz="1800" dirty="0" smtClean="0">
                <a:latin typeface="小塚ゴシック Pro B" panose="020B0800000000000000" pitchFamily="34" charset="-128"/>
                <a:ea typeface="小塚ゴシック Pro B" panose="020B0800000000000000" pitchFamily="34" charset="-128"/>
              </a:rPr>
              <a:t>日、下記の内容を中心にインタビューさせて頂きました。</a:t>
            </a:r>
            <a:r>
              <a:rPr lang="en-US" altLang="ja-JP" sz="1800" dirty="0" smtClean="0">
                <a:latin typeface="小塚ゴシック Pro B" panose="020B0800000000000000" pitchFamily="34" charset="-128"/>
                <a:ea typeface="小塚ゴシック Pro B" panose="020B0800000000000000" pitchFamily="34" charset="-128"/>
              </a:rPr>
              <a:t> </a:t>
            </a:r>
            <a:br>
              <a:rPr lang="en-US" altLang="ja-JP" sz="1800" dirty="0" smtClean="0">
                <a:latin typeface="小塚ゴシック Pro B" panose="020B0800000000000000" pitchFamily="34" charset="-128"/>
                <a:ea typeface="小塚ゴシック Pro B" panose="020B0800000000000000" pitchFamily="34" charset="-128"/>
              </a:rPr>
            </a:br>
            <a:r>
              <a:rPr lang="ja-JP" altLang="en-US" sz="1800" dirty="0" smtClean="0">
                <a:latin typeface="小塚ゴシック Pro B" panose="020B0800000000000000" pitchFamily="34" charset="-128"/>
                <a:ea typeface="小塚ゴシック Pro B" panose="020B0800000000000000" pitchFamily="34" charset="-128"/>
              </a:rPr>
              <a:t>１、バイオガスの今後の展望</a:t>
            </a:r>
            <a:r>
              <a:rPr lang="en-US" altLang="ja-JP" sz="1800" dirty="0">
                <a:latin typeface="小塚ゴシック Pro B" panose="020B0800000000000000" pitchFamily="34" charset="-128"/>
                <a:ea typeface="小塚ゴシック Pro B" panose="020B0800000000000000" pitchFamily="34" charset="-128"/>
              </a:rPr>
              <a:t/>
            </a:r>
            <a:br>
              <a:rPr lang="en-US" altLang="ja-JP" sz="1800" dirty="0">
                <a:latin typeface="小塚ゴシック Pro B" panose="020B0800000000000000" pitchFamily="34" charset="-128"/>
                <a:ea typeface="小塚ゴシック Pro B" panose="020B0800000000000000" pitchFamily="34" charset="-128"/>
              </a:rPr>
            </a:br>
            <a:r>
              <a:rPr lang="ja-JP" altLang="en-US" sz="1800" dirty="0" smtClean="0">
                <a:latin typeface="小塚ゴシック Pro B" panose="020B0800000000000000" pitchFamily="34" charset="-128"/>
                <a:ea typeface="小塚ゴシック Pro B" panose="020B0800000000000000" pitchFamily="34" charset="-128"/>
              </a:rPr>
              <a:t>２、個人向けの再資源化の支援対策</a:t>
            </a:r>
            <a:r>
              <a:rPr lang="en-US" altLang="ja-JP" sz="1800" dirty="0">
                <a:latin typeface="小塚ゴシック Pro B" panose="020B0800000000000000" pitchFamily="34" charset="-128"/>
                <a:ea typeface="小塚ゴシック Pro B" panose="020B0800000000000000" pitchFamily="34" charset="-128"/>
              </a:rPr>
              <a:t/>
            </a:r>
            <a:br>
              <a:rPr lang="en-US" altLang="ja-JP" sz="1800" dirty="0">
                <a:latin typeface="小塚ゴシック Pro B" panose="020B0800000000000000" pitchFamily="34" charset="-128"/>
                <a:ea typeface="小塚ゴシック Pro B" panose="020B0800000000000000" pitchFamily="34" charset="-128"/>
              </a:rPr>
            </a:br>
            <a:r>
              <a:rPr lang="ja-JP" altLang="en-US" sz="1800" dirty="0" smtClean="0">
                <a:latin typeface="小塚ゴシック Pro B" panose="020B0800000000000000" pitchFamily="34" charset="-128"/>
                <a:ea typeface="小塚ゴシック Pro B" panose="020B0800000000000000" pitchFamily="34" charset="-128"/>
              </a:rPr>
              <a:t>３、食糧の大量輸入、大量廃棄について　</a:t>
            </a:r>
            <a:endParaRPr lang="en-US" altLang="ja-JP" sz="1800" dirty="0" smtClean="0">
              <a:latin typeface="小塚ゴシック Pro B" panose="020B0800000000000000" pitchFamily="34" charset="-128"/>
              <a:ea typeface="小塚ゴシック Pro B" panose="020B0800000000000000" pitchFamily="34" charset="-128"/>
            </a:endParaRPr>
          </a:p>
        </p:txBody>
      </p:sp>
      <p:sp>
        <p:nvSpPr>
          <p:cNvPr id="12" name="正方形/長方形 11"/>
          <p:cNvSpPr/>
          <p:nvPr/>
        </p:nvSpPr>
        <p:spPr>
          <a:xfrm>
            <a:off x="2142358" y="2037669"/>
            <a:ext cx="1285026" cy="2114971"/>
          </a:xfrm>
          <a:prstGeom prst="rect">
            <a:avLst/>
          </a:prstGeom>
          <a:solidFill>
            <a:srgbClr val="C9FF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600" dirty="0" smtClean="0">
              <a:solidFill>
                <a:schemeClr val="tx1"/>
              </a:solidFill>
              <a:latin typeface="小塚ゴシック Pro B" panose="020B0800000000000000" pitchFamily="34" charset="-128"/>
              <a:ea typeface="小塚ゴシック Pro B" panose="020B0800000000000000" pitchFamily="34" charset="-128"/>
            </a:endParaRPr>
          </a:p>
          <a:p>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■代表者</a:t>
            </a:r>
            <a:endParaRPr lang="ja-JP" altLang="en-US" sz="600" dirty="0">
              <a:solidFill>
                <a:schemeClr val="tx1"/>
              </a:solidFill>
              <a:latin typeface="小塚ゴシック Pro B" panose="020B0800000000000000" pitchFamily="34" charset="-128"/>
              <a:ea typeface="小塚ゴシック Pro B" panose="020B0800000000000000" pitchFamily="34" charset="-128"/>
            </a:endParaRPr>
          </a:p>
          <a:p>
            <a:r>
              <a:rPr lang="ja-JP" altLang="en-US" sz="600" dirty="0">
                <a:solidFill>
                  <a:schemeClr val="tx1"/>
                </a:solidFill>
                <a:latin typeface="小塚ゴシック Pro B" panose="020B0800000000000000" pitchFamily="34" charset="-128"/>
                <a:ea typeface="小塚ゴシック Pro B" panose="020B0800000000000000" pitchFamily="34" charset="-128"/>
              </a:rPr>
              <a:t>　　代表取締役会長兼</a:t>
            </a:r>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社長</a:t>
            </a:r>
            <a:endParaRPr lang="en-US" altLang="ja-JP" sz="600" dirty="0" smtClean="0">
              <a:solidFill>
                <a:schemeClr val="tx1"/>
              </a:solidFill>
              <a:latin typeface="小塚ゴシック Pro B" panose="020B0800000000000000" pitchFamily="34" charset="-128"/>
              <a:ea typeface="小塚ゴシック Pro B" panose="020B0800000000000000" pitchFamily="34" charset="-128"/>
            </a:endParaRPr>
          </a:p>
          <a:p>
            <a:r>
              <a:rPr lang="ja-JP" altLang="en-US" sz="600" dirty="0">
                <a:solidFill>
                  <a:schemeClr val="tx1"/>
                </a:solidFill>
                <a:latin typeface="小塚ゴシック Pro B" panose="020B0800000000000000" pitchFamily="34" charset="-128"/>
                <a:ea typeface="小塚ゴシック Pro B" panose="020B0800000000000000" pitchFamily="34" charset="-128"/>
              </a:rPr>
              <a:t>　</a:t>
            </a:r>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　熊野 </a:t>
            </a:r>
            <a:r>
              <a:rPr lang="ja-JP" altLang="en-US" sz="600" dirty="0">
                <a:solidFill>
                  <a:schemeClr val="tx1"/>
                </a:solidFill>
                <a:latin typeface="小塚ゴシック Pro B" panose="020B0800000000000000" pitchFamily="34" charset="-128"/>
                <a:ea typeface="小塚ゴシック Pro B" panose="020B0800000000000000" pitchFamily="34" charset="-128"/>
              </a:rPr>
              <a:t>英介 </a:t>
            </a:r>
            <a:endParaRPr lang="en-US" altLang="ja-JP" sz="600" dirty="0">
              <a:solidFill>
                <a:schemeClr val="tx1"/>
              </a:solidFill>
              <a:latin typeface="小塚ゴシック Pro B" panose="020B0800000000000000" pitchFamily="34" charset="-128"/>
              <a:ea typeface="小塚ゴシック Pro B" panose="020B0800000000000000" pitchFamily="34" charset="-128"/>
            </a:endParaRPr>
          </a:p>
          <a:p>
            <a:endParaRPr lang="ja-JP" altLang="en-US" sz="600" dirty="0">
              <a:solidFill>
                <a:schemeClr val="tx1"/>
              </a:solidFill>
              <a:latin typeface="小塚ゴシック Pro B" panose="020B0800000000000000" pitchFamily="34" charset="-128"/>
              <a:ea typeface="小塚ゴシック Pro B" panose="020B0800000000000000" pitchFamily="34" charset="-128"/>
            </a:endParaRPr>
          </a:p>
          <a:p>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■京都本社住所（</a:t>
            </a:r>
            <a:r>
              <a:rPr lang="en-US" altLang="ja-JP" sz="600" dirty="0" smtClean="0">
                <a:solidFill>
                  <a:schemeClr val="tx1"/>
                </a:solidFill>
                <a:latin typeface="小塚ゴシック Pro B" panose="020B0800000000000000" pitchFamily="34" charset="-128"/>
                <a:ea typeface="小塚ゴシック Pro B" panose="020B0800000000000000" pitchFamily="34" charset="-128"/>
              </a:rPr>
              <a:t>2014.2.19</a:t>
            </a:r>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現在）</a:t>
            </a:r>
            <a:endParaRPr lang="en-US" altLang="ja-JP" sz="600" dirty="0" smtClean="0">
              <a:solidFill>
                <a:schemeClr val="tx1"/>
              </a:solidFill>
              <a:latin typeface="小塚ゴシック Pro B" panose="020B0800000000000000" pitchFamily="34" charset="-128"/>
              <a:ea typeface="小塚ゴシック Pro B" panose="020B0800000000000000" pitchFamily="34" charset="-128"/>
            </a:endParaRPr>
          </a:p>
          <a:p>
            <a:r>
              <a:rPr lang="ja-JP" altLang="en-US" sz="600" dirty="0">
                <a:solidFill>
                  <a:schemeClr val="tx1"/>
                </a:solidFill>
                <a:latin typeface="小塚ゴシック Pro B" panose="020B0800000000000000" pitchFamily="34" charset="-128"/>
                <a:ea typeface="小塚ゴシック Pro B" panose="020B0800000000000000" pitchFamily="34" charset="-128"/>
              </a:rPr>
              <a:t>〒</a:t>
            </a:r>
            <a:r>
              <a:rPr lang="en-US" altLang="ja-JP" sz="600" dirty="0">
                <a:solidFill>
                  <a:schemeClr val="tx1"/>
                </a:solidFill>
                <a:latin typeface="小塚ゴシック Pro B" panose="020B0800000000000000" pitchFamily="34" charset="-128"/>
                <a:ea typeface="小塚ゴシック Pro B" panose="020B0800000000000000" pitchFamily="34" charset="-128"/>
              </a:rPr>
              <a:t>604-0847</a:t>
            </a:r>
          </a:p>
          <a:p>
            <a:r>
              <a:rPr lang="ja-JP" altLang="en-US" sz="600" dirty="0">
                <a:solidFill>
                  <a:schemeClr val="tx1"/>
                </a:solidFill>
                <a:latin typeface="小塚ゴシック Pro B" panose="020B0800000000000000" pitchFamily="34" charset="-128"/>
                <a:ea typeface="小塚ゴシック Pro B" panose="020B0800000000000000" pitchFamily="34" charset="-128"/>
              </a:rPr>
              <a:t>京都府京都市中京区烏丸通押小路上ル秋野々町</a:t>
            </a:r>
            <a:r>
              <a:rPr lang="en-US" altLang="ja-JP" sz="600" dirty="0">
                <a:solidFill>
                  <a:schemeClr val="tx1"/>
                </a:solidFill>
                <a:latin typeface="小塚ゴシック Pro B" panose="020B0800000000000000" pitchFamily="34" charset="-128"/>
                <a:ea typeface="小塚ゴシック Pro B" panose="020B0800000000000000" pitchFamily="34" charset="-128"/>
              </a:rPr>
              <a:t>535</a:t>
            </a:r>
            <a:r>
              <a:rPr lang="ja-JP" altLang="en-US" sz="600" dirty="0">
                <a:solidFill>
                  <a:schemeClr val="tx1"/>
                </a:solidFill>
                <a:latin typeface="小塚ゴシック Pro B" panose="020B0800000000000000" pitchFamily="34" charset="-128"/>
                <a:ea typeface="小塚ゴシック Pro B" panose="020B0800000000000000" pitchFamily="34" charset="-128"/>
              </a:rPr>
              <a:t>番地 </a:t>
            </a:r>
            <a:endParaRPr lang="en-US" altLang="ja-JP" sz="600" dirty="0" smtClean="0">
              <a:solidFill>
                <a:schemeClr val="tx1"/>
              </a:solidFill>
              <a:latin typeface="小塚ゴシック Pro B" panose="020B0800000000000000" pitchFamily="34" charset="-128"/>
              <a:ea typeface="小塚ゴシック Pro B" panose="020B0800000000000000" pitchFamily="34" charset="-128"/>
            </a:endParaRPr>
          </a:p>
          <a:p>
            <a:endParaRPr lang="en-US" altLang="ja-JP" sz="600" dirty="0">
              <a:solidFill>
                <a:schemeClr val="tx1"/>
              </a:solidFill>
              <a:latin typeface="小塚ゴシック Pro B" panose="020B0800000000000000" pitchFamily="34" charset="-128"/>
              <a:ea typeface="小塚ゴシック Pro B" panose="020B0800000000000000" pitchFamily="34" charset="-128"/>
            </a:endParaRPr>
          </a:p>
          <a:p>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■資本</a:t>
            </a:r>
            <a:r>
              <a:rPr lang="ja-JP" altLang="en-US" sz="600" dirty="0">
                <a:solidFill>
                  <a:schemeClr val="tx1"/>
                </a:solidFill>
                <a:latin typeface="小塚ゴシック Pro B" panose="020B0800000000000000" pitchFamily="34" charset="-128"/>
                <a:ea typeface="小塚ゴシック Pro B" panose="020B0800000000000000" pitchFamily="34" charset="-128"/>
              </a:rPr>
              <a:t>金</a:t>
            </a:r>
          </a:p>
          <a:p>
            <a:r>
              <a:rPr lang="en-US" altLang="ja-JP" sz="600" dirty="0" smtClean="0">
                <a:solidFill>
                  <a:schemeClr val="tx1"/>
                </a:solidFill>
                <a:latin typeface="小塚ゴシック Pro B" panose="020B0800000000000000" pitchFamily="34" charset="-128"/>
                <a:ea typeface="小塚ゴシック Pro B" panose="020B0800000000000000" pitchFamily="34" charset="-128"/>
              </a:rPr>
              <a:t>474,920,000</a:t>
            </a:r>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円 </a:t>
            </a:r>
            <a:r>
              <a:rPr lang="en-US" altLang="ja-JP" sz="500" dirty="0" smtClean="0">
                <a:solidFill>
                  <a:schemeClr val="tx1"/>
                </a:solidFill>
                <a:latin typeface="小塚ゴシック Pro B" panose="020B0800000000000000" pitchFamily="34" charset="-128"/>
                <a:ea typeface="小塚ゴシック Pro B" panose="020B0800000000000000" pitchFamily="34" charset="-128"/>
              </a:rPr>
              <a:t>(2013</a:t>
            </a:r>
            <a:r>
              <a:rPr lang="ja-JP" altLang="en-US" sz="500" dirty="0" err="1">
                <a:solidFill>
                  <a:schemeClr val="tx1"/>
                </a:solidFill>
                <a:latin typeface="小塚ゴシック Pro B" panose="020B0800000000000000" pitchFamily="34" charset="-128"/>
                <a:ea typeface="小塚ゴシック Pro B" panose="020B0800000000000000" pitchFamily="34" charset="-128"/>
              </a:rPr>
              <a:t>．</a:t>
            </a:r>
            <a:r>
              <a:rPr lang="en-US" altLang="ja-JP" sz="500" dirty="0" smtClean="0">
                <a:solidFill>
                  <a:schemeClr val="tx1"/>
                </a:solidFill>
                <a:latin typeface="小塚ゴシック Pro B" panose="020B0800000000000000" pitchFamily="34" charset="-128"/>
                <a:ea typeface="小塚ゴシック Pro B" panose="020B0800000000000000" pitchFamily="34" charset="-128"/>
              </a:rPr>
              <a:t>3/31</a:t>
            </a:r>
            <a:r>
              <a:rPr lang="ja-JP" altLang="en-US" sz="500" dirty="0" smtClean="0">
                <a:solidFill>
                  <a:schemeClr val="tx1"/>
                </a:solidFill>
                <a:latin typeface="小塚ゴシック Pro B" panose="020B0800000000000000" pitchFamily="34" charset="-128"/>
                <a:ea typeface="小塚ゴシック Pro B" panose="020B0800000000000000" pitchFamily="34" charset="-128"/>
              </a:rPr>
              <a:t>現在</a:t>
            </a:r>
            <a:r>
              <a:rPr lang="en-US" altLang="ja-JP" sz="500" dirty="0" smtClean="0">
                <a:solidFill>
                  <a:schemeClr val="tx1"/>
                </a:solidFill>
                <a:latin typeface="小塚ゴシック Pro B" panose="020B0800000000000000" pitchFamily="34" charset="-128"/>
                <a:ea typeface="小塚ゴシック Pro B" panose="020B0800000000000000" pitchFamily="34" charset="-128"/>
              </a:rPr>
              <a:t>)</a:t>
            </a:r>
            <a:r>
              <a:rPr lang="ja-JP" altLang="en-US" sz="500" dirty="0" smtClean="0">
                <a:solidFill>
                  <a:schemeClr val="tx1"/>
                </a:solidFill>
                <a:latin typeface="小塚ゴシック Pro B" panose="020B0800000000000000" pitchFamily="34" charset="-128"/>
                <a:ea typeface="小塚ゴシック Pro B" panose="020B0800000000000000" pitchFamily="34" charset="-128"/>
              </a:rPr>
              <a:t> </a:t>
            </a:r>
            <a:endParaRPr lang="ja-JP" altLang="en-US" sz="600" dirty="0">
              <a:solidFill>
                <a:schemeClr val="tx1"/>
              </a:solidFill>
              <a:latin typeface="小塚ゴシック Pro B" panose="020B0800000000000000" pitchFamily="34" charset="-128"/>
              <a:ea typeface="小塚ゴシック Pro B" panose="020B0800000000000000" pitchFamily="34" charset="-128"/>
            </a:endParaRPr>
          </a:p>
          <a:p>
            <a:endParaRPr lang="ja-JP" altLang="en-US" sz="600" dirty="0">
              <a:solidFill>
                <a:schemeClr val="tx1"/>
              </a:solidFill>
              <a:latin typeface="小塚ゴシック Pro B" panose="020B0800000000000000" pitchFamily="34" charset="-128"/>
              <a:ea typeface="小塚ゴシック Pro B" panose="020B0800000000000000" pitchFamily="34" charset="-128"/>
            </a:endParaRPr>
          </a:p>
          <a:p>
            <a:r>
              <a:rPr lang="ja-JP" altLang="en-US" sz="600" dirty="0">
                <a:solidFill>
                  <a:schemeClr val="tx1"/>
                </a:solidFill>
                <a:latin typeface="小塚ゴシック Pro B" panose="020B0800000000000000" pitchFamily="34" charset="-128"/>
                <a:ea typeface="小塚ゴシック Pro B" panose="020B0800000000000000" pitchFamily="34" charset="-128"/>
              </a:rPr>
              <a:t>■</a:t>
            </a:r>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設立</a:t>
            </a:r>
            <a:endParaRPr lang="ja-JP" altLang="en-US" sz="600" dirty="0">
              <a:solidFill>
                <a:schemeClr val="tx1"/>
              </a:solidFill>
              <a:latin typeface="小塚ゴシック Pro B" panose="020B0800000000000000" pitchFamily="34" charset="-128"/>
              <a:ea typeface="小塚ゴシック Pro B" panose="020B0800000000000000" pitchFamily="34" charset="-128"/>
            </a:endParaRPr>
          </a:p>
          <a:p>
            <a:r>
              <a:rPr lang="en-US" altLang="ja-JP" sz="600" dirty="0" smtClean="0">
                <a:solidFill>
                  <a:schemeClr val="tx1"/>
                </a:solidFill>
                <a:latin typeface="小塚ゴシック Pro B" panose="020B0800000000000000" pitchFamily="34" charset="-128"/>
                <a:ea typeface="小塚ゴシック Pro B" panose="020B0800000000000000" pitchFamily="34" charset="-128"/>
              </a:rPr>
              <a:t>2010</a:t>
            </a:r>
            <a:r>
              <a:rPr lang="ja-JP" altLang="en-US" sz="600" dirty="0">
                <a:solidFill>
                  <a:schemeClr val="tx1"/>
                </a:solidFill>
                <a:latin typeface="小塚ゴシック Pro B" panose="020B0800000000000000" pitchFamily="34" charset="-128"/>
                <a:ea typeface="小塚ゴシック Pro B" panose="020B0800000000000000" pitchFamily="34" charset="-128"/>
              </a:rPr>
              <a:t>年</a:t>
            </a:r>
            <a:r>
              <a:rPr lang="en-US" altLang="ja-JP" sz="600" dirty="0">
                <a:solidFill>
                  <a:schemeClr val="tx1"/>
                </a:solidFill>
                <a:latin typeface="小塚ゴシック Pro B" panose="020B0800000000000000" pitchFamily="34" charset="-128"/>
                <a:ea typeface="小塚ゴシック Pro B" panose="020B0800000000000000" pitchFamily="34" charset="-128"/>
              </a:rPr>
              <a:t>1</a:t>
            </a:r>
            <a:r>
              <a:rPr lang="ja-JP" altLang="en-US" sz="600" dirty="0">
                <a:solidFill>
                  <a:schemeClr val="tx1"/>
                </a:solidFill>
                <a:latin typeface="小塚ゴシック Pro B" panose="020B0800000000000000" pitchFamily="34" charset="-128"/>
                <a:ea typeface="小塚ゴシック Pro B" panose="020B0800000000000000" pitchFamily="34" charset="-128"/>
              </a:rPr>
              <a:t>月</a:t>
            </a:r>
            <a:r>
              <a:rPr lang="en-US" altLang="ja-JP" sz="600" dirty="0">
                <a:solidFill>
                  <a:schemeClr val="tx1"/>
                </a:solidFill>
                <a:latin typeface="小塚ゴシック Pro B" panose="020B0800000000000000" pitchFamily="34" charset="-128"/>
                <a:ea typeface="小塚ゴシック Pro B" panose="020B0800000000000000" pitchFamily="34" charset="-128"/>
              </a:rPr>
              <a:t>4</a:t>
            </a:r>
            <a:r>
              <a:rPr lang="ja-JP" altLang="en-US" sz="600" dirty="0">
                <a:solidFill>
                  <a:schemeClr val="tx1"/>
                </a:solidFill>
                <a:latin typeface="小塚ゴシック Pro B" panose="020B0800000000000000" pitchFamily="34" charset="-128"/>
                <a:ea typeface="小塚ゴシック Pro B" panose="020B0800000000000000" pitchFamily="34" charset="-128"/>
              </a:rPr>
              <a:t>日 </a:t>
            </a:r>
          </a:p>
          <a:p>
            <a:endParaRPr lang="ja-JP" altLang="en-US" sz="600" dirty="0">
              <a:solidFill>
                <a:schemeClr val="tx1"/>
              </a:solidFill>
              <a:latin typeface="小塚ゴシック Pro B" panose="020B0800000000000000" pitchFamily="34" charset="-128"/>
              <a:ea typeface="小塚ゴシック Pro B" panose="020B0800000000000000" pitchFamily="34" charset="-128"/>
            </a:endParaRPr>
          </a:p>
          <a:p>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■社員数</a:t>
            </a:r>
            <a:endParaRPr lang="ja-JP" altLang="en-US" sz="600" dirty="0">
              <a:solidFill>
                <a:schemeClr val="tx1"/>
              </a:solidFill>
              <a:latin typeface="小塚ゴシック Pro B" panose="020B0800000000000000" pitchFamily="34" charset="-128"/>
              <a:ea typeface="小塚ゴシック Pro B" panose="020B0800000000000000" pitchFamily="34" charset="-128"/>
            </a:endParaRPr>
          </a:p>
          <a:p>
            <a:r>
              <a:rPr lang="en-US" altLang="ja-JP" sz="600" dirty="0" smtClean="0">
                <a:solidFill>
                  <a:schemeClr val="tx1"/>
                </a:solidFill>
                <a:latin typeface="小塚ゴシック Pro B" panose="020B0800000000000000" pitchFamily="34" charset="-128"/>
                <a:ea typeface="小塚ゴシック Pro B" panose="020B0800000000000000" pitchFamily="34" charset="-128"/>
              </a:rPr>
              <a:t>158</a:t>
            </a:r>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名</a:t>
            </a:r>
            <a:r>
              <a:rPr lang="ja-JP" altLang="en-US" sz="600" dirty="0">
                <a:solidFill>
                  <a:schemeClr val="tx1"/>
                </a:solidFill>
                <a:latin typeface="小塚ゴシック Pro B" panose="020B0800000000000000" pitchFamily="34" charset="-128"/>
                <a:ea typeface="小塚ゴシック Pro B" panose="020B0800000000000000" pitchFamily="34" charset="-128"/>
              </a:rPr>
              <a:t>（連結</a:t>
            </a:r>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a:t>
            </a:r>
            <a:r>
              <a:rPr lang="en-US" altLang="ja-JP" sz="500" dirty="0" smtClean="0">
                <a:solidFill>
                  <a:schemeClr val="tx1"/>
                </a:solidFill>
                <a:latin typeface="小塚ゴシック Pro B" panose="020B0800000000000000" pitchFamily="34" charset="-128"/>
                <a:ea typeface="小塚ゴシック Pro B" panose="020B0800000000000000" pitchFamily="34" charset="-128"/>
              </a:rPr>
              <a:t>(</a:t>
            </a:r>
            <a:r>
              <a:rPr lang="en-US" altLang="ja-JP" sz="500" dirty="0" smtClean="0">
                <a:solidFill>
                  <a:schemeClr val="tx1"/>
                </a:solidFill>
                <a:latin typeface="小塚ゴシック Pro B" panose="020B0800000000000000" pitchFamily="34" charset="-128"/>
                <a:ea typeface="小塚ゴシック Pro B" panose="020B0800000000000000" pitchFamily="34" charset="-128"/>
              </a:rPr>
              <a:t>2013.</a:t>
            </a:r>
            <a:r>
              <a:rPr lang="en-US" altLang="ja-JP" sz="500" dirty="0" smtClean="0">
                <a:solidFill>
                  <a:schemeClr val="tx1"/>
                </a:solidFill>
                <a:latin typeface="小塚ゴシック Pro B" panose="020B0800000000000000" pitchFamily="34" charset="-128"/>
                <a:ea typeface="小塚ゴシック Pro B" panose="020B0800000000000000" pitchFamily="34" charset="-128"/>
              </a:rPr>
              <a:t>12</a:t>
            </a:r>
            <a:r>
              <a:rPr lang="en-US" altLang="ja-JP" sz="500" dirty="0" smtClean="0">
                <a:solidFill>
                  <a:schemeClr val="tx1"/>
                </a:solidFill>
                <a:latin typeface="小塚ゴシック Pro B" panose="020B0800000000000000" pitchFamily="34" charset="-128"/>
                <a:ea typeface="小塚ゴシック Pro B" panose="020B0800000000000000" pitchFamily="34" charset="-128"/>
              </a:rPr>
              <a:t>/3</a:t>
            </a:r>
            <a:r>
              <a:rPr lang="ja-JP" altLang="en-US" sz="500" dirty="0" smtClean="0">
                <a:solidFill>
                  <a:schemeClr val="tx1"/>
                </a:solidFill>
                <a:latin typeface="小塚ゴシック Pro B" panose="020B0800000000000000" pitchFamily="34" charset="-128"/>
                <a:ea typeface="小塚ゴシック Pro B" panose="020B0800000000000000" pitchFamily="34" charset="-128"/>
              </a:rPr>
              <a:t>現在</a:t>
            </a:r>
            <a:r>
              <a:rPr lang="en-US" altLang="ja-JP" sz="500" dirty="0" smtClean="0">
                <a:solidFill>
                  <a:schemeClr val="tx1"/>
                </a:solidFill>
                <a:latin typeface="小塚ゴシック Pro B" panose="020B0800000000000000" pitchFamily="34" charset="-128"/>
                <a:ea typeface="小塚ゴシック Pro B" panose="020B0800000000000000" pitchFamily="34" charset="-128"/>
              </a:rPr>
              <a:t>)</a:t>
            </a:r>
            <a:r>
              <a:rPr lang="ja-JP" altLang="en-US" sz="500" dirty="0" smtClean="0">
                <a:solidFill>
                  <a:schemeClr val="tx1"/>
                </a:solidFill>
                <a:latin typeface="小塚ゴシック Pro B" panose="020B0800000000000000" pitchFamily="34" charset="-128"/>
                <a:ea typeface="小塚ゴシック Pro B" panose="020B0800000000000000" pitchFamily="34" charset="-128"/>
              </a:rPr>
              <a:t> </a:t>
            </a:r>
            <a:endParaRPr lang="ja-JP" altLang="en-US" sz="400" dirty="0">
              <a:solidFill>
                <a:schemeClr val="tx1"/>
              </a:solidFill>
              <a:latin typeface="小塚ゴシック Pro B" panose="020B0800000000000000" pitchFamily="34" charset="-128"/>
              <a:ea typeface="小塚ゴシック Pro B" panose="020B0800000000000000" pitchFamily="34" charset="-128"/>
            </a:endParaRPr>
          </a:p>
          <a:p>
            <a:endParaRPr lang="ja-JP" altLang="en-US" sz="600" dirty="0">
              <a:solidFill>
                <a:schemeClr val="tx1"/>
              </a:solidFill>
              <a:latin typeface="小塚ゴシック Pro B" panose="020B0800000000000000" pitchFamily="34" charset="-128"/>
              <a:ea typeface="小塚ゴシック Pro B" panose="020B0800000000000000" pitchFamily="34" charset="-128"/>
            </a:endParaRPr>
          </a:p>
          <a:p>
            <a:endParaRPr lang="ja-JP" altLang="en-US" sz="600" dirty="0">
              <a:solidFill>
                <a:schemeClr val="tx1"/>
              </a:solidFill>
              <a:latin typeface="小塚ゴシック Pro B" panose="020B0800000000000000" pitchFamily="34" charset="-128"/>
              <a:ea typeface="小塚ゴシック Pro B" panose="020B0800000000000000" pitchFamily="34" charset="-128"/>
            </a:endParaRPr>
          </a:p>
        </p:txBody>
      </p:sp>
      <p:sp>
        <p:nvSpPr>
          <p:cNvPr id="13" name="円形吹き出し 12"/>
          <p:cNvSpPr/>
          <p:nvPr/>
        </p:nvSpPr>
        <p:spPr>
          <a:xfrm>
            <a:off x="289173" y="3031419"/>
            <a:ext cx="1779974" cy="1166019"/>
          </a:xfrm>
          <a:prstGeom prst="wedgeEllipseCallout">
            <a:avLst>
              <a:gd name="adj1" fmla="val 51943"/>
              <a:gd name="adj2" fmla="val -3716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70000"/>
              </a:lnSpc>
            </a:pPr>
            <a:r>
              <a:rPr lang="ja-JP" altLang="en-US" sz="500" dirty="0" smtClean="0">
                <a:solidFill>
                  <a:prstClr val="black"/>
                </a:solidFill>
                <a:latin typeface="小塚ゴシック Pro B" panose="020B0800000000000000" pitchFamily="34" charset="-128"/>
                <a:ea typeface="小塚ゴシック Pro B" panose="020B0800000000000000" pitchFamily="34" charset="-128"/>
              </a:rPr>
              <a:t>アミタで</a:t>
            </a:r>
            <a:r>
              <a:rPr lang="ja-JP" altLang="en-US" sz="500" dirty="0">
                <a:solidFill>
                  <a:prstClr val="black"/>
                </a:solidFill>
                <a:latin typeface="小塚ゴシック Pro B" panose="020B0800000000000000" pitchFamily="34" charset="-128"/>
                <a:ea typeface="小塚ゴシック Pro B" panose="020B0800000000000000" pitchFamily="34" charset="-128"/>
              </a:rPr>
              <a:t>は地元にもともとあるものを有効活用していくこと</a:t>
            </a:r>
            <a:r>
              <a:rPr lang="ja-JP" altLang="en-US" sz="500" dirty="0" smtClean="0">
                <a:solidFill>
                  <a:prstClr val="black"/>
                </a:solidFill>
                <a:latin typeface="小塚ゴシック Pro B" panose="020B0800000000000000" pitchFamily="34" charset="-128"/>
                <a:ea typeface="小塚ゴシック Pro B" panose="020B0800000000000000" pitchFamily="34" charset="-128"/>
              </a:rPr>
              <a:t>を事業として推進</a:t>
            </a:r>
            <a:r>
              <a:rPr lang="ja-JP" altLang="en-US" sz="500" dirty="0">
                <a:solidFill>
                  <a:prstClr val="black"/>
                </a:solidFill>
                <a:latin typeface="小塚ゴシック Pro B" panose="020B0800000000000000" pitchFamily="34" charset="-128"/>
                <a:ea typeface="小塚ゴシック Pro B" panose="020B0800000000000000" pitchFamily="34" charset="-128"/>
              </a:rPr>
              <a:t>。大規模なもの</a:t>
            </a:r>
            <a:r>
              <a:rPr lang="ja-JP" altLang="en-US" sz="500" dirty="0" smtClean="0">
                <a:solidFill>
                  <a:prstClr val="black"/>
                </a:solidFill>
                <a:latin typeface="小塚ゴシック Pro B" panose="020B0800000000000000" pitchFamily="34" charset="-128"/>
                <a:ea typeface="小塚ゴシック Pro B" panose="020B0800000000000000" pitchFamily="34" charset="-128"/>
              </a:rPr>
              <a:t>でなく、</a:t>
            </a:r>
            <a:r>
              <a:rPr lang="ja-JP" altLang="en-US" sz="500" dirty="0">
                <a:solidFill>
                  <a:prstClr val="black"/>
                </a:solidFill>
                <a:latin typeface="小塚ゴシック Pro B" panose="020B0800000000000000" pitchFamily="34" charset="-128"/>
                <a:ea typeface="小塚ゴシック Pro B" panose="020B0800000000000000" pitchFamily="34" charset="-128"/>
              </a:rPr>
              <a:t>小さい</a:t>
            </a:r>
            <a:r>
              <a:rPr lang="ja-JP" altLang="en-US" sz="500" dirty="0" smtClean="0">
                <a:solidFill>
                  <a:prstClr val="black"/>
                </a:solidFill>
                <a:latin typeface="小塚ゴシック Pro B" panose="020B0800000000000000" pitchFamily="34" charset="-128"/>
                <a:ea typeface="小塚ゴシック Pro B" panose="020B0800000000000000" pitchFamily="34" charset="-128"/>
              </a:rPr>
              <a:t>けれど地元の方が</a:t>
            </a:r>
            <a:r>
              <a:rPr lang="ja-JP" altLang="en-US" sz="500" dirty="0">
                <a:solidFill>
                  <a:prstClr val="black"/>
                </a:solidFill>
                <a:latin typeface="小塚ゴシック Pro B" panose="020B0800000000000000" pitchFamily="34" charset="-128"/>
                <a:ea typeface="小塚ゴシック Pro B" panose="020B0800000000000000" pitchFamily="34" charset="-128"/>
              </a:rPr>
              <a:t>使えるだけの技術、量だけで持続していく</a:t>
            </a:r>
            <a:r>
              <a:rPr lang="ja-JP" altLang="en-US" sz="500" dirty="0" smtClean="0">
                <a:solidFill>
                  <a:prstClr val="black"/>
                </a:solidFill>
                <a:latin typeface="小塚ゴシック Pro B" panose="020B0800000000000000" pitchFamily="34" charset="-128"/>
                <a:ea typeface="小塚ゴシック Pro B" panose="020B0800000000000000" pitchFamily="34" charset="-128"/>
              </a:rPr>
              <a:t>社会を目指している。</a:t>
            </a:r>
            <a:endParaRPr lang="en-US" altLang="ja-JP" sz="500" dirty="0">
              <a:solidFill>
                <a:prstClr val="black"/>
              </a:solidFill>
              <a:latin typeface="小塚ゴシック Pro B" panose="020B0800000000000000" pitchFamily="34" charset="-128"/>
              <a:ea typeface="小塚ゴシック Pro B" panose="020B0800000000000000" pitchFamily="34" charset="-128"/>
            </a:endParaRPr>
          </a:p>
        </p:txBody>
      </p:sp>
      <p:sp>
        <p:nvSpPr>
          <p:cNvPr id="37" name="正方形/長方形 36"/>
          <p:cNvSpPr/>
          <p:nvPr/>
        </p:nvSpPr>
        <p:spPr>
          <a:xfrm>
            <a:off x="3548064" y="1963499"/>
            <a:ext cx="5325772" cy="2258545"/>
          </a:xfrm>
          <a:prstGeom prst="rect">
            <a:avLst/>
          </a:pr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endParaRPr lang="en-US" altLang="ja-JP" sz="788" dirty="0">
              <a:solidFill>
                <a:schemeClr val="tx1"/>
              </a:solidFill>
              <a:latin typeface="小塚ゴシック Pro B" panose="020B0800000000000000" pitchFamily="34" charset="-128"/>
              <a:ea typeface="小塚ゴシック Pro B" panose="020B0800000000000000" pitchFamily="34" charset="-128"/>
            </a:endParaRPr>
          </a:p>
        </p:txBody>
      </p:sp>
      <p:sp>
        <p:nvSpPr>
          <p:cNvPr id="42" name="角丸四角形 41"/>
          <p:cNvSpPr/>
          <p:nvPr/>
        </p:nvSpPr>
        <p:spPr>
          <a:xfrm>
            <a:off x="3548064" y="2019175"/>
            <a:ext cx="2786061" cy="349340"/>
          </a:xfrm>
          <a:prstGeom prst="roundRect">
            <a:avLst/>
          </a:prstGeom>
          <a:ln>
            <a:noFill/>
          </a:ln>
        </p:spPr>
        <p:style>
          <a:lnRef idx="3">
            <a:schemeClr val="lt1"/>
          </a:lnRef>
          <a:fillRef idx="1">
            <a:schemeClr val="accent4"/>
          </a:fillRef>
          <a:effectRef idx="1">
            <a:schemeClr val="accent4"/>
          </a:effectRef>
          <a:fontRef idx="minor">
            <a:schemeClr val="lt1"/>
          </a:fontRef>
        </p:style>
        <p:txBody>
          <a:bodyPr rtlCol="0" anchor="b"/>
          <a:lstStyle/>
          <a:p>
            <a:r>
              <a:rPr lang="ja-JP" altLang="en-US" sz="1350" dirty="0" smtClean="0">
                <a:solidFill>
                  <a:schemeClr val="tx1"/>
                </a:solidFill>
                <a:latin typeface="小塚ゴシック Pro H" panose="020B0800000000000000" pitchFamily="34" charset="-128"/>
                <a:ea typeface="小塚ゴシック Pro H" panose="020B0800000000000000" pitchFamily="34" charset="-128"/>
              </a:rPr>
              <a:t>　  </a:t>
            </a:r>
            <a:r>
              <a:rPr lang="ja-JP" altLang="en-US" sz="1050" dirty="0" smtClean="0">
                <a:solidFill>
                  <a:schemeClr val="tx1"/>
                </a:solidFill>
                <a:latin typeface="小塚ゴシック Pro H" panose="020B0800000000000000" pitchFamily="34" charset="-128"/>
                <a:ea typeface="小塚ゴシック Pro H" panose="020B0800000000000000" pitchFamily="34" charset="-128"/>
              </a:rPr>
              <a:t>京丹後市エコエネルギーセンター </a:t>
            </a:r>
            <a:r>
              <a:rPr lang="ja-JP" altLang="en-US" sz="1050" dirty="0">
                <a:solidFill>
                  <a:schemeClr val="tx1"/>
                </a:solidFill>
                <a:latin typeface="小塚ゴシック Pro H" panose="020B0800000000000000" pitchFamily="34" charset="-128"/>
                <a:ea typeface="小塚ゴシック Pro H" panose="020B0800000000000000" pitchFamily="34" charset="-128"/>
              </a:rPr>
              <a:t>見学</a:t>
            </a:r>
            <a:endParaRPr lang="en-US" altLang="ja-JP" sz="1100" dirty="0">
              <a:solidFill>
                <a:schemeClr val="tx1"/>
              </a:solidFill>
              <a:latin typeface="小塚ゴシック Pro H" panose="020B0800000000000000" pitchFamily="34" charset="-128"/>
              <a:ea typeface="小塚ゴシック Pro H" panose="020B0800000000000000" pitchFamily="34" charset="-128"/>
            </a:endParaRPr>
          </a:p>
        </p:txBody>
      </p:sp>
      <p:pic>
        <p:nvPicPr>
          <p:cNvPr id="43" name="図 4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8064" y="2046791"/>
            <a:ext cx="332076" cy="294108"/>
          </a:xfrm>
          <a:prstGeom prst="rect">
            <a:avLst/>
          </a:prstGeom>
        </p:spPr>
      </p:pic>
      <p:sp>
        <p:nvSpPr>
          <p:cNvPr id="55" name="正方形/長方形 54"/>
          <p:cNvSpPr/>
          <p:nvPr/>
        </p:nvSpPr>
        <p:spPr>
          <a:xfrm>
            <a:off x="3634654" y="2424191"/>
            <a:ext cx="2696974" cy="1737571"/>
          </a:xfrm>
          <a:prstGeom prst="rect">
            <a:avLst/>
          </a:prstGeom>
          <a:solidFill>
            <a:srgbClr val="C9FF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　＝　＝　＝　＝　背景　＝　＝　＝　＝　＝</a:t>
            </a:r>
            <a:r>
              <a:rPr lang="en-US" altLang="ja-JP" sz="600" dirty="0" smtClean="0">
                <a:solidFill>
                  <a:schemeClr val="tx1"/>
                </a:solidFill>
                <a:latin typeface="小塚ゴシック Pro B" panose="020B0800000000000000" pitchFamily="34" charset="-128"/>
                <a:ea typeface="小塚ゴシック Pro B" panose="020B0800000000000000" pitchFamily="34" charset="-128"/>
              </a:rPr>
              <a:t/>
            </a:r>
            <a:br>
              <a:rPr lang="en-US" altLang="ja-JP" sz="600" dirty="0" smtClean="0">
                <a:solidFill>
                  <a:schemeClr val="tx1"/>
                </a:solidFill>
                <a:latin typeface="小塚ゴシック Pro B" panose="020B0800000000000000" pitchFamily="34" charset="-128"/>
                <a:ea typeface="小塚ゴシック Pro B" panose="020B0800000000000000" pitchFamily="34" charset="-128"/>
              </a:rPr>
            </a:br>
            <a:endParaRPr lang="en-US" altLang="ja-JP" sz="600" dirty="0" smtClean="0">
              <a:solidFill>
                <a:schemeClr val="tx1"/>
              </a:solidFill>
              <a:latin typeface="小塚ゴシック Pro B" panose="020B0800000000000000" pitchFamily="34" charset="-128"/>
              <a:ea typeface="小塚ゴシック Pro B" panose="020B0800000000000000" pitchFamily="34" charset="-128"/>
            </a:endParaRPr>
          </a:p>
          <a:p>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a:t>
            </a:r>
            <a:r>
              <a:rPr lang="en-US" altLang="ja-JP" sz="600" dirty="0" smtClean="0">
                <a:solidFill>
                  <a:schemeClr val="tx1"/>
                </a:solidFill>
                <a:latin typeface="小塚ゴシック Pro B" panose="020B0800000000000000" pitchFamily="34" charset="-128"/>
                <a:ea typeface="小塚ゴシック Pro B" panose="020B0800000000000000" pitchFamily="34" charset="-128"/>
              </a:rPr>
              <a:t>03</a:t>
            </a:r>
            <a:r>
              <a:rPr lang="ja-JP" altLang="en-US" sz="600" dirty="0">
                <a:solidFill>
                  <a:schemeClr val="tx1"/>
                </a:solidFill>
                <a:latin typeface="小塚ゴシック Pro B" panose="020B0800000000000000" pitchFamily="34" charset="-128"/>
                <a:ea typeface="小塚ゴシック Pro B" panose="020B0800000000000000" pitchFamily="34" charset="-128"/>
              </a:rPr>
              <a:t>年</a:t>
            </a:r>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a:t>
            </a:r>
            <a:r>
              <a:rPr lang="en-US" altLang="ja-JP" sz="600" dirty="0" smtClean="0">
                <a:solidFill>
                  <a:schemeClr val="tx1"/>
                </a:solidFill>
                <a:latin typeface="小塚ゴシック Pro B" panose="020B0800000000000000" pitchFamily="34" charset="-128"/>
                <a:ea typeface="小塚ゴシック Pro B" panose="020B0800000000000000" pitchFamily="34" charset="-128"/>
              </a:rPr>
              <a:t>08</a:t>
            </a:r>
            <a:r>
              <a:rPr lang="ja-JP" altLang="en-US" sz="600" dirty="0">
                <a:solidFill>
                  <a:schemeClr val="tx1"/>
                </a:solidFill>
                <a:latin typeface="小塚ゴシック Pro B" panose="020B0800000000000000" pitchFamily="34" charset="-128"/>
                <a:ea typeface="小塚ゴシック Pro B" panose="020B0800000000000000" pitchFamily="34" charset="-128"/>
              </a:rPr>
              <a:t>年に実施された</a:t>
            </a:r>
            <a:r>
              <a:rPr lang="en-US" altLang="ja-JP" sz="600" dirty="0">
                <a:solidFill>
                  <a:schemeClr val="tx1"/>
                </a:solidFill>
                <a:latin typeface="小塚ゴシック Pro B" panose="020B0800000000000000" pitchFamily="34" charset="-128"/>
                <a:ea typeface="小塚ゴシック Pro B" panose="020B0800000000000000" pitchFamily="34" charset="-128"/>
              </a:rPr>
              <a:t>NEDO(</a:t>
            </a:r>
            <a:r>
              <a:rPr lang="ja-JP" altLang="en-US" sz="600" dirty="0">
                <a:solidFill>
                  <a:schemeClr val="tx1"/>
                </a:solidFill>
                <a:latin typeface="小塚ゴシック Pro B" panose="020B0800000000000000" pitchFamily="34" charset="-128"/>
                <a:ea typeface="小塚ゴシック Pro B" panose="020B0800000000000000" pitchFamily="34" charset="-128"/>
              </a:rPr>
              <a:t>新エネルギー・産業技術開発機構</a:t>
            </a:r>
            <a:r>
              <a:rPr lang="en-US" altLang="ja-JP" sz="600" dirty="0">
                <a:solidFill>
                  <a:schemeClr val="tx1"/>
                </a:solidFill>
                <a:latin typeface="小塚ゴシック Pro B" panose="020B0800000000000000" pitchFamily="34" charset="-128"/>
                <a:ea typeface="小塚ゴシック Pro B" panose="020B0800000000000000" pitchFamily="34" charset="-128"/>
              </a:rPr>
              <a:t>)</a:t>
            </a:r>
            <a:r>
              <a:rPr lang="ja-JP" altLang="en-US" sz="600" dirty="0" err="1" smtClean="0">
                <a:solidFill>
                  <a:schemeClr val="tx1"/>
                </a:solidFill>
                <a:latin typeface="小塚ゴシック Pro B" panose="020B0800000000000000" pitchFamily="34" charset="-128"/>
                <a:ea typeface="小塚ゴシック Pro B" panose="020B0800000000000000" pitchFamily="34" charset="-128"/>
              </a:rPr>
              <a:t>によ</a:t>
            </a:r>
            <a:endParaRPr lang="en-US" altLang="ja-JP" sz="600" dirty="0" smtClean="0">
              <a:solidFill>
                <a:schemeClr val="tx1"/>
              </a:solidFill>
              <a:latin typeface="小塚ゴシック Pro B" panose="020B0800000000000000" pitchFamily="34" charset="-128"/>
              <a:ea typeface="小塚ゴシック Pro B" panose="020B0800000000000000" pitchFamily="34" charset="-128"/>
            </a:endParaRPr>
          </a:p>
          <a:p>
            <a:r>
              <a:rPr lang="ja-JP" altLang="en-US" sz="600" dirty="0">
                <a:solidFill>
                  <a:schemeClr val="tx1"/>
                </a:solidFill>
                <a:latin typeface="小塚ゴシック Pro B" panose="020B0800000000000000" pitchFamily="34" charset="-128"/>
                <a:ea typeface="小塚ゴシック Pro B" panose="020B0800000000000000" pitchFamily="34" charset="-128"/>
              </a:rPr>
              <a:t>　</a:t>
            </a:r>
            <a:r>
              <a:rPr lang="ja-JP" altLang="en-US" sz="600" dirty="0" err="1" smtClean="0">
                <a:solidFill>
                  <a:schemeClr val="tx1"/>
                </a:solidFill>
                <a:latin typeface="小塚ゴシック Pro B" panose="020B0800000000000000" pitchFamily="34" charset="-128"/>
                <a:ea typeface="小塚ゴシック Pro B" panose="020B0800000000000000" pitchFamily="34" charset="-128"/>
              </a:rPr>
              <a:t>る</a:t>
            </a:r>
            <a:r>
              <a:rPr lang="ja-JP" altLang="en-US" sz="600" dirty="0">
                <a:solidFill>
                  <a:schemeClr val="tx1"/>
                </a:solidFill>
                <a:latin typeface="小塚ゴシック Pro B" panose="020B0800000000000000" pitchFamily="34" charset="-128"/>
                <a:ea typeface="小塚ゴシック Pro B" panose="020B0800000000000000" pitchFamily="34" charset="-128"/>
              </a:rPr>
              <a:t>マイクログリッドの実証研究「京都エコエネルギープロジェクト</a:t>
            </a:r>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a:t>
            </a:r>
            <a:endParaRPr lang="en-US" altLang="ja-JP" sz="600" dirty="0" smtClean="0">
              <a:solidFill>
                <a:schemeClr val="tx1"/>
              </a:solidFill>
              <a:latin typeface="小塚ゴシック Pro B" panose="020B0800000000000000" pitchFamily="34" charset="-128"/>
              <a:ea typeface="小塚ゴシック Pro B" panose="020B0800000000000000" pitchFamily="34" charset="-128"/>
            </a:endParaRPr>
          </a:p>
          <a:p>
            <a:r>
              <a:rPr lang="ja-JP" altLang="en-US" sz="600" dirty="0">
                <a:solidFill>
                  <a:schemeClr val="tx1"/>
                </a:solidFill>
                <a:latin typeface="小塚ゴシック Pro B" panose="020B0800000000000000" pitchFamily="34" charset="-128"/>
                <a:ea typeface="小塚ゴシック Pro B" panose="020B0800000000000000" pitchFamily="34" charset="-128"/>
              </a:rPr>
              <a:t>　</a:t>
            </a:r>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の</a:t>
            </a:r>
            <a:r>
              <a:rPr lang="ja-JP" altLang="en-US" sz="600" dirty="0">
                <a:solidFill>
                  <a:schemeClr val="tx1"/>
                </a:solidFill>
                <a:latin typeface="小塚ゴシック Pro B" panose="020B0800000000000000" pitchFamily="34" charset="-128"/>
                <a:ea typeface="小塚ゴシック Pro B" panose="020B0800000000000000" pitchFamily="34" charset="-128"/>
              </a:rPr>
              <a:t>施設として建設された</a:t>
            </a:r>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a:t>
            </a:r>
            <a:endParaRPr lang="en-US" altLang="ja-JP" sz="600" dirty="0" smtClean="0">
              <a:solidFill>
                <a:schemeClr val="tx1"/>
              </a:solidFill>
              <a:latin typeface="小塚ゴシック Pro B" panose="020B0800000000000000" pitchFamily="34" charset="-128"/>
              <a:ea typeface="小塚ゴシック Pro B" panose="020B0800000000000000" pitchFamily="34" charset="-128"/>
            </a:endParaRPr>
          </a:p>
          <a:p>
            <a:endParaRPr lang="ja-JP" altLang="en-US" sz="600" dirty="0">
              <a:solidFill>
                <a:schemeClr val="tx1"/>
              </a:solidFill>
              <a:latin typeface="小塚ゴシック Pro B" panose="020B0800000000000000" pitchFamily="34" charset="-128"/>
              <a:ea typeface="小塚ゴシック Pro B" panose="020B0800000000000000" pitchFamily="34" charset="-128"/>
            </a:endParaRPr>
          </a:p>
          <a:p>
            <a:r>
              <a:rPr lang="ja-JP" altLang="en-US" sz="600" dirty="0">
                <a:solidFill>
                  <a:schemeClr val="tx1"/>
                </a:solidFill>
                <a:latin typeface="小塚ゴシック Pro B" panose="020B0800000000000000" pitchFamily="34" charset="-128"/>
                <a:ea typeface="小塚ゴシック Pro B" panose="020B0800000000000000" pitchFamily="34" charset="-128"/>
              </a:rPr>
              <a:t>■</a:t>
            </a:r>
            <a:r>
              <a:rPr lang="en-US" altLang="ja-JP" sz="600" dirty="0" smtClean="0">
                <a:solidFill>
                  <a:schemeClr val="tx1"/>
                </a:solidFill>
                <a:latin typeface="小塚ゴシック Pro B" panose="020B0800000000000000" pitchFamily="34" charset="-128"/>
                <a:ea typeface="小塚ゴシック Pro B" panose="020B0800000000000000" pitchFamily="34" charset="-128"/>
              </a:rPr>
              <a:t>05</a:t>
            </a:r>
            <a:r>
              <a:rPr lang="ja-JP" altLang="en-US" sz="600" dirty="0">
                <a:solidFill>
                  <a:schemeClr val="tx1"/>
                </a:solidFill>
                <a:latin typeface="小塚ゴシック Pro B" panose="020B0800000000000000" pitchFamily="34" charset="-128"/>
                <a:ea typeface="小塚ゴシック Pro B" panose="020B0800000000000000" pitchFamily="34" charset="-128"/>
              </a:rPr>
              <a:t>年</a:t>
            </a:r>
            <a:r>
              <a:rPr lang="en-US" altLang="ja-JP" sz="600" dirty="0">
                <a:solidFill>
                  <a:schemeClr val="tx1"/>
                </a:solidFill>
                <a:latin typeface="小塚ゴシック Pro B" panose="020B0800000000000000" pitchFamily="34" charset="-128"/>
                <a:ea typeface="小塚ゴシック Pro B" panose="020B0800000000000000" pitchFamily="34" charset="-128"/>
              </a:rPr>
              <a:t>7</a:t>
            </a:r>
            <a:r>
              <a:rPr lang="ja-JP" altLang="en-US" sz="600" dirty="0">
                <a:solidFill>
                  <a:schemeClr val="tx1"/>
                </a:solidFill>
                <a:latin typeface="小塚ゴシック Pro B" panose="020B0800000000000000" pitchFamily="34" charset="-128"/>
                <a:ea typeface="小塚ゴシック Pro B" panose="020B0800000000000000" pitchFamily="34" charset="-128"/>
              </a:rPr>
              <a:t>月より稼働し、</a:t>
            </a:r>
            <a:r>
              <a:rPr lang="en-US" altLang="ja-JP" sz="600" dirty="0">
                <a:solidFill>
                  <a:schemeClr val="tx1"/>
                </a:solidFill>
                <a:latin typeface="小塚ゴシック Pro B" panose="020B0800000000000000" pitchFamily="34" charset="-128"/>
                <a:ea typeface="小塚ゴシック Pro B" panose="020B0800000000000000" pitchFamily="34" charset="-128"/>
              </a:rPr>
              <a:t>2008</a:t>
            </a:r>
            <a:r>
              <a:rPr lang="ja-JP" altLang="en-US" sz="600" dirty="0">
                <a:solidFill>
                  <a:schemeClr val="tx1"/>
                </a:solidFill>
                <a:latin typeface="小塚ゴシック Pro B" panose="020B0800000000000000" pitchFamily="34" charset="-128"/>
                <a:ea typeface="小塚ゴシック Pro B" panose="020B0800000000000000" pitchFamily="34" charset="-128"/>
              </a:rPr>
              <a:t>年</a:t>
            </a:r>
            <a:r>
              <a:rPr lang="en-US" altLang="ja-JP" sz="600" dirty="0">
                <a:solidFill>
                  <a:schemeClr val="tx1"/>
                </a:solidFill>
                <a:latin typeface="小塚ゴシック Pro B" panose="020B0800000000000000" pitchFamily="34" charset="-128"/>
                <a:ea typeface="小塚ゴシック Pro B" panose="020B0800000000000000" pitchFamily="34" charset="-128"/>
              </a:rPr>
              <a:t>3</a:t>
            </a:r>
            <a:r>
              <a:rPr lang="ja-JP" altLang="en-US" sz="600" dirty="0">
                <a:solidFill>
                  <a:schemeClr val="tx1"/>
                </a:solidFill>
                <a:latin typeface="小塚ゴシック Pro B" panose="020B0800000000000000" pitchFamily="34" charset="-128"/>
                <a:ea typeface="小塚ゴシック Pro B" panose="020B0800000000000000" pitchFamily="34" charset="-128"/>
              </a:rPr>
              <a:t>月に実証研究を終了。</a:t>
            </a:r>
          </a:p>
          <a:p>
            <a:endParaRPr lang="en-US" altLang="ja-JP" sz="600" dirty="0" smtClean="0">
              <a:solidFill>
                <a:schemeClr val="tx1"/>
              </a:solidFill>
              <a:latin typeface="小塚ゴシック Pro B" panose="020B0800000000000000" pitchFamily="34" charset="-128"/>
              <a:ea typeface="小塚ゴシック Pro B" panose="020B0800000000000000" pitchFamily="34" charset="-128"/>
            </a:endParaRPr>
          </a:p>
          <a:p>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a:t>
            </a:r>
            <a:r>
              <a:rPr lang="en-US" altLang="ja-JP" sz="600" dirty="0" smtClean="0">
                <a:solidFill>
                  <a:schemeClr val="tx1"/>
                </a:solidFill>
                <a:latin typeface="小塚ゴシック Pro B" panose="020B0800000000000000" pitchFamily="34" charset="-128"/>
                <a:ea typeface="小塚ゴシック Pro B" panose="020B0800000000000000" pitchFamily="34" charset="-128"/>
              </a:rPr>
              <a:t>2009</a:t>
            </a:r>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年</a:t>
            </a:r>
            <a:r>
              <a:rPr lang="en-US" altLang="ja-JP" sz="600" dirty="0" smtClean="0">
                <a:solidFill>
                  <a:schemeClr val="tx1"/>
                </a:solidFill>
                <a:latin typeface="小塚ゴシック Pro B" panose="020B0800000000000000" pitchFamily="34" charset="-128"/>
                <a:ea typeface="小塚ゴシック Pro B" panose="020B0800000000000000" pitchFamily="34" charset="-128"/>
              </a:rPr>
              <a:t>10</a:t>
            </a:r>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月</a:t>
            </a:r>
            <a:r>
              <a:rPr lang="en-US" altLang="ja-JP" sz="600" dirty="0" smtClean="0">
                <a:solidFill>
                  <a:schemeClr val="tx1"/>
                </a:solidFill>
                <a:latin typeface="小塚ゴシック Pro B" panose="020B0800000000000000" pitchFamily="34" charset="-128"/>
                <a:ea typeface="小塚ゴシック Pro B" panose="020B0800000000000000" pitchFamily="34" charset="-128"/>
              </a:rPr>
              <a:t>8</a:t>
            </a:r>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に</a:t>
            </a:r>
            <a:r>
              <a:rPr lang="en-US" altLang="ja-JP" sz="600" dirty="0" smtClean="0">
                <a:solidFill>
                  <a:schemeClr val="tx1"/>
                </a:solidFill>
                <a:latin typeface="小塚ゴシック Pro B" panose="020B0800000000000000" pitchFamily="34" charset="-128"/>
                <a:ea typeface="小塚ゴシック Pro B" panose="020B0800000000000000" pitchFamily="34" charset="-128"/>
              </a:rPr>
              <a:t>NEDO</a:t>
            </a:r>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から京丹後市へ無償譲渡され、</a:t>
            </a:r>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アミタが</a:t>
            </a:r>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指定管</a:t>
            </a:r>
            <a:endParaRPr lang="en-US" altLang="ja-JP" sz="600" dirty="0" smtClean="0">
              <a:solidFill>
                <a:schemeClr val="tx1"/>
              </a:solidFill>
              <a:latin typeface="小塚ゴシック Pro B" panose="020B0800000000000000" pitchFamily="34" charset="-128"/>
              <a:ea typeface="小塚ゴシック Pro B" panose="020B0800000000000000" pitchFamily="34" charset="-128"/>
            </a:endParaRPr>
          </a:p>
          <a:p>
            <a:r>
              <a:rPr lang="ja-JP" altLang="en-US" sz="600" dirty="0">
                <a:solidFill>
                  <a:schemeClr val="tx1"/>
                </a:solidFill>
                <a:latin typeface="小塚ゴシック Pro B" panose="020B0800000000000000" pitchFamily="34" charset="-128"/>
                <a:ea typeface="小塚ゴシック Pro B" panose="020B0800000000000000" pitchFamily="34" charset="-128"/>
              </a:rPr>
              <a:t>　</a:t>
            </a:r>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理者として運営。</a:t>
            </a:r>
          </a:p>
          <a:p>
            <a:endParaRPr lang="en-US" altLang="ja-JP" sz="600" dirty="0" smtClean="0">
              <a:solidFill>
                <a:schemeClr val="tx1"/>
              </a:solidFill>
              <a:latin typeface="小塚ゴシック Pro B" panose="020B0800000000000000" pitchFamily="34" charset="-128"/>
              <a:ea typeface="小塚ゴシック Pro B" panose="020B0800000000000000" pitchFamily="34" charset="-128"/>
            </a:endParaRPr>
          </a:p>
          <a:p>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■事業内容</a:t>
            </a:r>
            <a:endParaRPr lang="ja-JP" altLang="en-US" sz="600" dirty="0">
              <a:solidFill>
                <a:schemeClr val="tx1"/>
              </a:solidFill>
              <a:latin typeface="小塚ゴシック Pro B" panose="020B0800000000000000" pitchFamily="34" charset="-128"/>
              <a:ea typeface="小塚ゴシック Pro B" panose="020B0800000000000000" pitchFamily="34" charset="-128"/>
            </a:endParaRPr>
          </a:p>
          <a:p>
            <a:r>
              <a:rPr lang="ja-JP" altLang="en-US" sz="500" dirty="0" smtClean="0">
                <a:solidFill>
                  <a:schemeClr val="tx1"/>
                </a:solidFill>
                <a:latin typeface="小塚ゴシック Pro B" panose="020B0800000000000000" pitchFamily="34" charset="-128"/>
                <a:ea typeface="小塚ゴシック Pro B" panose="020B0800000000000000" pitchFamily="34" charset="-128"/>
              </a:rPr>
              <a:t>食品残渣</a:t>
            </a:r>
            <a:r>
              <a:rPr lang="ja-JP" altLang="en-US" sz="500" dirty="0">
                <a:solidFill>
                  <a:schemeClr val="tx1"/>
                </a:solidFill>
                <a:latin typeface="小塚ゴシック Pro B" panose="020B0800000000000000" pitchFamily="34" charset="-128"/>
                <a:ea typeface="小塚ゴシック Pro B" panose="020B0800000000000000" pitchFamily="34" charset="-128"/>
              </a:rPr>
              <a:t>等の発生品を</a:t>
            </a:r>
            <a:r>
              <a:rPr lang="ja-JP" altLang="en-US" sz="500" dirty="0" smtClean="0">
                <a:solidFill>
                  <a:schemeClr val="tx1"/>
                </a:solidFill>
                <a:latin typeface="小塚ゴシック Pro B" panose="020B0800000000000000" pitchFamily="34" charset="-128"/>
                <a:ea typeface="小塚ゴシック Pro B" panose="020B0800000000000000" pitchFamily="34" charset="-128"/>
              </a:rPr>
              <a:t>メタン発酵し、電気</a:t>
            </a:r>
            <a:r>
              <a:rPr lang="ja-JP" altLang="en-US" sz="500" dirty="0">
                <a:solidFill>
                  <a:schemeClr val="tx1"/>
                </a:solidFill>
                <a:latin typeface="小塚ゴシック Pro B" panose="020B0800000000000000" pitchFamily="34" charset="-128"/>
                <a:ea typeface="小塚ゴシック Pro B" panose="020B0800000000000000" pitchFamily="34" charset="-128"/>
              </a:rPr>
              <a:t>・熱</a:t>
            </a:r>
            <a:r>
              <a:rPr lang="ja-JP" altLang="en-US" sz="500" dirty="0" smtClean="0">
                <a:solidFill>
                  <a:schemeClr val="tx1"/>
                </a:solidFill>
                <a:latin typeface="小塚ゴシック Pro B" panose="020B0800000000000000" pitchFamily="34" charset="-128"/>
                <a:ea typeface="小塚ゴシック Pro B" panose="020B0800000000000000" pitchFamily="34" charset="-128"/>
              </a:rPr>
              <a:t>エネルギー化</a:t>
            </a:r>
            <a:endParaRPr lang="en-US" altLang="ja-JP" sz="500" dirty="0" smtClean="0">
              <a:solidFill>
                <a:schemeClr val="tx1"/>
              </a:solidFill>
              <a:latin typeface="小塚ゴシック Pro B" panose="020B0800000000000000" pitchFamily="34" charset="-128"/>
              <a:ea typeface="小塚ゴシック Pro B" panose="020B0800000000000000" pitchFamily="34" charset="-128"/>
            </a:endParaRPr>
          </a:p>
          <a:p>
            <a:r>
              <a:rPr lang="ja-JP" altLang="en-US" sz="500" dirty="0" smtClean="0">
                <a:solidFill>
                  <a:schemeClr val="tx1"/>
                </a:solidFill>
                <a:latin typeface="小塚ゴシック Pro B" panose="020B0800000000000000" pitchFamily="34" charset="-128"/>
                <a:ea typeface="小塚ゴシック Pro B" panose="020B0800000000000000" pitchFamily="34" charset="-128"/>
              </a:rPr>
              <a:t>グリーン</a:t>
            </a:r>
            <a:r>
              <a:rPr lang="ja-JP" altLang="en-US" sz="500" dirty="0">
                <a:solidFill>
                  <a:schemeClr val="tx1"/>
                </a:solidFill>
                <a:latin typeface="小塚ゴシック Pro B" panose="020B0800000000000000" pitchFamily="34" charset="-128"/>
                <a:ea typeface="小塚ゴシック Pro B" panose="020B0800000000000000" pitchFamily="34" charset="-128"/>
              </a:rPr>
              <a:t>電力の</a:t>
            </a:r>
            <a:r>
              <a:rPr lang="ja-JP" altLang="en-US" sz="500" dirty="0" smtClean="0">
                <a:solidFill>
                  <a:schemeClr val="tx1"/>
                </a:solidFill>
                <a:latin typeface="小塚ゴシック Pro B" panose="020B0800000000000000" pitchFamily="34" charset="-128"/>
                <a:ea typeface="小塚ゴシック Pro B" panose="020B0800000000000000" pitchFamily="34" charset="-128"/>
              </a:rPr>
              <a:t>発電</a:t>
            </a:r>
            <a:r>
              <a:rPr lang="ja-JP" altLang="en-US" sz="500" dirty="0">
                <a:solidFill>
                  <a:schemeClr val="tx1"/>
                </a:solidFill>
                <a:latin typeface="小塚ゴシック Pro B" panose="020B0800000000000000" pitchFamily="34" charset="-128"/>
                <a:ea typeface="小塚ゴシック Pro B" panose="020B0800000000000000" pitchFamily="34" charset="-128"/>
              </a:rPr>
              <a:t>及</a:t>
            </a:r>
            <a:r>
              <a:rPr lang="ja-JP" altLang="en-US" sz="500" dirty="0" smtClean="0">
                <a:solidFill>
                  <a:schemeClr val="tx1"/>
                </a:solidFill>
                <a:latin typeface="小塚ゴシック Pro B" panose="020B0800000000000000" pitchFamily="34" charset="-128"/>
                <a:ea typeface="小塚ゴシック Pro B" panose="020B0800000000000000" pitchFamily="34" charset="-128"/>
              </a:rPr>
              <a:t>びグリーン</a:t>
            </a:r>
            <a:r>
              <a:rPr lang="ja-JP" altLang="en-US" sz="500" dirty="0">
                <a:solidFill>
                  <a:schemeClr val="tx1"/>
                </a:solidFill>
                <a:latin typeface="小塚ゴシック Pro B" panose="020B0800000000000000" pitchFamily="34" charset="-128"/>
                <a:ea typeface="小塚ゴシック Pro B" panose="020B0800000000000000" pitchFamily="34" charset="-128"/>
              </a:rPr>
              <a:t>電力証書発行</a:t>
            </a:r>
          </a:p>
          <a:p>
            <a:r>
              <a:rPr lang="ja-JP" altLang="en-US" sz="500" dirty="0" smtClean="0">
                <a:solidFill>
                  <a:schemeClr val="tx1"/>
                </a:solidFill>
                <a:latin typeface="小塚ゴシック Pro B" panose="020B0800000000000000" pitchFamily="34" charset="-128"/>
                <a:ea typeface="小塚ゴシック Pro B" panose="020B0800000000000000" pitchFamily="34" charset="-128"/>
              </a:rPr>
              <a:t>メタン</a:t>
            </a:r>
            <a:r>
              <a:rPr lang="ja-JP" altLang="en-US" sz="500" dirty="0">
                <a:solidFill>
                  <a:schemeClr val="tx1"/>
                </a:solidFill>
                <a:latin typeface="小塚ゴシック Pro B" panose="020B0800000000000000" pitchFamily="34" charset="-128"/>
                <a:ea typeface="小塚ゴシック Pro B" panose="020B0800000000000000" pitchFamily="34" charset="-128"/>
              </a:rPr>
              <a:t>発酵後の副産物（</a:t>
            </a:r>
            <a:r>
              <a:rPr lang="ja-JP" altLang="en-US" sz="500" dirty="0" smtClean="0">
                <a:solidFill>
                  <a:schemeClr val="tx1"/>
                </a:solidFill>
                <a:latin typeface="小塚ゴシック Pro B" panose="020B0800000000000000" pitchFamily="34" charset="-128"/>
                <a:ea typeface="小塚ゴシック Pro B" panose="020B0800000000000000" pitchFamily="34" charset="-128"/>
              </a:rPr>
              <a:t>液体）を</a:t>
            </a:r>
            <a:r>
              <a:rPr lang="ja-JP" altLang="en-US" sz="500" dirty="0">
                <a:solidFill>
                  <a:schemeClr val="tx1"/>
                </a:solidFill>
                <a:latin typeface="小塚ゴシック Pro B" panose="020B0800000000000000" pitchFamily="34" charset="-128"/>
                <a:ea typeface="小塚ゴシック Pro B" panose="020B0800000000000000" pitchFamily="34" charset="-128"/>
              </a:rPr>
              <a:t>肥料化</a:t>
            </a:r>
          </a:p>
          <a:p>
            <a:r>
              <a:rPr lang="ja-JP" altLang="en-US" sz="500" dirty="0" smtClean="0">
                <a:solidFill>
                  <a:schemeClr val="tx1"/>
                </a:solidFill>
                <a:latin typeface="小塚ゴシック Pro B" panose="020B0800000000000000" pitchFamily="34" charset="-128"/>
                <a:ea typeface="小塚ゴシック Pro B" panose="020B0800000000000000" pitchFamily="34" charset="-128"/>
              </a:rPr>
              <a:t>メタン</a:t>
            </a:r>
            <a:r>
              <a:rPr lang="ja-JP" altLang="en-US" sz="500" dirty="0">
                <a:solidFill>
                  <a:schemeClr val="tx1"/>
                </a:solidFill>
                <a:latin typeface="小塚ゴシック Pro B" panose="020B0800000000000000" pitchFamily="34" charset="-128"/>
                <a:ea typeface="小塚ゴシック Pro B" panose="020B0800000000000000" pitchFamily="34" charset="-128"/>
              </a:rPr>
              <a:t>発酵後の副産物（固体）を肥料化</a:t>
            </a:r>
          </a:p>
          <a:p>
            <a:endParaRPr lang="ja-JP" altLang="en-US" sz="600" dirty="0">
              <a:solidFill>
                <a:schemeClr val="tx1"/>
              </a:solidFill>
              <a:latin typeface="小塚ゴシック Pro B" panose="020B0800000000000000" pitchFamily="34" charset="-128"/>
              <a:ea typeface="小塚ゴシック Pro B" panose="020B0800000000000000" pitchFamily="34" charset="-128"/>
            </a:endParaRPr>
          </a:p>
          <a:p>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■所在地　</a:t>
            </a:r>
            <a:endParaRPr lang="en-US" altLang="ja-JP" sz="600" dirty="0" smtClean="0">
              <a:solidFill>
                <a:schemeClr val="tx1"/>
              </a:solidFill>
              <a:latin typeface="小塚ゴシック Pro B" panose="020B0800000000000000" pitchFamily="34" charset="-128"/>
              <a:ea typeface="小塚ゴシック Pro B" panose="020B0800000000000000" pitchFamily="34" charset="-128"/>
            </a:endParaRPr>
          </a:p>
          <a:p>
            <a:r>
              <a:rPr lang="ja-JP" altLang="en-US" sz="500" dirty="0" smtClean="0">
                <a:solidFill>
                  <a:schemeClr val="tx1"/>
                </a:solidFill>
                <a:latin typeface="小塚ゴシック Pro B" panose="020B0800000000000000" pitchFamily="34" charset="-128"/>
                <a:ea typeface="小塚ゴシック Pro B" panose="020B0800000000000000" pitchFamily="34" charset="-128"/>
              </a:rPr>
              <a:t>〒</a:t>
            </a:r>
            <a:r>
              <a:rPr lang="en-US" altLang="ja-JP" sz="500" dirty="0">
                <a:solidFill>
                  <a:schemeClr val="tx1"/>
                </a:solidFill>
                <a:latin typeface="小塚ゴシック Pro B" panose="020B0800000000000000" pitchFamily="34" charset="-128"/>
                <a:ea typeface="小塚ゴシック Pro B" panose="020B0800000000000000" pitchFamily="34" charset="-128"/>
              </a:rPr>
              <a:t>627-0143</a:t>
            </a:r>
            <a:r>
              <a:rPr lang="ja-JP" altLang="en-US" sz="500" dirty="0">
                <a:solidFill>
                  <a:schemeClr val="tx1"/>
                </a:solidFill>
                <a:latin typeface="小塚ゴシック Pro B" panose="020B0800000000000000" pitchFamily="34" charset="-128"/>
                <a:ea typeface="小塚ゴシック Pro B" panose="020B0800000000000000" pitchFamily="34" charset="-128"/>
              </a:rPr>
              <a:t>　</a:t>
            </a:r>
            <a:r>
              <a:rPr lang="ja-JP" altLang="en-US" sz="500" dirty="0" smtClean="0">
                <a:solidFill>
                  <a:schemeClr val="tx1"/>
                </a:solidFill>
                <a:latin typeface="小塚ゴシック Pro B" panose="020B0800000000000000" pitchFamily="34" charset="-128"/>
                <a:ea typeface="小塚ゴシック Pro B" panose="020B0800000000000000" pitchFamily="34" charset="-128"/>
              </a:rPr>
              <a:t>京都府</a:t>
            </a:r>
            <a:r>
              <a:rPr lang="ja-JP" altLang="en-US" sz="500" dirty="0">
                <a:solidFill>
                  <a:schemeClr val="tx1"/>
                </a:solidFill>
                <a:latin typeface="小塚ゴシック Pro B" panose="020B0800000000000000" pitchFamily="34" charset="-128"/>
                <a:ea typeface="小塚ゴシック Pro B" panose="020B0800000000000000" pitchFamily="34" charset="-128"/>
              </a:rPr>
              <a:t>京丹後市弥栄町</a:t>
            </a:r>
            <a:r>
              <a:rPr lang="ja-JP" altLang="en-US" sz="500" dirty="0" smtClean="0">
                <a:solidFill>
                  <a:schemeClr val="tx1"/>
                </a:solidFill>
                <a:latin typeface="小塚ゴシック Pro B" panose="020B0800000000000000" pitchFamily="34" charset="-128"/>
                <a:ea typeface="小塚ゴシック Pro B" panose="020B0800000000000000" pitchFamily="34" charset="-128"/>
              </a:rPr>
              <a:t>船木小字</a:t>
            </a:r>
            <a:r>
              <a:rPr lang="ja-JP" altLang="en-US" sz="500" dirty="0">
                <a:solidFill>
                  <a:schemeClr val="tx1"/>
                </a:solidFill>
                <a:latin typeface="小塚ゴシック Pro B" panose="020B0800000000000000" pitchFamily="34" charset="-128"/>
                <a:ea typeface="小塚ゴシック Pro B" panose="020B0800000000000000" pitchFamily="34" charset="-128"/>
              </a:rPr>
              <a:t>キコリ谷</a:t>
            </a:r>
            <a:r>
              <a:rPr lang="en-US" altLang="ja-JP" sz="500" dirty="0">
                <a:solidFill>
                  <a:schemeClr val="tx1"/>
                </a:solidFill>
                <a:latin typeface="小塚ゴシック Pro B" panose="020B0800000000000000" pitchFamily="34" charset="-128"/>
                <a:ea typeface="小塚ゴシック Pro B" panose="020B0800000000000000" pitchFamily="34" charset="-128"/>
              </a:rPr>
              <a:t>301-1</a:t>
            </a:r>
          </a:p>
        </p:txBody>
      </p:sp>
      <p:sp>
        <p:nvSpPr>
          <p:cNvPr id="25" name="正方形/長方形 24"/>
          <p:cNvSpPr/>
          <p:nvPr/>
        </p:nvSpPr>
        <p:spPr>
          <a:xfrm>
            <a:off x="7267144" y="776440"/>
            <a:ext cx="1606692" cy="1128562"/>
          </a:xfrm>
          <a:prstGeom prst="rect">
            <a:avLst/>
          </a:prstGeom>
          <a:solidFill>
            <a:srgbClr val="33CC33"/>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nSpc>
                <a:spcPct val="150000"/>
              </a:lnSpc>
            </a:pPr>
            <a:r>
              <a:rPr lang="en-US" altLang="ja-JP" sz="700" dirty="0" smtClean="0">
                <a:solidFill>
                  <a:schemeClr val="tx1"/>
                </a:solidFill>
                <a:latin typeface="小塚ゴシック Pro B" panose="020B0800000000000000" pitchFamily="34" charset="-128"/>
                <a:ea typeface="小塚ゴシック Pro B" panose="020B0800000000000000" pitchFamily="34" charset="-128"/>
              </a:rPr>
              <a:t>【</a:t>
            </a:r>
            <a:r>
              <a:rPr lang="ja-JP" altLang="en-US" sz="700" dirty="0" smtClean="0">
                <a:solidFill>
                  <a:schemeClr val="tx1"/>
                </a:solidFill>
                <a:latin typeface="小塚ゴシック Pro B" panose="020B0800000000000000" pitchFamily="34" charset="-128"/>
                <a:ea typeface="小塚ゴシック Pro B" panose="020B0800000000000000" pitchFamily="34" charset="-128"/>
              </a:rPr>
              <a:t>地域・行政・企業のつながり</a:t>
            </a:r>
            <a:r>
              <a:rPr lang="en-US" altLang="ja-JP" sz="700" dirty="0" smtClean="0">
                <a:solidFill>
                  <a:schemeClr val="tx1"/>
                </a:solidFill>
                <a:latin typeface="小塚ゴシック Pro B" panose="020B0800000000000000" pitchFamily="34" charset="-128"/>
                <a:ea typeface="小塚ゴシック Pro B" panose="020B0800000000000000" pitchFamily="34" charset="-128"/>
              </a:rPr>
              <a:t>】</a:t>
            </a:r>
            <a:br>
              <a:rPr lang="en-US" altLang="ja-JP" sz="700" dirty="0" smtClean="0">
                <a:solidFill>
                  <a:schemeClr val="tx1"/>
                </a:solidFill>
                <a:latin typeface="小塚ゴシック Pro B" panose="020B0800000000000000" pitchFamily="34" charset="-128"/>
                <a:ea typeface="小塚ゴシック Pro B" panose="020B0800000000000000" pitchFamily="34" charset="-128"/>
              </a:rPr>
            </a:br>
            <a:r>
              <a:rPr lang="ja-JP" altLang="en-US" sz="700" dirty="0" smtClean="0">
                <a:solidFill>
                  <a:schemeClr val="tx1"/>
                </a:solidFill>
                <a:latin typeface="小塚ゴシック Pro B" panose="020B0800000000000000" pitchFamily="34" charset="-128"/>
                <a:ea typeface="小塚ゴシック Pro B" panose="020B0800000000000000" pitchFamily="34" charset="-128"/>
              </a:rPr>
              <a:t>京</a:t>
            </a:r>
            <a:r>
              <a:rPr lang="ja-JP" altLang="en-US" sz="700" dirty="0">
                <a:solidFill>
                  <a:schemeClr val="tx1"/>
                </a:solidFill>
                <a:latin typeface="小塚ゴシック Pro B" panose="020B0800000000000000" pitchFamily="34" charset="-128"/>
                <a:ea typeface="小塚ゴシック Pro B" panose="020B0800000000000000" pitchFamily="34" charset="-128"/>
              </a:rPr>
              <a:t>丹後市役所、住民、</a:t>
            </a:r>
            <a:r>
              <a:rPr lang="ja-JP" altLang="en-US" sz="700" dirty="0" smtClean="0">
                <a:solidFill>
                  <a:schemeClr val="tx1"/>
                </a:solidFill>
                <a:latin typeface="小塚ゴシック Pro B" panose="020B0800000000000000" pitchFamily="34" charset="-128"/>
                <a:ea typeface="小塚ゴシック Pro B" panose="020B0800000000000000" pitchFamily="34" charset="-128"/>
              </a:rPr>
              <a:t>アミタホールディングス、エコエネルギーセンターが</a:t>
            </a:r>
            <a:r>
              <a:rPr lang="ja-JP" altLang="en-US" sz="700" dirty="0">
                <a:solidFill>
                  <a:schemeClr val="tx1"/>
                </a:solidFill>
                <a:latin typeface="小塚ゴシック Pro B" panose="020B0800000000000000" pitchFamily="34" charset="-128"/>
                <a:ea typeface="小塚ゴシック Pro B" panose="020B0800000000000000" pitchFamily="34" charset="-128"/>
              </a:rPr>
              <a:t>協力し合い地域循環の仕組みを作ることで持続可能な社会への形成を進めている。</a:t>
            </a:r>
          </a:p>
          <a:p>
            <a:pPr>
              <a:lnSpc>
                <a:spcPct val="150000"/>
              </a:lnSpc>
            </a:pPr>
            <a:endParaRPr kumimoji="1" lang="ja-JP" altLang="en-US" sz="600" dirty="0">
              <a:solidFill>
                <a:schemeClr val="tx1"/>
              </a:solidFill>
              <a:latin typeface="小塚ゴシック Pro B" panose="020B0800000000000000" pitchFamily="34" charset="-128"/>
              <a:ea typeface="小塚ゴシック Pro B" panose="020B0800000000000000" pitchFamily="34" charset="-128"/>
            </a:endParaRPr>
          </a:p>
        </p:txBody>
      </p:sp>
      <p:sp>
        <p:nvSpPr>
          <p:cNvPr id="72" name="正方形/長方形 71"/>
          <p:cNvSpPr/>
          <p:nvPr/>
        </p:nvSpPr>
        <p:spPr>
          <a:xfrm>
            <a:off x="6629400" y="2019175"/>
            <a:ext cx="2098796" cy="349340"/>
          </a:xfrm>
          <a:prstGeom prst="rect">
            <a:avLst/>
          </a:prstGeom>
          <a:solidFill>
            <a:schemeClr val="bg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nSpc>
                <a:spcPct val="150000"/>
              </a:lnSpc>
            </a:pPr>
            <a:r>
              <a:rPr kumimoji="1" lang="en-US" altLang="ja-JP" sz="500" dirty="0" smtClean="0">
                <a:solidFill>
                  <a:schemeClr val="tx1"/>
                </a:solidFill>
                <a:latin typeface="小塚ゴシック Pro B" panose="020B0800000000000000" pitchFamily="34" charset="-128"/>
                <a:ea typeface="小塚ゴシック Pro B" panose="020B0800000000000000" pitchFamily="34" charset="-128"/>
              </a:rPr>
              <a:t>【</a:t>
            </a:r>
            <a:r>
              <a:rPr kumimoji="1" lang="ja-JP" altLang="en-US" sz="500" dirty="0" smtClean="0">
                <a:solidFill>
                  <a:schemeClr val="tx1"/>
                </a:solidFill>
                <a:latin typeface="小塚ゴシック Pro B" panose="020B0800000000000000" pitchFamily="34" charset="-128"/>
                <a:ea typeface="小塚ゴシック Pro B" panose="020B0800000000000000" pitchFamily="34" charset="-128"/>
              </a:rPr>
              <a:t>訪問先</a:t>
            </a:r>
            <a:r>
              <a:rPr kumimoji="1" lang="en-US" altLang="ja-JP" sz="500" dirty="0" smtClean="0">
                <a:solidFill>
                  <a:schemeClr val="tx1"/>
                </a:solidFill>
                <a:latin typeface="小塚ゴシック Pro B" panose="020B0800000000000000" pitchFamily="34" charset="-128"/>
                <a:ea typeface="小塚ゴシック Pro B" panose="020B0800000000000000" pitchFamily="34" charset="-128"/>
              </a:rPr>
              <a:t>】</a:t>
            </a:r>
          </a:p>
          <a:p>
            <a:pPr>
              <a:lnSpc>
                <a:spcPct val="150000"/>
              </a:lnSpc>
            </a:pPr>
            <a:r>
              <a:rPr kumimoji="1" lang="ja-JP" altLang="en-US" sz="500" dirty="0" smtClean="0">
                <a:solidFill>
                  <a:schemeClr val="tx1"/>
                </a:solidFill>
                <a:latin typeface="小塚ゴシック Pro B" panose="020B0800000000000000" pitchFamily="34" charset="-128"/>
                <a:ea typeface="小塚ゴシック Pro B" panose="020B0800000000000000" pitchFamily="34" charset="-128"/>
              </a:rPr>
              <a:t>・京丹後市大宮庁舎　　　・泣き砂文化館　・森林公園スイス村　</a:t>
            </a:r>
            <a:endParaRPr kumimoji="1" lang="en-US" altLang="ja-JP" sz="500" dirty="0" smtClean="0">
              <a:solidFill>
                <a:schemeClr val="tx1"/>
              </a:solidFill>
              <a:latin typeface="小塚ゴシック Pro B" panose="020B0800000000000000" pitchFamily="34" charset="-128"/>
              <a:ea typeface="小塚ゴシック Pro B" panose="020B0800000000000000" pitchFamily="34" charset="-128"/>
            </a:endParaRPr>
          </a:p>
          <a:p>
            <a:pPr>
              <a:lnSpc>
                <a:spcPct val="150000"/>
              </a:lnSpc>
            </a:pPr>
            <a:r>
              <a:rPr kumimoji="1" lang="ja-JP" altLang="en-US" sz="500" dirty="0" smtClean="0">
                <a:solidFill>
                  <a:schemeClr val="tx1"/>
                </a:solidFill>
                <a:latin typeface="小塚ゴシック Pro B" panose="020B0800000000000000" pitchFamily="34" charset="-128"/>
                <a:ea typeface="小塚ゴシック Pro B" panose="020B0800000000000000" pitchFamily="34" charset="-128"/>
              </a:rPr>
              <a:t>・京丹後循環資源製造所　・常吉村営百貨店</a:t>
            </a:r>
            <a:endParaRPr kumimoji="1" lang="ja-JP" altLang="en-US" sz="500" dirty="0">
              <a:solidFill>
                <a:schemeClr val="tx1"/>
              </a:solidFill>
              <a:latin typeface="小塚ゴシック Pro B" panose="020B0800000000000000" pitchFamily="34" charset="-128"/>
              <a:ea typeface="小塚ゴシック Pro B" panose="020B0800000000000000" pitchFamily="34" charset="-128"/>
            </a:endParaRPr>
          </a:p>
        </p:txBody>
      </p:sp>
      <p:pic>
        <p:nvPicPr>
          <p:cNvPr id="73" name="コンテンツ プレースホルダー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30774" y="2437918"/>
            <a:ext cx="1109626" cy="793192"/>
          </a:xfrm>
          <a:prstGeom prst="rect">
            <a:avLst/>
          </a:prstGeom>
        </p:spPr>
      </p:pic>
      <p:pic>
        <p:nvPicPr>
          <p:cNvPr id="74" name="図 73"/>
          <p:cNvPicPr>
            <a:picLocks noChangeAspect="1"/>
          </p:cNvPicPr>
          <p:nvPr/>
        </p:nvPicPr>
        <p:blipFill rotWithShape="1">
          <a:blip r:embed="rId6" cstate="print">
            <a:extLst>
              <a:ext uri="{28A0092B-C50C-407E-A947-70E740481C1C}">
                <a14:useLocalDpi xmlns:a14="http://schemas.microsoft.com/office/drawing/2010/main" val="0"/>
              </a:ext>
            </a:extLst>
          </a:blip>
          <a:srcRect b="14910"/>
          <a:stretch/>
        </p:blipFill>
        <p:spPr>
          <a:xfrm>
            <a:off x="6430991" y="3345283"/>
            <a:ext cx="1132807" cy="662837"/>
          </a:xfrm>
          <a:prstGeom prst="rect">
            <a:avLst/>
          </a:prstGeom>
        </p:spPr>
      </p:pic>
      <p:sp>
        <p:nvSpPr>
          <p:cNvPr id="75" name="正方形/長方形 74"/>
          <p:cNvSpPr/>
          <p:nvPr/>
        </p:nvSpPr>
        <p:spPr>
          <a:xfrm>
            <a:off x="6430774" y="3231110"/>
            <a:ext cx="992830" cy="106029"/>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nSpc>
                <a:spcPct val="150000"/>
              </a:lnSpc>
            </a:pPr>
            <a:r>
              <a:rPr kumimoji="1" lang="ja-JP" altLang="en-US" sz="500" dirty="0" smtClean="0">
                <a:solidFill>
                  <a:schemeClr val="tx1"/>
                </a:solidFill>
                <a:latin typeface="小塚ゴシック Pro B" panose="020B0800000000000000" pitchFamily="34" charset="-128"/>
                <a:ea typeface="小塚ゴシック Pro B" panose="020B0800000000000000" pitchFamily="34" charset="-128"/>
              </a:rPr>
              <a:t>▲液肥の</a:t>
            </a:r>
            <a:r>
              <a:rPr kumimoji="1" lang="ja-JP" altLang="en-US" sz="500" dirty="0" smtClean="0">
                <a:solidFill>
                  <a:schemeClr val="tx1"/>
                </a:solidFill>
                <a:latin typeface="小塚ゴシック Pro B" panose="020B0800000000000000" pitchFamily="34" charset="-128"/>
                <a:ea typeface="小塚ゴシック Pro B" panose="020B0800000000000000" pitchFamily="34" charset="-128"/>
              </a:rPr>
              <a:t>説明を受ける様子</a:t>
            </a:r>
            <a:endParaRPr kumimoji="1" lang="ja-JP" altLang="en-US" sz="500" dirty="0">
              <a:solidFill>
                <a:schemeClr val="tx1"/>
              </a:solidFill>
              <a:latin typeface="小塚ゴシック Pro B" panose="020B0800000000000000" pitchFamily="34" charset="-128"/>
              <a:ea typeface="小塚ゴシック Pro B" panose="020B0800000000000000" pitchFamily="34" charset="-128"/>
            </a:endParaRPr>
          </a:p>
        </p:txBody>
      </p:sp>
      <p:sp>
        <p:nvSpPr>
          <p:cNvPr id="76" name="正方形/長方形 75"/>
          <p:cNvSpPr/>
          <p:nvPr/>
        </p:nvSpPr>
        <p:spPr>
          <a:xfrm>
            <a:off x="6430774" y="4023836"/>
            <a:ext cx="1130213" cy="100753"/>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nSpc>
                <a:spcPct val="150000"/>
              </a:lnSpc>
            </a:pPr>
            <a:r>
              <a:rPr kumimoji="1" lang="ja-JP" altLang="en-US" sz="500" dirty="0" smtClean="0">
                <a:solidFill>
                  <a:schemeClr val="tx1"/>
                </a:solidFill>
                <a:latin typeface="小塚ゴシック Pro B" panose="020B0800000000000000" pitchFamily="34" charset="-128"/>
                <a:ea typeface="小塚ゴシック Pro B" panose="020B0800000000000000" pitchFamily="34" charset="-128"/>
              </a:rPr>
              <a:t>▲食品残渣受け入れ倉庫</a:t>
            </a:r>
            <a:endParaRPr kumimoji="1" lang="ja-JP" altLang="en-US" sz="500" dirty="0">
              <a:solidFill>
                <a:schemeClr val="tx1"/>
              </a:solidFill>
              <a:latin typeface="小塚ゴシック Pro B" panose="020B0800000000000000" pitchFamily="34" charset="-128"/>
              <a:ea typeface="小塚ゴシック Pro B" panose="020B0800000000000000" pitchFamily="34" charset="-128"/>
            </a:endParaRPr>
          </a:p>
        </p:txBody>
      </p:sp>
      <p:pic>
        <p:nvPicPr>
          <p:cNvPr id="77" name="図 7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659577" y="2440350"/>
            <a:ext cx="1068620" cy="801465"/>
          </a:xfrm>
          <a:prstGeom prst="rect">
            <a:avLst/>
          </a:prstGeom>
        </p:spPr>
      </p:pic>
      <p:pic>
        <p:nvPicPr>
          <p:cNvPr id="78" name="図 77"/>
          <p:cNvPicPr>
            <a:picLocks noChangeAspect="1"/>
          </p:cNvPicPr>
          <p:nvPr/>
        </p:nvPicPr>
        <p:blipFill rotWithShape="1">
          <a:blip r:embed="rId8" cstate="print">
            <a:extLst>
              <a:ext uri="{28A0092B-C50C-407E-A947-70E740481C1C}">
                <a14:useLocalDpi xmlns:a14="http://schemas.microsoft.com/office/drawing/2010/main" val="0"/>
              </a:ext>
            </a:extLst>
          </a:blip>
          <a:srcRect b="9838"/>
          <a:stretch/>
        </p:blipFill>
        <p:spPr>
          <a:xfrm>
            <a:off x="7657196" y="3339617"/>
            <a:ext cx="1071000" cy="676123"/>
          </a:xfrm>
          <a:prstGeom prst="rect">
            <a:avLst/>
          </a:prstGeom>
        </p:spPr>
      </p:pic>
      <p:sp>
        <p:nvSpPr>
          <p:cNvPr id="81" name="正方形/長方形 80"/>
          <p:cNvSpPr/>
          <p:nvPr/>
        </p:nvSpPr>
        <p:spPr>
          <a:xfrm>
            <a:off x="7603012" y="3231110"/>
            <a:ext cx="1252577" cy="97539"/>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nSpc>
                <a:spcPct val="150000"/>
              </a:lnSpc>
            </a:pPr>
            <a:r>
              <a:rPr kumimoji="1" lang="ja-JP" altLang="en-US" sz="500" dirty="0" smtClean="0">
                <a:solidFill>
                  <a:schemeClr val="tx1"/>
                </a:solidFill>
                <a:latin typeface="小塚ゴシック Pro B" panose="020B0800000000000000" pitchFamily="34" charset="-128"/>
                <a:ea typeface="小塚ゴシック Pro B" panose="020B0800000000000000" pitchFamily="34" charset="-128"/>
              </a:rPr>
              <a:t>▲食品残渣、生</a:t>
            </a:r>
            <a:r>
              <a:rPr kumimoji="1" lang="ja-JP" altLang="en-US" sz="500" dirty="0" smtClean="0">
                <a:solidFill>
                  <a:schemeClr val="tx1"/>
                </a:solidFill>
                <a:latin typeface="小塚ゴシック Pro B" panose="020B0800000000000000" pitchFamily="34" charset="-128"/>
                <a:ea typeface="小塚ゴシック Pro B" panose="020B0800000000000000" pitchFamily="34" charset="-128"/>
              </a:rPr>
              <a:t>ゴミから出来た液肥</a:t>
            </a:r>
            <a:endParaRPr kumimoji="1" lang="ja-JP" altLang="en-US" sz="500" dirty="0">
              <a:solidFill>
                <a:schemeClr val="tx1"/>
              </a:solidFill>
              <a:latin typeface="小塚ゴシック Pro B" panose="020B0800000000000000" pitchFamily="34" charset="-128"/>
              <a:ea typeface="小塚ゴシック Pro B" panose="020B0800000000000000" pitchFamily="34" charset="-128"/>
            </a:endParaRPr>
          </a:p>
        </p:txBody>
      </p:sp>
      <p:sp>
        <p:nvSpPr>
          <p:cNvPr id="82" name="正方形/長方形 81"/>
          <p:cNvSpPr/>
          <p:nvPr/>
        </p:nvSpPr>
        <p:spPr>
          <a:xfrm>
            <a:off x="7657195" y="4008120"/>
            <a:ext cx="1144212" cy="223370"/>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kumimoji="1" lang="ja-JP" altLang="en-US" sz="500" dirty="0" smtClean="0">
                <a:solidFill>
                  <a:schemeClr val="tx1"/>
                </a:solidFill>
                <a:latin typeface="小塚ゴシック Pro B" panose="020B0800000000000000" pitchFamily="34" charset="-128"/>
                <a:ea typeface="小塚ゴシック Pro B" panose="020B0800000000000000" pitchFamily="34" charset="-128"/>
              </a:rPr>
              <a:t>▲</a:t>
            </a:r>
            <a:r>
              <a:rPr kumimoji="1" lang="ja-JP" altLang="en-US" sz="500" dirty="0" smtClean="0">
                <a:solidFill>
                  <a:schemeClr val="tx1"/>
                </a:solidFill>
                <a:latin typeface="小塚ゴシック Pro B" panose="020B0800000000000000" pitchFamily="34" charset="-128"/>
                <a:ea typeface="小塚ゴシック Pro B" panose="020B0800000000000000" pitchFamily="34" charset="-128"/>
              </a:rPr>
              <a:t>食品残渣をメタン発酵させ、</a:t>
            </a:r>
            <a:endParaRPr kumimoji="1" lang="en-US" altLang="ja-JP" sz="500" dirty="0" smtClean="0">
              <a:solidFill>
                <a:schemeClr val="tx1"/>
              </a:solidFill>
              <a:latin typeface="小塚ゴシック Pro B" panose="020B0800000000000000" pitchFamily="34" charset="-128"/>
              <a:ea typeface="小塚ゴシック Pro B" panose="020B0800000000000000" pitchFamily="34" charset="-128"/>
            </a:endParaRPr>
          </a:p>
          <a:p>
            <a:r>
              <a:rPr kumimoji="1" lang="ja-JP" altLang="en-US" sz="500" dirty="0" smtClean="0">
                <a:solidFill>
                  <a:schemeClr val="tx1"/>
                </a:solidFill>
                <a:latin typeface="小塚ゴシック Pro B" panose="020B0800000000000000" pitchFamily="34" charset="-128"/>
                <a:ea typeface="小塚ゴシック Pro B" panose="020B0800000000000000" pitchFamily="34" charset="-128"/>
              </a:rPr>
              <a:t>バイオガスを抽出利用した発電</a:t>
            </a:r>
            <a:endParaRPr kumimoji="1" lang="en-US" altLang="ja-JP" sz="500" dirty="0" smtClean="0">
              <a:solidFill>
                <a:schemeClr val="tx1"/>
              </a:solidFill>
              <a:latin typeface="小塚ゴシック Pro B" panose="020B0800000000000000" pitchFamily="34" charset="-128"/>
              <a:ea typeface="小塚ゴシック Pro B" panose="020B0800000000000000" pitchFamily="34" charset="-128"/>
            </a:endParaRPr>
          </a:p>
        </p:txBody>
      </p:sp>
      <p:sp>
        <p:nvSpPr>
          <p:cNvPr id="84" name="正方形/長方形 83"/>
          <p:cNvSpPr/>
          <p:nvPr/>
        </p:nvSpPr>
        <p:spPr>
          <a:xfrm>
            <a:off x="218210" y="4700624"/>
            <a:ext cx="1924148" cy="17500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dirty="0" smtClean="0">
                <a:solidFill>
                  <a:schemeClr val="tx1"/>
                </a:solidFill>
                <a:latin typeface="小塚ゴシック Pro B" panose="020B0800000000000000" pitchFamily="34" charset="-128"/>
                <a:ea typeface="小塚ゴシック Pro B" panose="020B0800000000000000" pitchFamily="34" charset="-128"/>
              </a:rPr>
              <a:t>●元々</a:t>
            </a:r>
            <a:r>
              <a:rPr lang="ja-JP" altLang="en-US" sz="1000" dirty="0">
                <a:solidFill>
                  <a:schemeClr val="tx1"/>
                </a:solidFill>
                <a:latin typeface="小塚ゴシック Pro B" panose="020B0800000000000000" pitchFamily="34" charset="-128"/>
                <a:ea typeface="小塚ゴシック Pro B" panose="020B0800000000000000" pitchFamily="34" charset="-128"/>
              </a:rPr>
              <a:t>あるものを生かす、高い技術を必要としない技術の定着化を進めること。</a:t>
            </a:r>
            <a:endParaRPr lang="en-US" altLang="ja-JP" sz="1000" dirty="0">
              <a:solidFill>
                <a:schemeClr val="tx1"/>
              </a:solidFill>
              <a:latin typeface="小塚ゴシック Pro B" panose="020B0800000000000000" pitchFamily="34" charset="-128"/>
              <a:ea typeface="小塚ゴシック Pro B" panose="020B0800000000000000" pitchFamily="34" charset="-128"/>
            </a:endParaRPr>
          </a:p>
          <a:p>
            <a:endParaRPr lang="en-US" altLang="ja-JP" sz="1000" dirty="0">
              <a:solidFill>
                <a:schemeClr val="tx1"/>
              </a:solidFill>
              <a:latin typeface="小塚ゴシック Pro B" panose="020B0800000000000000" pitchFamily="34" charset="-128"/>
              <a:ea typeface="小塚ゴシック Pro B" panose="020B0800000000000000" pitchFamily="34" charset="-128"/>
            </a:endParaRPr>
          </a:p>
          <a:p>
            <a:r>
              <a:rPr lang="ja-JP" altLang="en-US" sz="1000" dirty="0" smtClean="0">
                <a:solidFill>
                  <a:schemeClr val="tx1"/>
                </a:solidFill>
                <a:latin typeface="小塚ゴシック Pro B" panose="020B0800000000000000" pitchFamily="34" charset="-128"/>
                <a:ea typeface="小塚ゴシック Pro B" panose="020B0800000000000000" pitchFamily="34" charset="-128"/>
              </a:rPr>
              <a:t>●</a:t>
            </a:r>
            <a:r>
              <a:rPr lang="ja-JP" altLang="en-US" sz="1000" dirty="0" smtClean="0">
                <a:solidFill>
                  <a:schemeClr val="tx1"/>
                </a:solidFill>
                <a:latin typeface="小塚ゴシック Pro B" panose="020B0800000000000000" pitchFamily="34" charset="-128"/>
                <a:ea typeface="小塚ゴシック Pro B" panose="020B0800000000000000" pitchFamily="34" charset="-128"/>
              </a:rPr>
              <a:t>食品残渣、</a:t>
            </a:r>
            <a:r>
              <a:rPr lang="ja-JP" altLang="en-US" sz="1000" dirty="0">
                <a:solidFill>
                  <a:schemeClr val="tx1"/>
                </a:solidFill>
                <a:latin typeface="小塚ゴシック Pro B" panose="020B0800000000000000" pitchFamily="34" charset="-128"/>
                <a:ea typeface="小塚ゴシック Pro B" panose="020B0800000000000000" pitchFamily="34" charset="-128"/>
              </a:rPr>
              <a:t>生ごみ等を</a:t>
            </a:r>
            <a:r>
              <a:rPr lang="ja-JP" altLang="en-US" sz="1000" dirty="0" smtClean="0">
                <a:solidFill>
                  <a:schemeClr val="tx1"/>
                </a:solidFill>
                <a:latin typeface="小塚ゴシック Pro B" panose="020B0800000000000000" pitchFamily="34" charset="-128"/>
                <a:ea typeface="小塚ゴシック Pro B" panose="020B0800000000000000" pitchFamily="34" charset="-128"/>
              </a:rPr>
              <a:t>未利用資源</a:t>
            </a:r>
            <a:r>
              <a:rPr lang="ja-JP" altLang="en-US" sz="1000" dirty="0">
                <a:solidFill>
                  <a:schemeClr val="tx1"/>
                </a:solidFill>
                <a:latin typeface="小塚ゴシック Pro B" panose="020B0800000000000000" pitchFamily="34" charset="-128"/>
                <a:ea typeface="小塚ゴシック Pro B" panose="020B0800000000000000" pitchFamily="34" charset="-128"/>
              </a:rPr>
              <a:t>として</a:t>
            </a:r>
            <a:r>
              <a:rPr lang="ja-JP" altLang="en-US" sz="1000" dirty="0" smtClean="0">
                <a:solidFill>
                  <a:schemeClr val="tx1"/>
                </a:solidFill>
                <a:latin typeface="小塚ゴシック Pro B" panose="020B0800000000000000" pitchFamily="34" charset="-128"/>
                <a:ea typeface="小塚ゴシック Pro B" panose="020B0800000000000000" pitchFamily="34" charset="-128"/>
              </a:rPr>
              <a:t>受け入れ、メタン発酵による電力利用をすすめるとともに、残渣を液肥化し、地域で利用してもらうことにより食</a:t>
            </a:r>
            <a:r>
              <a:rPr lang="ja-JP" altLang="en-US" sz="1000" dirty="0">
                <a:solidFill>
                  <a:schemeClr val="tx1"/>
                </a:solidFill>
                <a:latin typeface="小塚ゴシック Pro B" panose="020B0800000000000000" pitchFamily="34" charset="-128"/>
                <a:ea typeface="小塚ゴシック Pro B" panose="020B0800000000000000" pitchFamily="34" charset="-128"/>
              </a:rPr>
              <a:t>の循環を作り出したこと。</a:t>
            </a:r>
            <a:endParaRPr lang="en-US" altLang="ja-JP" sz="1000" dirty="0">
              <a:solidFill>
                <a:schemeClr val="tx1"/>
              </a:solidFill>
              <a:latin typeface="小塚ゴシック Pro B" panose="020B0800000000000000" pitchFamily="34" charset="-128"/>
              <a:ea typeface="小塚ゴシック Pro B" panose="020B0800000000000000" pitchFamily="34" charset="-128"/>
            </a:endParaRPr>
          </a:p>
          <a:p>
            <a:endParaRPr lang="en-US" altLang="ja-JP" sz="1000" dirty="0">
              <a:solidFill>
                <a:schemeClr val="tx1"/>
              </a:solidFill>
              <a:latin typeface="小塚ゴシック Pro B" panose="020B0800000000000000" pitchFamily="34" charset="-128"/>
              <a:ea typeface="小塚ゴシック Pro B" panose="020B0800000000000000" pitchFamily="34" charset="-128"/>
            </a:endParaRPr>
          </a:p>
          <a:p>
            <a:endParaRPr lang="en-US" altLang="ja-JP" sz="1000" dirty="0">
              <a:solidFill>
                <a:schemeClr val="tx1"/>
              </a:solidFill>
              <a:latin typeface="小塚ゴシック Pro B" panose="020B0800000000000000" pitchFamily="34" charset="-128"/>
              <a:ea typeface="小塚ゴシック Pro B" panose="020B0800000000000000" pitchFamily="34" charset="-128"/>
            </a:endParaRPr>
          </a:p>
        </p:txBody>
      </p:sp>
      <p:pic>
        <p:nvPicPr>
          <p:cNvPr id="86" name="図 8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225062" y="4314636"/>
            <a:ext cx="3638836" cy="2055603"/>
          </a:xfrm>
          <a:prstGeom prst="rect">
            <a:avLst/>
          </a:prstGeom>
        </p:spPr>
      </p:pic>
      <p:sp>
        <p:nvSpPr>
          <p:cNvPr id="87" name="テキスト ボックス 86"/>
          <p:cNvSpPr txBox="1"/>
          <p:nvPr/>
        </p:nvSpPr>
        <p:spPr>
          <a:xfrm>
            <a:off x="2225062" y="4670303"/>
            <a:ext cx="1071288" cy="369332"/>
          </a:xfrm>
          <a:prstGeom prst="rect">
            <a:avLst/>
          </a:prstGeom>
          <a:noFill/>
        </p:spPr>
        <p:txBody>
          <a:bodyPr wrap="square" rtlCol="0">
            <a:spAutoFit/>
          </a:bodyPr>
          <a:lstStyle/>
          <a:p>
            <a:r>
              <a:rPr lang="ja-JP" altLang="en-US" sz="600" dirty="0" smtClean="0"/>
              <a:t>パナソニック（株）デバイス社の</a:t>
            </a:r>
            <a:r>
              <a:rPr lang="ja-JP" altLang="en-US" sz="600" dirty="0" smtClean="0"/>
              <a:t>社員食堂から出る厨房残さ</a:t>
            </a:r>
            <a:endParaRPr kumimoji="1" lang="ja-JP" altLang="en-US" sz="600" dirty="0"/>
          </a:p>
        </p:txBody>
      </p:sp>
      <p:sp>
        <p:nvSpPr>
          <p:cNvPr id="88" name="下矢印 87"/>
          <p:cNvSpPr/>
          <p:nvPr/>
        </p:nvSpPr>
        <p:spPr>
          <a:xfrm>
            <a:off x="2342642" y="5050161"/>
            <a:ext cx="391935" cy="1567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600" dirty="0"/>
          </a:p>
        </p:txBody>
      </p:sp>
      <p:sp>
        <p:nvSpPr>
          <p:cNvPr id="89" name="テキスト ボックス 88"/>
          <p:cNvSpPr txBox="1"/>
          <p:nvPr/>
        </p:nvSpPr>
        <p:spPr>
          <a:xfrm>
            <a:off x="2208112" y="5269887"/>
            <a:ext cx="966772" cy="369332"/>
          </a:xfrm>
          <a:prstGeom prst="rect">
            <a:avLst/>
          </a:prstGeom>
          <a:noFill/>
        </p:spPr>
        <p:txBody>
          <a:bodyPr wrap="square" rtlCol="0">
            <a:spAutoFit/>
          </a:bodyPr>
          <a:lstStyle/>
          <a:p>
            <a:r>
              <a:rPr kumimoji="1" lang="ja-JP" altLang="en-US" sz="600" dirty="0" smtClean="0"/>
              <a:t>京丹後市エコエネルギーセンター</a:t>
            </a:r>
            <a:r>
              <a:rPr kumimoji="1" lang="ja-JP" altLang="en-US" sz="600" dirty="0" smtClean="0"/>
              <a:t>が残渣を</a:t>
            </a:r>
            <a:endParaRPr kumimoji="1" lang="en-US" altLang="ja-JP" sz="600" dirty="0" smtClean="0"/>
          </a:p>
          <a:p>
            <a:r>
              <a:rPr kumimoji="1" lang="ja-JP" altLang="en-US" sz="600" dirty="0" smtClean="0"/>
              <a:t>液肥化</a:t>
            </a:r>
            <a:endParaRPr kumimoji="1" lang="ja-JP" altLang="en-US" sz="600" dirty="0"/>
          </a:p>
        </p:txBody>
      </p:sp>
      <p:sp>
        <p:nvSpPr>
          <p:cNvPr id="90" name="下矢印 89"/>
          <p:cNvSpPr/>
          <p:nvPr/>
        </p:nvSpPr>
        <p:spPr>
          <a:xfrm>
            <a:off x="2342642" y="5710950"/>
            <a:ext cx="391935" cy="1567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600"/>
          </a:p>
        </p:txBody>
      </p:sp>
      <p:sp>
        <p:nvSpPr>
          <p:cNvPr id="91" name="テキスト ボックス 90"/>
          <p:cNvSpPr txBox="1"/>
          <p:nvPr/>
        </p:nvSpPr>
        <p:spPr>
          <a:xfrm>
            <a:off x="2202354" y="5935241"/>
            <a:ext cx="807185" cy="67008"/>
          </a:xfrm>
          <a:prstGeom prst="rect">
            <a:avLst/>
          </a:prstGeom>
          <a:noFill/>
        </p:spPr>
        <p:txBody>
          <a:bodyPr wrap="square" rtlCol="0">
            <a:spAutoFit/>
          </a:bodyPr>
          <a:lstStyle/>
          <a:p>
            <a:r>
              <a:rPr kumimoji="1" lang="ja-JP" altLang="en-US" sz="600" dirty="0" smtClean="0"/>
              <a:t>京丹後市の農家が液肥を利用して栽培した新米を栽培する</a:t>
            </a:r>
            <a:endParaRPr kumimoji="1" lang="ja-JP" altLang="en-US" sz="600" dirty="0"/>
          </a:p>
        </p:txBody>
      </p:sp>
      <p:sp>
        <p:nvSpPr>
          <p:cNvPr id="92" name="屈折矢印 91"/>
          <p:cNvSpPr/>
          <p:nvPr/>
        </p:nvSpPr>
        <p:spPr>
          <a:xfrm>
            <a:off x="2956673" y="5050161"/>
            <a:ext cx="333685" cy="1034412"/>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600"/>
          </a:p>
        </p:txBody>
      </p:sp>
      <p:sp>
        <p:nvSpPr>
          <p:cNvPr id="93" name="角丸四角形 92"/>
          <p:cNvSpPr/>
          <p:nvPr/>
        </p:nvSpPr>
        <p:spPr>
          <a:xfrm>
            <a:off x="2225062" y="4288749"/>
            <a:ext cx="1866564" cy="349340"/>
          </a:xfrm>
          <a:prstGeom prst="roundRect">
            <a:avLst/>
          </a:prstGeom>
          <a:ln>
            <a:noFill/>
          </a:ln>
        </p:spPr>
        <p:style>
          <a:lnRef idx="3">
            <a:schemeClr val="lt1"/>
          </a:lnRef>
          <a:fillRef idx="1">
            <a:schemeClr val="accent4"/>
          </a:fillRef>
          <a:effectRef idx="1">
            <a:schemeClr val="accent4"/>
          </a:effectRef>
          <a:fontRef idx="minor">
            <a:schemeClr val="lt1"/>
          </a:fontRef>
        </p:style>
        <p:txBody>
          <a:bodyPr rtlCol="0" anchor="b"/>
          <a:lstStyle/>
          <a:p>
            <a:r>
              <a:rPr lang="ja-JP" altLang="en-US" sz="1000" dirty="0" smtClean="0">
                <a:solidFill>
                  <a:schemeClr val="tx1"/>
                </a:solidFill>
                <a:latin typeface="小塚ゴシック Pro B" panose="020B0800000000000000" pitchFamily="34" charset="-128"/>
                <a:ea typeface="小塚ゴシック Pro B" panose="020B0800000000000000" pitchFamily="34" charset="-128"/>
              </a:rPr>
              <a:t>　　</a:t>
            </a:r>
            <a:r>
              <a:rPr lang="ja-JP" altLang="en-US" sz="1400" dirty="0" smtClean="0">
                <a:solidFill>
                  <a:schemeClr val="tx1"/>
                </a:solidFill>
                <a:latin typeface="小塚ゴシック Pro B" panose="020B0800000000000000" pitchFamily="34" charset="-128"/>
                <a:ea typeface="小塚ゴシック Pro B" panose="020B0800000000000000" pitchFamily="34" charset="-128"/>
              </a:rPr>
              <a:t>食循環への取組</a:t>
            </a:r>
            <a:endParaRPr lang="en-US" altLang="ja-JP" sz="1400" dirty="0">
              <a:solidFill>
                <a:schemeClr val="tx1"/>
              </a:solidFill>
              <a:latin typeface="小塚ゴシック Pro B" panose="020B0800000000000000" pitchFamily="34" charset="-128"/>
              <a:ea typeface="小塚ゴシック Pro B" panose="020B0800000000000000" pitchFamily="34" charset="-128"/>
            </a:endParaRPr>
          </a:p>
        </p:txBody>
      </p:sp>
      <p:pic>
        <p:nvPicPr>
          <p:cNvPr id="94" name="図 9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25062" y="4316365"/>
            <a:ext cx="332076" cy="294108"/>
          </a:xfrm>
          <a:prstGeom prst="rect">
            <a:avLst/>
          </a:prstGeom>
        </p:spPr>
      </p:pic>
      <p:sp>
        <p:nvSpPr>
          <p:cNvPr id="96" name="正方形/長方形 95"/>
          <p:cNvSpPr/>
          <p:nvPr/>
        </p:nvSpPr>
        <p:spPr>
          <a:xfrm>
            <a:off x="5863898" y="1771743"/>
            <a:ext cx="1367310" cy="119921"/>
          </a:xfrm>
          <a:prstGeom prst="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nSpc>
                <a:spcPct val="150000"/>
              </a:lnSpc>
            </a:pPr>
            <a:r>
              <a:rPr kumimoji="1" lang="ja-JP" altLang="en-US" sz="500" dirty="0" smtClean="0">
                <a:solidFill>
                  <a:schemeClr val="tx1"/>
                </a:solidFill>
                <a:latin typeface="小塚ゴシック Pro B" panose="020B0800000000000000" pitchFamily="34" charset="-128"/>
                <a:ea typeface="小塚ゴシック Pro B" panose="020B0800000000000000" pitchFamily="34" charset="-128"/>
              </a:rPr>
              <a:t>▲京丹後市役所のインタビューの様子</a:t>
            </a:r>
            <a:endParaRPr kumimoji="1" lang="ja-JP" altLang="en-US" sz="500" dirty="0">
              <a:solidFill>
                <a:schemeClr val="tx1"/>
              </a:solidFill>
              <a:latin typeface="小塚ゴシック Pro B" panose="020B0800000000000000" pitchFamily="34" charset="-128"/>
              <a:ea typeface="小塚ゴシック Pro B" panose="020B0800000000000000" pitchFamily="34" charset="-128"/>
            </a:endParaRPr>
          </a:p>
        </p:txBody>
      </p:sp>
      <p:sp>
        <p:nvSpPr>
          <p:cNvPr id="97" name="角丸四角形 96"/>
          <p:cNvSpPr/>
          <p:nvPr/>
        </p:nvSpPr>
        <p:spPr>
          <a:xfrm>
            <a:off x="5957417" y="4288749"/>
            <a:ext cx="1699778" cy="349340"/>
          </a:xfrm>
          <a:prstGeom prst="roundRect">
            <a:avLst/>
          </a:prstGeom>
          <a:ln>
            <a:noFill/>
          </a:ln>
        </p:spPr>
        <p:style>
          <a:lnRef idx="3">
            <a:schemeClr val="lt1"/>
          </a:lnRef>
          <a:fillRef idx="1">
            <a:schemeClr val="accent4"/>
          </a:fillRef>
          <a:effectRef idx="1">
            <a:schemeClr val="accent4"/>
          </a:effectRef>
          <a:fontRef idx="minor">
            <a:schemeClr val="lt1"/>
          </a:fontRef>
        </p:style>
        <p:txBody>
          <a:bodyPr rtlCol="0" anchor="b"/>
          <a:lstStyle/>
          <a:p>
            <a:r>
              <a:rPr lang="ja-JP" altLang="en-US" sz="1400" dirty="0" smtClean="0">
                <a:solidFill>
                  <a:schemeClr val="tx1"/>
                </a:solidFill>
                <a:latin typeface="小塚ゴシック Pro B" panose="020B0800000000000000" pitchFamily="34" charset="-128"/>
                <a:ea typeface="小塚ゴシック Pro B" panose="020B0800000000000000" pitchFamily="34" charset="-128"/>
              </a:rPr>
              <a:t>　　課題・分析</a:t>
            </a:r>
            <a:endParaRPr lang="en-US" altLang="ja-JP" sz="1400" dirty="0">
              <a:solidFill>
                <a:schemeClr val="tx1"/>
              </a:solidFill>
              <a:latin typeface="小塚ゴシック Pro B" panose="020B0800000000000000" pitchFamily="34" charset="-128"/>
              <a:ea typeface="小塚ゴシック Pro B" panose="020B0800000000000000" pitchFamily="34" charset="-128"/>
            </a:endParaRPr>
          </a:p>
        </p:txBody>
      </p:sp>
      <p:pic>
        <p:nvPicPr>
          <p:cNvPr id="98" name="図 9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57417" y="4316365"/>
            <a:ext cx="332076" cy="294108"/>
          </a:xfrm>
          <a:prstGeom prst="rect">
            <a:avLst/>
          </a:prstGeom>
        </p:spPr>
      </p:pic>
      <p:sp>
        <p:nvSpPr>
          <p:cNvPr id="99" name="正方形/長方形 98"/>
          <p:cNvSpPr/>
          <p:nvPr/>
        </p:nvSpPr>
        <p:spPr>
          <a:xfrm>
            <a:off x="5957418" y="4664004"/>
            <a:ext cx="2843990" cy="540390"/>
          </a:xfrm>
          <a:prstGeom prst="rect">
            <a:avLst/>
          </a:prstGeom>
          <a:solidFill>
            <a:schemeClr val="bg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nSpc>
                <a:spcPct val="150000"/>
              </a:lnSpc>
            </a:pPr>
            <a:r>
              <a:rPr lang="ja-JP" altLang="en-US" sz="1000" dirty="0" smtClean="0">
                <a:solidFill>
                  <a:schemeClr val="tx1"/>
                </a:solidFill>
                <a:latin typeface="小塚ゴシック Pro B" panose="020B0800000000000000" pitchFamily="34" charset="-128"/>
                <a:ea typeface="小塚ゴシック Pro B" panose="020B0800000000000000" pitchFamily="34" charset="-128"/>
              </a:rPr>
              <a:t>地域</a:t>
            </a:r>
            <a:r>
              <a:rPr lang="ja-JP" altLang="en-US" sz="1000" dirty="0">
                <a:solidFill>
                  <a:schemeClr val="tx1"/>
                </a:solidFill>
                <a:latin typeface="小塚ゴシック Pro B" panose="020B0800000000000000" pitchFamily="34" charset="-128"/>
                <a:ea typeface="小塚ゴシック Pro B" panose="020B0800000000000000" pitchFamily="34" charset="-128"/>
              </a:rPr>
              <a:t>の環境活動が活発なもので</a:t>
            </a:r>
            <a:r>
              <a:rPr lang="ja-JP" altLang="en-US" sz="1000" dirty="0" smtClean="0">
                <a:solidFill>
                  <a:schemeClr val="tx1"/>
                </a:solidFill>
                <a:latin typeface="小塚ゴシック Pro B" panose="020B0800000000000000" pitchFamily="34" charset="-128"/>
                <a:ea typeface="小塚ゴシック Pro B" panose="020B0800000000000000" pitchFamily="34" charset="-128"/>
              </a:rPr>
              <a:t>あっても、社会の</a:t>
            </a:r>
            <a:r>
              <a:rPr lang="ja-JP" altLang="en-US" sz="1000" dirty="0">
                <a:solidFill>
                  <a:srgbClr val="FF0000"/>
                </a:solidFill>
                <a:latin typeface="小塚ゴシック Pro B" panose="020B0800000000000000" pitchFamily="34" charset="-128"/>
                <a:ea typeface="小塚ゴシック Pro B" panose="020B0800000000000000" pitchFamily="34" charset="-128"/>
              </a:rPr>
              <a:t>認知</a:t>
            </a:r>
            <a:r>
              <a:rPr lang="ja-JP" altLang="en-US" sz="1000" dirty="0">
                <a:solidFill>
                  <a:schemeClr val="tx1"/>
                </a:solidFill>
                <a:latin typeface="小塚ゴシック Pro B" panose="020B0800000000000000" pitchFamily="34" charset="-128"/>
                <a:ea typeface="小塚ゴシック Pro B" panose="020B0800000000000000" pitchFamily="34" charset="-128"/>
              </a:rPr>
              <a:t>が低ければ意味がないと</a:t>
            </a:r>
            <a:r>
              <a:rPr lang="ja-JP" altLang="en-US" sz="1000" dirty="0" smtClean="0">
                <a:solidFill>
                  <a:schemeClr val="tx1"/>
                </a:solidFill>
                <a:latin typeface="小塚ゴシック Pro B" panose="020B0800000000000000" pitchFamily="34" charset="-128"/>
                <a:ea typeface="小塚ゴシック Pro B" panose="020B0800000000000000" pitchFamily="34" charset="-128"/>
              </a:rPr>
              <a:t>考えました。</a:t>
            </a:r>
            <a:endParaRPr lang="ja-JP" altLang="en-US" sz="700" dirty="0">
              <a:solidFill>
                <a:schemeClr val="tx1"/>
              </a:solidFill>
              <a:latin typeface="小塚ゴシック Pro B" panose="020B0800000000000000" pitchFamily="34" charset="-128"/>
              <a:ea typeface="小塚ゴシック Pro B" panose="020B0800000000000000" pitchFamily="34" charset="-128"/>
            </a:endParaRPr>
          </a:p>
          <a:p>
            <a:pPr>
              <a:lnSpc>
                <a:spcPct val="150000"/>
              </a:lnSpc>
            </a:pPr>
            <a:endParaRPr kumimoji="1" lang="ja-JP" altLang="en-US" sz="600" dirty="0">
              <a:solidFill>
                <a:schemeClr val="tx1"/>
              </a:solidFill>
              <a:latin typeface="小塚ゴシック Pro B" panose="020B0800000000000000" pitchFamily="34" charset="-128"/>
              <a:ea typeface="小塚ゴシック Pro B" panose="020B0800000000000000" pitchFamily="34" charset="-128"/>
            </a:endParaRPr>
          </a:p>
        </p:txBody>
      </p:sp>
      <p:sp>
        <p:nvSpPr>
          <p:cNvPr id="100" name="角丸四角形 99"/>
          <p:cNvSpPr/>
          <p:nvPr/>
        </p:nvSpPr>
        <p:spPr>
          <a:xfrm>
            <a:off x="7116562" y="5262150"/>
            <a:ext cx="1699778" cy="349340"/>
          </a:xfrm>
          <a:prstGeom prst="roundRect">
            <a:avLst/>
          </a:prstGeom>
          <a:ln>
            <a:noFill/>
          </a:ln>
        </p:spPr>
        <p:style>
          <a:lnRef idx="3">
            <a:schemeClr val="lt1"/>
          </a:lnRef>
          <a:fillRef idx="1">
            <a:schemeClr val="accent4"/>
          </a:fillRef>
          <a:effectRef idx="1">
            <a:schemeClr val="accent4"/>
          </a:effectRef>
          <a:fontRef idx="minor">
            <a:schemeClr val="lt1"/>
          </a:fontRef>
        </p:style>
        <p:txBody>
          <a:bodyPr rtlCol="0" anchor="b"/>
          <a:lstStyle/>
          <a:p>
            <a:pPr algn="ctr"/>
            <a:r>
              <a:rPr lang="ja-JP" altLang="en-US" sz="1400" dirty="0" smtClean="0">
                <a:solidFill>
                  <a:schemeClr val="tx1"/>
                </a:solidFill>
                <a:latin typeface="小塚ゴシック Pro B" panose="020B0800000000000000" pitchFamily="34" charset="-128"/>
                <a:ea typeface="小塚ゴシック Pro B" panose="020B0800000000000000" pitchFamily="34" charset="-128"/>
              </a:rPr>
              <a:t>　今後への展望</a:t>
            </a:r>
            <a:endParaRPr lang="en-US" altLang="ja-JP" sz="1400" dirty="0">
              <a:solidFill>
                <a:schemeClr val="tx1"/>
              </a:solidFill>
              <a:latin typeface="小塚ゴシック Pro B" panose="020B0800000000000000" pitchFamily="34" charset="-128"/>
              <a:ea typeface="小塚ゴシック Pro B" panose="020B0800000000000000" pitchFamily="34" charset="-128"/>
            </a:endParaRPr>
          </a:p>
        </p:txBody>
      </p:sp>
      <p:pic>
        <p:nvPicPr>
          <p:cNvPr id="101" name="図 10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6562" y="5289294"/>
            <a:ext cx="332076" cy="294108"/>
          </a:xfrm>
          <a:prstGeom prst="rect">
            <a:avLst/>
          </a:prstGeom>
        </p:spPr>
      </p:pic>
      <p:sp>
        <p:nvSpPr>
          <p:cNvPr id="102" name="正方形/長方形 101"/>
          <p:cNvSpPr/>
          <p:nvPr/>
        </p:nvSpPr>
        <p:spPr>
          <a:xfrm>
            <a:off x="5957418" y="5650753"/>
            <a:ext cx="2843990" cy="719486"/>
          </a:xfrm>
          <a:prstGeom prst="rect">
            <a:avLst/>
          </a:prstGeom>
          <a:solidFill>
            <a:schemeClr val="bg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nSpc>
                <a:spcPct val="150000"/>
              </a:lnSpc>
            </a:pPr>
            <a:r>
              <a:rPr lang="ja-JP" altLang="en-US" sz="1000" dirty="0" smtClean="0">
                <a:solidFill>
                  <a:schemeClr val="tx1"/>
                </a:solidFill>
                <a:latin typeface="小塚ゴシック Pro B" panose="020B0800000000000000" pitchFamily="34" charset="-128"/>
                <a:ea typeface="小塚ゴシック Pro B" panose="020B0800000000000000" pitchFamily="34" charset="-128"/>
              </a:rPr>
              <a:t>環境</a:t>
            </a:r>
            <a:r>
              <a:rPr lang="ja-JP" altLang="en-US" sz="1000" dirty="0">
                <a:solidFill>
                  <a:schemeClr val="tx1"/>
                </a:solidFill>
                <a:latin typeface="小塚ゴシック Pro B" panose="020B0800000000000000" pitchFamily="34" charset="-128"/>
                <a:ea typeface="小塚ゴシック Pro B" panose="020B0800000000000000" pitchFamily="34" charset="-128"/>
              </a:rPr>
              <a:t>保全の</a:t>
            </a:r>
            <a:r>
              <a:rPr lang="ja-JP" altLang="en-US" sz="1000" dirty="0">
                <a:solidFill>
                  <a:srgbClr val="FF0000"/>
                </a:solidFill>
                <a:latin typeface="小塚ゴシック Pro B" panose="020B0800000000000000" pitchFamily="34" charset="-128"/>
                <a:ea typeface="小塚ゴシック Pro B" panose="020B0800000000000000" pitchFamily="34" charset="-128"/>
              </a:rPr>
              <a:t>認知度を高める</a:t>
            </a:r>
            <a:r>
              <a:rPr lang="ja-JP" altLang="en-US" sz="1000" dirty="0">
                <a:solidFill>
                  <a:schemeClr val="tx1"/>
                </a:solidFill>
                <a:latin typeface="小塚ゴシック Pro B" panose="020B0800000000000000" pitchFamily="34" charset="-128"/>
                <a:ea typeface="小塚ゴシック Pro B" panose="020B0800000000000000" pitchFamily="34" charset="-128"/>
              </a:rPr>
              <a:t>ことが重要</a:t>
            </a:r>
          </a:p>
          <a:p>
            <a:pPr>
              <a:lnSpc>
                <a:spcPct val="150000"/>
              </a:lnSpc>
            </a:pPr>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例　京</a:t>
            </a:r>
            <a:r>
              <a:rPr lang="ja-JP" altLang="en-US" sz="600" dirty="0">
                <a:solidFill>
                  <a:schemeClr val="tx1"/>
                </a:solidFill>
                <a:latin typeface="小塚ゴシック Pro B" panose="020B0800000000000000" pitchFamily="34" charset="-128"/>
                <a:ea typeface="小塚ゴシック Pro B" panose="020B0800000000000000" pitchFamily="34" charset="-128"/>
              </a:rPr>
              <a:t>丹後市へのツアーなどのプログラムに環境の取り組みを</a:t>
            </a:r>
            <a:r>
              <a:rPr lang="en-US" altLang="ja-JP" sz="600" dirty="0">
                <a:solidFill>
                  <a:schemeClr val="tx1"/>
                </a:solidFill>
                <a:latin typeface="小塚ゴシック Pro B" panose="020B0800000000000000" pitchFamily="34" charset="-128"/>
                <a:ea typeface="小塚ゴシック Pro B" panose="020B0800000000000000" pitchFamily="34" charset="-128"/>
              </a:rPr>
              <a:t>PR</a:t>
            </a:r>
            <a:r>
              <a:rPr lang="ja-JP" altLang="en-US" sz="600" dirty="0">
                <a:solidFill>
                  <a:schemeClr val="tx1"/>
                </a:solidFill>
                <a:latin typeface="小塚ゴシック Pro B" panose="020B0800000000000000" pitchFamily="34" charset="-128"/>
                <a:ea typeface="小塚ゴシック Pro B" panose="020B0800000000000000" pitchFamily="34" charset="-128"/>
              </a:rPr>
              <a:t>するなど</a:t>
            </a:r>
          </a:p>
          <a:p>
            <a:pPr>
              <a:lnSpc>
                <a:spcPct val="150000"/>
              </a:lnSpc>
            </a:pPr>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例　液肥</a:t>
            </a:r>
            <a:r>
              <a:rPr lang="ja-JP" altLang="en-US" sz="600" dirty="0">
                <a:solidFill>
                  <a:schemeClr val="tx1"/>
                </a:solidFill>
                <a:latin typeface="小塚ゴシック Pro B" panose="020B0800000000000000" pitchFamily="34" charset="-128"/>
                <a:ea typeface="小塚ゴシック Pro B" panose="020B0800000000000000" pitchFamily="34" charset="-128"/>
              </a:rPr>
              <a:t>を使った稲作、</a:t>
            </a:r>
            <a:r>
              <a:rPr lang="ja-JP" altLang="en-US" sz="600" dirty="0" smtClean="0">
                <a:solidFill>
                  <a:schemeClr val="tx1"/>
                </a:solidFill>
                <a:latin typeface="小塚ゴシック Pro B" panose="020B0800000000000000" pitchFamily="34" charset="-128"/>
                <a:ea typeface="小塚ゴシック Pro B" panose="020B0800000000000000" pitchFamily="34" charset="-128"/>
              </a:rPr>
              <a:t>田植え、体験ツアーなど</a:t>
            </a:r>
            <a:endParaRPr lang="ja-JP" altLang="en-US" sz="600" dirty="0">
              <a:solidFill>
                <a:schemeClr val="tx1"/>
              </a:solidFill>
              <a:latin typeface="小塚ゴシック Pro B" panose="020B0800000000000000" pitchFamily="34" charset="-128"/>
              <a:ea typeface="小塚ゴシック Pro B" panose="020B0800000000000000" pitchFamily="34" charset="-128"/>
            </a:endParaRPr>
          </a:p>
        </p:txBody>
      </p:sp>
      <p:cxnSp>
        <p:nvCxnSpPr>
          <p:cNvPr id="106" name="カギ線コネクタ 105"/>
          <p:cNvCxnSpPr/>
          <p:nvPr/>
        </p:nvCxnSpPr>
        <p:spPr>
          <a:xfrm rot="16200000" flipH="1">
            <a:off x="6379644" y="5255522"/>
            <a:ext cx="446361" cy="344103"/>
          </a:xfrm>
          <a:prstGeom prst="bentConnector3">
            <a:avLst>
              <a:gd name="adj1" fmla="val 50000"/>
            </a:avLst>
          </a:prstGeom>
          <a:ln w="28575">
            <a:tailEnd type="triangle"/>
          </a:ln>
        </p:spPr>
        <p:style>
          <a:lnRef idx="1">
            <a:schemeClr val="dk1"/>
          </a:lnRef>
          <a:fillRef idx="0">
            <a:schemeClr val="dk1"/>
          </a:fillRef>
          <a:effectRef idx="0">
            <a:schemeClr val="dk1"/>
          </a:effectRef>
          <a:fontRef idx="minor">
            <a:schemeClr val="tx1"/>
          </a:fontRef>
        </p:style>
      </p:cxnSp>
      <p:sp>
        <p:nvSpPr>
          <p:cNvPr id="3" name="正方形/長方形 2"/>
          <p:cNvSpPr/>
          <p:nvPr/>
        </p:nvSpPr>
        <p:spPr>
          <a:xfrm>
            <a:off x="5040675" y="5187946"/>
            <a:ext cx="823223" cy="30898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dirty="0">
                <a:solidFill>
                  <a:schemeClr val="tx1"/>
                </a:solidFill>
              </a:rPr>
              <a:t>パナソニック（株</a:t>
            </a:r>
            <a:r>
              <a:rPr lang="ja-JP" altLang="en-US" sz="600" dirty="0" smtClean="0">
                <a:solidFill>
                  <a:schemeClr val="tx1"/>
                </a:solidFill>
              </a:rPr>
              <a:t>）</a:t>
            </a:r>
            <a:endParaRPr lang="en-US" altLang="ja-JP" sz="600" smtClean="0">
              <a:solidFill>
                <a:schemeClr val="tx1"/>
              </a:solidFill>
            </a:endParaRPr>
          </a:p>
          <a:p>
            <a:pPr algn="ctr"/>
            <a:r>
              <a:rPr lang="ja-JP" altLang="en-US" sz="600" smtClean="0">
                <a:solidFill>
                  <a:schemeClr val="tx1"/>
                </a:solidFill>
              </a:rPr>
              <a:t>デバイス社</a:t>
            </a:r>
            <a:endParaRPr lang="en-US" altLang="ja-JP" sz="600" dirty="0" smtClean="0">
              <a:solidFill>
                <a:schemeClr val="tx1"/>
              </a:solidFill>
            </a:endParaRPr>
          </a:p>
          <a:p>
            <a:pPr algn="ctr"/>
            <a:r>
              <a:rPr lang="ja-JP" altLang="en-US" sz="600" dirty="0" smtClean="0">
                <a:solidFill>
                  <a:schemeClr val="tx1"/>
                </a:solidFill>
              </a:rPr>
              <a:t>社員食堂</a:t>
            </a:r>
            <a:endParaRPr lang="en-US" altLang="ja-JP" sz="600" dirty="0" smtClean="0">
              <a:solidFill>
                <a:schemeClr val="tx1"/>
              </a:solidFill>
            </a:endParaRPr>
          </a:p>
        </p:txBody>
      </p:sp>
    </p:spTree>
    <p:extLst>
      <p:ext uri="{BB962C8B-B14F-4D97-AF65-F5344CB8AC3E}">
        <p14:creationId xmlns:p14="http://schemas.microsoft.com/office/powerpoint/2010/main" val="129088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3314</TotalTime>
  <Words>394</Words>
  <Application>Microsoft Office PowerPoint</Application>
  <PresentationFormat>画面に合わせる (4:3)</PresentationFormat>
  <Paragraphs>80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小塚ゴシック Pro B</vt:lpstr>
      <vt:lpstr>小塚ゴシック Pro H</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Urata</dc:creator>
  <cp:lastModifiedBy>glocalcenter</cp:lastModifiedBy>
  <cp:revision>129</cp:revision>
  <cp:lastPrinted>2014-02-27T06:15:16Z</cp:lastPrinted>
  <dcterms:created xsi:type="dcterms:W3CDTF">2014-01-16T06:59:14Z</dcterms:created>
  <dcterms:modified xsi:type="dcterms:W3CDTF">2014-02-27T08:02:20Z</dcterms:modified>
</cp:coreProperties>
</file>