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21383625"/>
  <p:notesSz cx="6807200" cy="9939338"/>
  <p:defaultTextStyle>
    <a:defPPr>
      <a:defRPr lang="ja-JP"/>
    </a:defPPr>
    <a:lvl1pPr marL="0" algn="l" defTabSz="2479578" rtl="0" eaLnBrk="1" latinLnBrk="0" hangingPunct="1">
      <a:defRPr kumimoji="1" sz="4881" kern="1200">
        <a:solidFill>
          <a:schemeClr val="tx1"/>
        </a:solidFill>
        <a:latin typeface="+mn-lt"/>
        <a:ea typeface="+mn-ea"/>
        <a:cs typeface="+mn-cs"/>
      </a:defRPr>
    </a:lvl1pPr>
    <a:lvl2pPr marL="1239789" algn="l" defTabSz="2479578" rtl="0" eaLnBrk="1" latinLnBrk="0" hangingPunct="1">
      <a:defRPr kumimoji="1" sz="4881" kern="1200">
        <a:solidFill>
          <a:schemeClr val="tx1"/>
        </a:solidFill>
        <a:latin typeface="+mn-lt"/>
        <a:ea typeface="+mn-ea"/>
        <a:cs typeface="+mn-cs"/>
      </a:defRPr>
    </a:lvl2pPr>
    <a:lvl3pPr marL="2479578" algn="l" defTabSz="2479578" rtl="0" eaLnBrk="1" latinLnBrk="0" hangingPunct="1">
      <a:defRPr kumimoji="1" sz="4881" kern="1200">
        <a:solidFill>
          <a:schemeClr val="tx1"/>
        </a:solidFill>
        <a:latin typeface="+mn-lt"/>
        <a:ea typeface="+mn-ea"/>
        <a:cs typeface="+mn-cs"/>
      </a:defRPr>
    </a:lvl3pPr>
    <a:lvl4pPr marL="3719368" algn="l" defTabSz="2479578" rtl="0" eaLnBrk="1" latinLnBrk="0" hangingPunct="1">
      <a:defRPr kumimoji="1" sz="4881" kern="1200">
        <a:solidFill>
          <a:schemeClr val="tx1"/>
        </a:solidFill>
        <a:latin typeface="+mn-lt"/>
        <a:ea typeface="+mn-ea"/>
        <a:cs typeface="+mn-cs"/>
      </a:defRPr>
    </a:lvl4pPr>
    <a:lvl5pPr marL="4959157" algn="l" defTabSz="2479578" rtl="0" eaLnBrk="1" latinLnBrk="0" hangingPunct="1">
      <a:defRPr kumimoji="1" sz="4881" kern="1200">
        <a:solidFill>
          <a:schemeClr val="tx1"/>
        </a:solidFill>
        <a:latin typeface="+mn-lt"/>
        <a:ea typeface="+mn-ea"/>
        <a:cs typeface="+mn-cs"/>
      </a:defRPr>
    </a:lvl5pPr>
    <a:lvl6pPr marL="6198946" algn="l" defTabSz="2479578" rtl="0" eaLnBrk="1" latinLnBrk="0" hangingPunct="1">
      <a:defRPr kumimoji="1" sz="4881" kern="1200">
        <a:solidFill>
          <a:schemeClr val="tx1"/>
        </a:solidFill>
        <a:latin typeface="+mn-lt"/>
        <a:ea typeface="+mn-ea"/>
        <a:cs typeface="+mn-cs"/>
      </a:defRPr>
    </a:lvl6pPr>
    <a:lvl7pPr marL="7438735" algn="l" defTabSz="2479578" rtl="0" eaLnBrk="1" latinLnBrk="0" hangingPunct="1">
      <a:defRPr kumimoji="1" sz="4881" kern="1200">
        <a:solidFill>
          <a:schemeClr val="tx1"/>
        </a:solidFill>
        <a:latin typeface="+mn-lt"/>
        <a:ea typeface="+mn-ea"/>
        <a:cs typeface="+mn-cs"/>
      </a:defRPr>
    </a:lvl7pPr>
    <a:lvl8pPr marL="8678525" algn="l" defTabSz="2479578" rtl="0" eaLnBrk="1" latinLnBrk="0" hangingPunct="1">
      <a:defRPr kumimoji="1" sz="4881" kern="1200">
        <a:solidFill>
          <a:schemeClr val="tx1"/>
        </a:solidFill>
        <a:latin typeface="+mn-lt"/>
        <a:ea typeface="+mn-ea"/>
        <a:cs typeface="+mn-cs"/>
      </a:defRPr>
    </a:lvl8pPr>
    <a:lvl9pPr marL="9918314" algn="l" defTabSz="2479578" rtl="0" eaLnBrk="1" latinLnBrk="0" hangingPunct="1">
      <a:defRPr kumimoji="1" sz="488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9" autoAdjust="0"/>
    <p:restoredTop sz="94660"/>
  </p:normalViewPr>
  <p:slideViewPr>
    <p:cSldViewPr snapToGrid="0">
      <p:cViewPr>
        <p:scale>
          <a:sx n="50" d="100"/>
          <a:sy n="50" d="100"/>
        </p:scale>
        <p:origin x="-137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E474E09-5B63-47EB-A869-3F3A3E4FFC9E}" type="datetimeFigureOut">
              <a:rPr kumimoji="1" lang="ja-JP" altLang="en-US" smtClean="0"/>
              <a:t>2014/2/19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3753764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E474E09-5B63-47EB-A869-3F3A3E4FFC9E}" type="datetimeFigureOut">
              <a:rPr kumimoji="1" lang="ja-JP" altLang="en-US" smtClean="0"/>
              <a:t>2014/2/19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16318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E474E09-5B63-47EB-A869-3F3A3E4FFC9E}" type="datetimeFigureOut">
              <a:rPr kumimoji="1" lang="ja-JP" altLang="en-US" smtClean="0"/>
              <a:t>2014/2/19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276183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E474E09-5B63-47EB-A869-3F3A3E4FFC9E}" type="datetimeFigureOut">
              <a:rPr kumimoji="1" lang="ja-JP" altLang="en-US" smtClean="0"/>
              <a:t>2014/2/19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300205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E474E09-5B63-47EB-A869-3F3A3E4FFC9E}" type="datetimeFigureOut">
              <a:rPr kumimoji="1" lang="ja-JP" altLang="en-US" smtClean="0"/>
              <a:t>2014/2/19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315539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E474E09-5B63-47EB-A869-3F3A3E4FFC9E}" type="datetimeFigureOut">
              <a:rPr kumimoji="1" lang="ja-JP" altLang="en-US" smtClean="0"/>
              <a:t>2014/2/19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28754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ja-JP" altLang="en-US" smtClean="0"/>
              <a:t>マスター テキストの書式設定</a:t>
            </a:r>
          </a:p>
        </p:txBody>
      </p:sp>
      <p:sp>
        <p:nvSpPr>
          <p:cNvPr id="4" name="Content Placeholder 3"/>
          <p:cNvSpPr>
            <a:spLocks noGrp="1"/>
          </p:cNvSpPr>
          <p:nvPr>
            <p:ph sz="half" idx="2"/>
          </p:nvPr>
        </p:nvSpPr>
        <p:spPr>
          <a:xfrm>
            <a:off x="2085368" y="7810963"/>
            <a:ext cx="12807832" cy="114887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ja-JP" altLang="en-US" smtClean="0"/>
              <a:t>マスター テキストの書式設定</a:t>
            </a:r>
          </a:p>
        </p:txBody>
      </p:sp>
      <p:sp>
        <p:nvSpPr>
          <p:cNvPr id="6" name="Content Placeholder 5"/>
          <p:cNvSpPr>
            <a:spLocks noGrp="1"/>
          </p:cNvSpPr>
          <p:nvPr>
            <p:ph sz="quarter" idx="4"/>
          </p:nvPr>
        </p:nvSpPr>
        <p:spPr>
          <a:xfrm>
            <a:off x="15326828" y="7810963"/>
            <a:ext cx="12870909" cy="114887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E474E09-5B63-47EB-A869-3F3A3E4FFC9E}" type="datetimeFigureOut">
              <a:rPr kumimoji="1" lang="ja-JP" altLang="en-US" smtClean="0"/>
              <a:t>2014/2/19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259994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E474E09-5B63-47EB-A869-3F3A3E4FFC9E}" type="datetimeFigureOut">
              <a:rPr kumimoji="1" lang="ja-JP" altLang="en-US" smtClean="0"/>
              <a:t>2014/2/19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102158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74E09-5B63-47EB-A869-3F3A3E4FFC9E}" type="datetimeFigureOut">
              <a:rPr kumimoji="1" lang="ja-JP" altLang="en-US" smtClean="0"/>
              <a:t>2014/2/19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406271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E474E09-5B63-47EB-A869-3F3A3E4FFC9E}" type="datetimeFigureOut">
              <a:rPr kumimoji="1" lang="ja-JP" altLang="en-US" smtClean="0"/>
              <a:t>2014/2/19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365472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ja-JP" altLang="en-US" smtClean="0"/>
              <a:t>図を追加</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E474E09-5B63-47EB-A869-3F3A3E4FFC9E}" type="datetimeFigureOut">
              <a:rPr kumimoji="1" lang="ja-JP" altLang="en-US" smtClean="0"/>
              <a:t>2014/2/19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428419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CE474E09-5B63-47EB-A869-3F3A3E4FFC9E}" type="datetimeFigureOut">
              <a:rPr kumimoji="1" lang="ja-JP" altLang="en-US" smtClean="0"/>
              <a:t>2014/2/19</a:t>
            </a:fld>
            <a:endParaRPr kumimoji="1" lang="ja-JP" altLang="en-US"/>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D3D5B2B5-23CB-40C9-8467-002D84FF9D99}" type="slidenum">
              <a:rPr kumimoji="1" lang="ja-JP" altLang="en-US" smtClean="0"/>
              <a:t>‹#›</a:t>
            </a:fld>
            <a:endParaRPr kumimoji="1" lang="ja-JP" altLang="en-US"/>
          </a:p>
        </p:txBody>
      </p:sp>
    </p:spTree>
    <p:extLst>
      <p:ext uri="{BB962C8B-B14F-4D97-AF65-F5344CB8AC3E}">
        <p14:creationId xmlns:p14="http://schemas.microsoft.com/office/powerpoint/2010/main" val="499782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51191" rtl="0" eaLnBrk="1" latinLnBrk="0" hangingPunct="1">
        <a:lnSpc>
          <a:spcPct val="90000"/>
        </a:lnSpc>
        <a:spcBef>
          <a:spcPct val="0"/>
        </a:spcBef>
        <a:buNone/>
        <a:defRPr kumimoji="1"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kumimoji="1"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kumimoji="1"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kumimoji="1"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kumimoji="1" sz="5613" kern="1200">
          <a:solidFill>
            <a:schemeClr val="tx1"/>
          </a:solidFill>
          <a:latin typeface="+mn-lt"/>
          <a:ea typeface="+mn-ea"/>
          <a:cs typeface="+mn-cs"/>
        </a:defRPr>
      </a:lvl9pPr>
    </p:bodyStyle>
    <p:otherStyle>
      <a:defPPr>
        <a:defRPr lang="en-US"/>
      </a:defPPr>
      <a:lvl1pPr marL="0" algn="l" defTabSz="2851191" rtl="0" eaLnBrk="1" latinLnBrk="0" hangingPunct="1">
        <a:defRPr kumimoji="1" sz="5613" kern="1200">
          <a:solidFill>
            <a:schemeClr val="tx1"/>
          </a:solidFill>
          <a:latin typeface="+mn-lt"/>
          <a:ea typeface="+mn-ea"/>
          <a:cs typeface="+mn-cs"/>
        </a:defRPr>
      </a:lvl1pPr>
      <a:lvl2pPr marL="1425595" algn="l" defTabSz="2851191" rtl="0" eaLnBrk="1" latinLnBrk="0" hangingPunct="1">
        <a:defRPr kumimoji="1" sz="5613" kern="1200">
          <a:solidFill>
            <a:schemeClr val="tx1"/>
          </a:solidFill>
          <a:latin typeface="+mn-lt"/>
          <a:ea typeface="+mn-ea"/>
          <a:cs typeface="+mn-cs"/>
        </a:defRPr>
      </a:lvl2pPr>
      <a:lvl3pPr marL="2851191" algn="l" defTabSz="2851191" rtl="0" eaLnBrk="1" latinLnBrk="0" hangingPunct="1">
        <a:defRPr kumimoji="1" sz="5613" kern="1200">
          <a:solidFill>
            <a:schemeClr val="tx1"/>
          </a:solidFill>
          <a:latin typeface="+mn-lt"/>
          <a:ea typeface="+mn-ea"/>
          <a:cs typeface="+mn-cs"/>
        </a:defRPr>
      </a:lvl3pPr>
      <a:lvl4pPr marL="4276786" algn="l" defTabSz="2851191" rtl="0" eaLnBrk="1" latinLnBrk="0" hangingPunct="1">
        <a:defRPr kumimoji="1" sz="5613" kern="1200">
          <a:solidFill>
            <a:schemeClr val="tx1"/>
          </a:solidFill>
          <a:latin typeface="+mn-lt"/>
          <a:ea typeface="+mn-ea"/>
          <a:cs typeface="+mn-cs"/>
        </a:defRPr>
      </a:lvl4pPr>
      <a:lvl5pPr marL="5702381" algn="l" defTabSz="2851191" rtl="0" eaLnBrk="1" latinLnBrk="0" hangingPunct="1">
        <a:defRPr kumimoji="1" sz="5613" kern="1200">
          <a:solidFill>
            <a:schemeClr val="tx1"/>
          </a:solidFill>
          <a:latin typeface="+mn-lt"/>
          <a:ea typeface="+mn-ea"/>
          <a:cs typeface="+mn-cs"/>
        </a:defRPr>
      </a:lvl5pPr>
      <a:lvl6pPr marL="7127977" algn="l" defTabSz="2851191" rtl="0" eaLnBrk="1" latinLnBrk="0" hangingPunct="1">
        <a:defRPr kumimoji="1" sz="5613" kern="1200">
          <a:solidFill>
            <a:schemeClr val="tx1"/>
          </a:solidFill>
          <a:latin typeface="+mn-lt"/>
          <a:ea typeface="+mn-ea"/>
          <a:cs typeface="+mn-cs"/>
        </a:defRPr>
      </a:lvl6pPr>
      <a:lvl7pPr marL="8553572" algn="l" defTabSz="2851191" rtl="0" eaLnBrk="1" latinLnBrk="0" hangingPunct="1">
        <a:defRPr kumimoji="1" sz="5613" kern="1200">
          <a:solidFill>
            <a:schemeClr val="tx1"/>
          </a:solidFill>
          <a:latin typeface="+mn-lt"/>
          <a:ea typeface="+mn-ea"/>
          <a:cs typeface="+mn-cs"/>
        </a:defRPr>
      </a:lvl7pPr>
      <a:lvl8pPr marL="9979167" algn="l" defTabSz="2851191" rtl="0" eaLnBrk="1" latinLnBrk="0" hangingPunct="1">
        <a:defRPr kumimoji="1" sz="5613" kern="1200">
          <a:solidFill>
            <a:schemeClr val="tx1"/>
          </a:solidFill>
          <a:latin typeface="+mn-lt"/>
          <a:ea typeface="+mn-ea"/>
          <a:cs typeface="+mn-cs"/>
        </a:defRPr>
      </a:lvl8pPr>
      <a:lvl9pPr marL="11404763" algn="l" defTabSz="2851191" rtl="0" eaLnBrk="1" latinLnBrk="0" hangingPunct="1">
        <a:defRPr kumimoji="1"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05067" y="205039"/>
            <a:ext cx="17323423" cy="4040389"/>
          </a:xfrm>
          <a:prstGeom prst="rect">
            <a:avLst/>
          </a:prstGeom>
          <a:ln>
            <a:solidFill>
              <a:schemeClr val="accent1"/>
            </a:solidFill>
          </a:ln>
        </p:spPr>
      </p:pic>
      <p:pic>
        <p:nvPicPr>
          <p:cNvPr id="5" name="図 4"/>
          <p:cNvPicPr>
            <a:picLocks noChangeAspect="1"/>
          </p:cNvPicPr>
          <p:nvPr/>
        </p:nvPicPr>
        <p:blipFill>
          <a:blip r:embed="rId3"/>
          <a:stretch>
            <a:fillRect/>
          </a:stretch>
        </p:blipFill>
        <p:spPr>
          <a:xfrm>
            <a:off x="508618" y="403858"/>
            <a:ext cx="2438965" cy="3235191"/>
          </a:xfrm>
          <a:prstGeom prst="rect">
            <a:avLst/>
          </a:prstGeom>
        </p:spPr>
      </p:pic>
      <p:sp>
        <p:nvSpPr>
          <p:cNvPr id="8" name="正方形/長方形 7"/>
          <p:cNvSpPr/>
          <p:nvPr/>
        </p:nvSpPr>
        <p:spPr>
          <a:xfrm>
            <a:off x="0" y="0"/>
            <a:ext cx="17863457" cy="16819023"/>
          </a:xfrm>
          <a:prstGeom prst="rect">
            <a:avLst/>
          </a:prstGeom>
          <a:noFill/>
          <a:ln w="857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0" y="16779266"/>
            <a:ext cx="30275213" cy="4564602"/>
          </a:xfrm>
          <a:prstGeom prst="rect">
            <a:avLst/>
          </a:prstGeom>
          <a:solidFill>
            <a:schemeClr val="accent3">
              <a:lumMod val="20000"/>
              <a:lumOff val="80000"/>
            </a:schemeClr>
          </a:solidFill>
          <a:ln w="857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151135" y="426914"/>
            <a:ext cx="7172676" cy="1594539"/>
          </a:xfrm>
          <a:prstGeom prst="rect">
            <a:avLst/>
          </a:prstGeom>
          <a:solidFill>
            <a:schemeClr val="bg1">
              <a:alpha val="80000"/>
            </a:schemeClr>
          </a:solidFill>
        </p:spPr>
        <p:txBody>
          <a:bodyPr wrap="square" rtlCol="0">
            <a:spAutoFit/>
          </a:bodyPr>
          <a:lstStyle/>
          <a:p>
            <a:r>
              <a:rPr kumimoji="1" lang="ja-JP" altLang="en-US" sz="4000" dirty="0" smtClean="0">
                <a:latin typeface="小塚ゴシック Pro H" panose="020B0800000000000000" pitchFamily="34" charset="-128"/>
                <a:ea typeface="小塚ゴシック Pro H" panose="020B0800000000000000" pitchFamily="34" charset="-128"/>
              </a:rPr>
              <a:t>企業の魅力発信プロジェクト</a:t>
            </a:r>
            <a:r>
              <a:rPr kumimoji="1" lang="ja-JP" altLang="en-US" dirty="0" smtClean="0">
                <a:latin typeface="小塚ゴシック Pro H" panose="020B0800000000000000" pitchFamily="34" charset="-128"/>
                <a:ea typeface="小塚ゴシック Pro H" panose="020B0800000000000000" pitchFamily="34" charset="-128"/>
              </a:rPr>
              <a:t>　</a:t>
            </a:r>
            <a:endParaRPr kumimoji="1" lang="en-US" altLang="ja-JP" dirty="0" smtClean="0">
              <a:latin typeface="小塚ゴシック Pro H" panose="020B0800000000000000" pitchFamily="34" charset="-128"/>
              <a:ea typeface="小塚ゴシック Pro H" panose="020B0800000000000000" pitchFamily="34" charset="-128"/>
            </a:endParaRPr>
          </a:p>
          <a:p>
            <a:r>
              <a:rPr kumimoji="1" lang="ja-JP" altLang="en-US" dirty="0" smtClean="0">
                <a:latin typeface="小塚ゴシック Pro H" panose="020B0800000000000000" pitchFamily="34" charset="-128"/>
                <a:ea typeface="小塚ゴシック Pro H" panose="020B0800000000000000" pitchFamily="34" charset="-128"/>
              </a:rPr>
              <a:t>株式会社　片岡製作所</a:t>
            </a:r>
            <a:endParaRPr kumimoji="1" lang="ja-JP" altLang="en-US" dirty="0">
              <a:latin typeface="小塚ゴシック Pro H" panose="020B0800000000000000" pitchFamily="34" charset="-128"/>
              <a:ea typeface="小塚ゴシック Pro H" panose="020B0800000000000000" pitchFamily="34" charset="-128"/>
            </a:endParaRPr>
          </a:p>
        </p:txBody>
      </p:sp>
      <p:sp>
        <p:nvSpPr>
          <p:cNvPr id="13" name="正方形/長方形 12"/>
          <p:cNvSpPr/>
          <p:nvPr/>
        </p:nvSpPr>
        <p:spPr>
          <a:xfrm>
            <a:off x="305067" y="4444246"/>
            <a:ext cx="7162533" cy="1624249"/>
          </a:xfrm>
          <a:prstGeom prst="rect">
            <a:avLst/>
          </a:prstGeom>
          <a:solidFill>
            <a:schemeClr val="accent1">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a:p>
            <a:r>
              <a:rPr lang="ja-JP" altLang="en-US" sz="2000" dirty="0">
                <a:solidFill>
                  <a:schemeClr val="tx1"/>
                </a:solidFill>
                <a:latin typeface="小塚ゴシック Pro B" panose="020B0800000000000000" pitchFamily="34" charset="-128"/>
                <a:ea typeface="小塚ゴシック Pro B" panose="020B0800000000000000" pitchFamily="34" charset="-128"/>
              </a:rPr>
              <a:t>　</a:t>
            </a: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パネル情報</a:t>
            </a:r>
            <a:endPar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a:p>
            <a:r>
              <a:rPr lang="ja-JP" altLang="en-US" sz="2000" dirty="0">
                <a:solidFill>
                  <a:schemeClr val="tx1"/>
                </a:solidFill>
                <a:latin typeface="小塚ゴシック Pro B" panose="020B0800000000000000" pitchFamily="34" charset="-128"/>
                <a:ea typeface="小塚ゴシック Pro B" panose="020B0800000000000000" pitchFamily="34" charset="-128"/>
              </a:rPr>
              <a:t>　</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片岡製作所の製品・サービスをはじめ、インタビュー内容</a:t>
            </a:r>
            <a:endParaRPr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a:p>
            <a:r>
              <a:rPr lang="ja-JP" altLang="en-US" sz="2000" dirty="0">
                <a:solidFill>
                  <a:schemeClr val="tx1"/>
                </a:solidFill>
                <a:latin typeface="小塚ゴシック Pro B" panose="020B0800000000000000" pitchFamily="34" charset="-128"/>
                <a:ea typeface="小塚ゴシック Pro B" panose="020B0800000000000000" pitchFamily="34" charset="-128"/>
              </a:rPr>
              <a:t>　</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をご紹介する他、様々な情報を学生目線で発信します。</a:t>
            </a:r>
            <a:endPar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p:txBody>
      </p:sp>
      <p:sp>
        <p:nvSpPr>
          <p:cNvPr id="14" name="正方形/長方形 13"/>
          <p:cNvSpPr/>
          <p:nvPr/>
        </p:nvSpPr>
        <p:spPr>
          <a:xfrm>
            <a:off x="7702568" y="4444247"/>
            <a:ext cx="2326336" cy="1624248"/>
          </a:xfrm>
          <a:prstGeom prst="rect">
            <a:avLst/>
          </a:prstGeom>
          <a:solidFill>
            <a:schemeClr val="accent1">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221708" y="4444247"/>
            <a:ext cx="2326336" cy="1624248"/>
          </a:xfrm>
          <a:prstGeom prst="rect">
            <a:avLst/>
          </a:prstGeom>
          <a:solidFill>
            <a:schemeClr val="accent1">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2740848" y="4444247"/>
            <a:ext cx="2326336" cy="1624248"/>
          </a:xfrm>
          <a:prstGeom prst="rect">
            <a:avLst/>
          </a:prstGeom>
          <a:solidFill>
            <a:schemeClr val="accent1">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5259988" y="4444247"/>
            <a:ext cx="2326336" cy="1624248"/>
          </a:xfrm>
          <a:prstGeom prst="rect">
            <a:avLst/>
          </a:prstGeom>
          <a:solidFill>
            <a:schemeClr val="accent1">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702568" y="6189436"/>
            <a:ext cx="1289032" cy="400110"/>
          </a:xfrm>
          <a:prstGeom prst="rect">
            <a:avLst/>
          </a:prstGeom>
          <a:solidFill>
            <a:schemeClr val="bg1">
              <a:alpha val="80000"/>
            </a:schemeClr>
          </a:solidFill>
        </p:spPr>
        <p:txBody>
          <a:bodyPr wrap="square" rtlCol="0">
            <a:spAutoFit/>
          </a:bodyPr>
          <a:lstStyle/>
          <a:p>
            <a:r>
              <a:rPr lang="ja-JP" altLang="en-US" sz="2000" dirty="0" smtClean="0">
                <a:solidFill>
                  <a:srgbClr val="0070C0"/>
                </a:solidFill>
                <a:latin typeface="小塚ゴシック Pro H" panose="020B0800000000000000" pitchFamily="34" charset="-128"/>
                <a:ea typeface="小塚ゴシック Pro H" panose="020B0800000000000000" pitchFamily="34" charset="-128"/>
              </a:rPr>
              <a:t>いいね！</a:t>
            </a:r>
            <a:endParaRPr kumimoji="1" lang="ja-JP" altLang="en-US" sz="2000" dirty="0">
              <a:solidFill>
                <a:srgbClr val="0070C0"/>
              </a:solidFill>
              <a:latin typeface="小塚ゴシック Pro H" panose="020B0800000000000000" pitchFamily="34" charset="-128"/>
              <a:ea typeface="小塚ゴシック Pro H" panose="020B0800000000000000" pitchFamily="34" charset="-128"/>
            </a:endParaRPr>
          </a:p>
        </p:txBody>
      </p:sp>
      <p:pic>
        <p:nvPicPr>
          <p:cNvPr id="21" name="図 20"/>
          <p:cNvPicPr>
            <a:picLocks noChangeAspect="1"/>
          </p:cNvPicPr>
          <p:nvPr/>
        </p:nvPicPr>
        <p:blipFill>
          <a:blip r:embed="rId4"/>
          <a:stretch>
            <a:fillRect/>
          </a:stretch>
        </p:blipFill>
        <p:spPr>
          <a:xfrm>
            <a:off x="7845074" y="4790055"/>
            <a:ext cx="994126" cy="1003416"/>
          </a:xfrm>
          <a:prstGeom prst="rect">
            <a:avLst/>
          </a:prstGeom>
        </p:spPr>
      </p:pic>
      <p:sp>
        <p:nvSpPr>
          <p:cNvPr id="22" name="テキスト ボックス 21"/>
          <p:cNvSpPr txBox="1"/>
          <p:nvPr/>
        </p:nvSpPr>
        <p:spPr>
          <a:xfrm>
            <a:off x="10221708" y="6189436"/>
            <a:ext cx="1289032" cy="400110"/>
          </a:xfrm>
          <a:prstGeom prst="rect">
            <a:avLst/>
          </a:prstGeom>
          <a:solidFill>
            <a:schemeClr val="bg1">
              <a:alpha val="80000"/>
            </a:schemeClr>
          </a:solidFill>
        </p:spPr>
        <p:txBody>
          <a:bodyPr wrap="square" rtlCol="0">
            <a:spAutoFit/>
          </a:bodyPr>
          <a:lstStyle/>
          <a:p>
            <a:r>
              <a:rPr kumimoji="1" lang="ja-JP" altLang="en-US" sz="2000" dirty="0" smtClean="0">
                <a:solidFill>
                  <a:srgbClr val="0070C0"/>
                </a:solidFill>
                <a:latin typeface="小塚ゴシック Pro H" panose="020B0800000000000000" pitchFamily="34" charset="-128"/>
                <a:ea typeface="小塚ゴシック Pro H" panose="020B0800000000000000" pitchFamily="34" charset="-128"/>
              </a:rPr>
              <a:t>シェア</a:t>
            </a:r>
            <a:endParaRPr kumimoji="1" lang="ja-JP" altLang="en-US" sz="2000" dirty="0">
              <a:solidFill>
                <a:srgbClr val="0070C0"/>
              </a:solidFill>
              <a:latin typeface="小塚ゴシック Pro H" panose="020B0800000000000000" pitchFamily="34" charset="-128"/>
              <a:ea typeface="小塚ゴシック Pro H" panose="020B0800000000000000" pitchFamily="34" charset="-128"/>
            </a:endParaRPr>
          </a:p>
        </p:txBody>
      </p:sp>
      <p:sp>
        <p:nvSpPr>
          <p:cNvPr id="23" name="テキスト ボックス 22"/>
          <p:cNvSpPr txBox="1"/>
          <p:nvPr/>
        </p:nvSpPr>
        <p:spPr>
          <a:xfrm>
            <a:off x="10323810" y="4596462"/>
            <a:ext cx="1982490" cy="1538883"/>
          </a:xfrm>
          <a:prstGeom prst="rect">
            <a:avLst/>
          </a:prstGeom>
          <a:noFill/>
        </p:spPr>
        <p:txBody>
          <a:bodyPr wrap="square" rtlCol="0">
            <a:spAutoFit/>
          </a:bodyPr>
          <a:lstStyle/>
          <a:p>
            <a:r>
              <a:rPr lang="ja-JP" altLang="en-US" sz="2000" dirty="0" smtClean="0">
                <a:solidFill>
                  <a:sysClr val="windowText" lastClr="000000"/>
                </a:solidFill>
                <a:latin typeface="小塚ゴシック Pro H" panose="020B0800000000000000" pitchFamily="34" charset="-128"/>
                <a:ea typeface="小塚ゴシック Pro H" panose="020B0800000000000000" pitchFamily="34" charset="-128"/>
              </a:rPr>
              <a:t>レーザー事業の</a:t>
            </a:r>
            <a:endParaRPr lang="en-US" altLang="ja-JP" sz="2000" dirty="0" smtClean="0">
              <a:solidFill>
                <a:sysClr val="windowText" lastClr="000000"/>
              </a:solidFill>
              <a:latin typeface="小塚ゴシック Pro H" panose="020B0800000000000000" pitchFamily="34" charset="-128"/>
              <a:ea typeface="小塚ゴシック Pro H" panose="020B0800000000000000" pitchFamily="34" charset="-128"/>
            </a:endParaRPr>
          </a:p>
          <a:p>
            <a:r>
              <a:rPr kumimoji="1" lang="ja-JP" altLang="en-US" sz="2000" dirty="0" smtClean="0">
                <a:solidFill>
                  <a:sysClr val="windowText" lastClr="000000"/>
                </a:solidFill>
                <a:latin typeface="小塚ゴシック Pro H" panose="020B0800000000000000" pitchFamily="34" charset="-128"/>
                <a:ea typeface="小塚ゴシック Pro H" panose="020B0800000000000000" pitchFamily="34" charset="-128"/>
              </a:rPr>
              <a:t>ニッチ分野</a:t>
            </a:r>
            <a:endParaRPr kumimoji="1" lang="en-US" altLang="ja-JP" sz="2000" dirty="0" smtClean="0">
              <a:solidFill>
                <a:sysClr val="windowText" lastClr="000000"/>
              </a:solidFill>
              <a:latin typeface="小塚ゴシック Pro H" panose="020B0800000000000000" pitchFamily="34" charset="-128"/>
              <a:ea typeface="小塚ゴシック Pro H" panose="020B0800000000000000" pitchFamily="34" charset="-128"/>
            </a:endParaRPr>
          </a:p>
          <a:p>
            <a:r>
              <a:rPr kumimoji="1" lang="en-US" altLang="ja-JP" sz="5400" dirty="0" smtClean="0">
                <a:solidFill>
                  <a:sysClr val="windowText" lastClr="000000"/>
                </a:solidFill>
                <a:latin typeface="小塚ゴシック Pro H" panose="020B0800000000000000" pitchFamily="34" charset="-128"/>
                <a:ea typeface="小塚ゴシック Pro H" panose="020B0800000000000000" pitchFamily="34" charset="-128"/>
              </a:rPr>
              <a:t>No.1</a:t>
            </a:r>
            <a:endParaRPr kumimoji="1" lang="ja-JP" altLang="en-US" sz="5400" dirty="0">
              <a:solidFill>
                <a:sysClr val="windowText" lastClr="000000"/>
              </a:solidFill>
              <a:latin typeface="小塚ゴシック Pro H" panose="020B0800000000000000" pitchFamily="34" charset="-128"/>
              <a:ea typeface="小塚ゴシック Pro H" panose="020B0800000000000000" pitchFamily="34" charset="-128"/>
            </a:endParaRPr>
          </a:p>
        </p:txBody>
      </p:sp>
      <p:sp>
        <p:nvSpPr>
          <p:cNvPr id="24" name="テキスト ボックス 23"/>
          <p:cNvSpPr txBox="1"/>
          <p:nvPr/>
        </p:nvSpPr>
        <p:spPr>
          <a:xfrm>
            <a:off x="8840110" y="4836707"/>
            <a:ext cx="1206567" cy="1200329"/>
          </a:xfrm>
          <a:prstGeom prst="rect">
            <a:avLst/>
          </a:prstGeom>
          <a:noFill/>
        </p:spPr>
        <p:txBody>
          <a:bodyPr wrap="square" rtlCol="0">
            <a:spAutoFit/>
          </a:bodyPr>
          <a:lstStyle/>
          <a:p>
            <a:r>
              <a:rPr lang="ja-JP" altLang="en-US" sz="7200" dirty="0" smtClean="0">
                <a:solidFill>
                  <a:sysClr val="windowText" lastClr="000000"/>
                </a:solidFill>
                <a:latin typeface="小塚ゴシック Pro H" panose="020B0800000000000000" pitchFamily="34" charset="-128"/>
                <a:ea typeface="小塚ゴシック Pro H" panose="020B0800000000000000" pitchFamily="34" charset="-128"/>
              </a:rPr>
              <a:t>∞</a:t>
            </a:r>
            <a:endParaRPr kumimoji="1" lang="ja-JP" altLang="en-US" sz="23900" dirty="0">
              <a:solidFill>
                <a:sysClr val="windowText" lastClr="000000"/>
              </a:solidFill>
              <a:latin typeface="小塚ゴシック Pro H" panose="020B0800000000000000" pitchFamily="34" charset="-128"/>
              <a:ea typeface="小塚ゴシック Pro H" panose="020B0800000000000000" pitchFamily="34" charset="-128"/>
            </a:endParaRPr>
          </a:p>
        </p:txBody>
      </p:sp>
      <p:pic>
        <p:nvPicPr>
          <p:cNvPr id="25" name="図 24"/>
          <p:cNvPicPr>
            <a:picLocks noChangeAspect="1"/>
          </p:cNvPicPr>
          <p:nvPr/>
        </p:nvPicPr>
        <p:blipFill>
          <a:blip r:embed="rId5"/>
          <a:stretch>
            <a:fillRect/>
          </a:stretch>
        </p:blipFill>
        <p:spPr>
          <a:xfrm>
            <a:off x="12811644" y="4584458"/>
            <a:ext cx="2171212" cy="1340127"/>
          </a:xfrm>
          <a:prstGeom prst="rect">
            <a:avLst/>
          </a:prstGeom>
        </p:spPr>
      </p:pic>
      <p:pic>
        <p:nvPicPr>
          <p:cNvPr id="26" name="図 25"/>
          <p:cNvPicPr>
            <a:picLocks noChangeAspect="1"/>
          </p:cNvPicPr>
          <p:nvPr/>
        </p:nvPicPr>
        <p:blipFill>
          <a:blip r:embed="rId6"/>
          <a:stretch>
            <a:fillRect/>
          </a:stretch>
        </p:blipFill>
        <p:spPr>
          <a:xfrm>
            <a:off x="15357017" y="4596461"/>
            <a:ext cx="2135213" cy="1328123"/>
          </a:xfrm>
          <a:prstGeom prst="rect">
            <a:avLst/>
          </a:prstGeom>
          <a:ln>
            <a:solidFill>
              <a:schemeClr val="accent1"/>
            </a:solidFill>
          </a:ln>
        </p:spPr>
      </p:pic>
      <p:sp>
        <p:nvSpPr>
          <p:cNvPr id="27" name="テキスト ボックス 26"/>
          <p:cNvSpPr txBox="1"/>
          <p:nvPr/>
        </p:nvSpPr>
        <p:spPr>
          <a:xfrm>
            <a:off x="12740848" y="6189436"/>
            <a:ext cx="1289032" cy="400110"/>
          </a:xfrm>
          <a:prstGeom prst="rect">
            <a:avLst/>
          </a:prstGeom>
          <a:solidFill>
            <a:schemeClr val="bg1">
              <a:alpha val="80000"/>
            </a:schemeClr>
          </a:solidFill>
        </p:spPr>
        <p:txBody>
          <a:bodyPr wrap="square" rtlCol="0">
            <a:spAutoFit/>
          </a:bodyPr>
          <a:lstStyle/>
          <a:p>
            <a:r>
              <a:rPr kumimoji="1" lang="ja-JP" altLang="en-US" sz="2000" dirty="0" smtClean="0">
                <a:solidFill>
                  <a:srgbClr val="0070C0"/>
                </a:solidFill>
                <a:latin typeface="小塚ゴシック Pro H" panose="020B0800000000000000" pitchFamily="34" charset="-128"/>
                <a:ea typeface="小塚ゴシック Pro H" panose="020B0800000000000000" pitchFamily="34" charset="-128"/>
              </a:rPr>
              <a:t>久世工場</a:t>
            </a:r>
            <a:endParaRPr kumimoji="1" lang="ja-JP" altLang="en-US" sz="2000" dirty="0">
              <a:solidFill>
                <a:srgbClr val="0070C0"/>
              </a:solidFill>
              <a:latin typeface="小塚ゴシック Pro H" panose="020B0800000000000000" pitchFamily="34" charset="-128"/>
              <a:ea typeface="小塚ゴシック Pro H" panose="020B0800000000000000" pitchFamily="34" charset="-128"/>
            </a:endParaRPr>
          </a:p>
        </p:txBody>
      </p:sp>
      <p:sp>
        <p:nvSpPr>
          <p:cNvPr id="28" name="テキスト ボックス 27"/>
          <p:cNvSpPr txBox="1"/>
          <p:nvPr/>
        </p:nvSpPr>
        <p:spPr>
          <a:xfrm>
            <a:off x="15259988" y="6189436"/>
            <a:ext cx="1289032" cy="400110"/>
          </a:xfrm>
          <a:prstGeom prst="rect">
            <a:avLst/>
          </a:prstGeom>
          <a:solidFill>
            <a:schemeClr val="bg1">
              <a:alpha val="80000"/>
            </a:schemeClr>
          </a:solidFill>
        </p:spPr>
        <p:txBody>
          <a:bodyPr wrap="square" rtlCol="0">
            <a:spAutoFit/>
          </a:bodyPr>
          <a:lstStyle/>
          <a:p>
            <a:r>
              <a:rPr kumimoji="1" lang="ja-JP" altLang="en-US" sz="2000" dirty="0" smtClean="0">
                <a:solidFill>
                  <a:srgbClr val="0070C0"/>
                </a:solidFill>
                <a:latin typeface="小塚ゴシック Pro H" panose="020B0800000000000000" pitchFamily="34" charset="-128"/>
                <a:ea typeface="小塚ゴシック Pro H" panose="020B0800000000000000" pitchFamily="34" charset="-128"/>
              </a:rPr>
              <a:t>製品</a:t>
            </a:r>
            <a:endParaRPr kumimoji="1" lang="ja-JP" altLang="en-US" sz="2000" dirty="0">
              <a:solidFill>
                <a:srgbClr val="0070C0"/>
              </a:solidFill>
              <a:latin typeface="小塚ゴシック Pro H" panose="020B0800000000000000" pitchFamily="34" charset="-128"/>
              <a:ea typeface="小塚ゴシック Pro H" panose="020B0800000000000000" pitchFamily="34" charset="-128"/>
            </a:endParaRPr>
          </a:p>
        </p:txBody>
      </p:sp>
      <p:sp>
        <p:nvSpPr>
          <p:cNvPr id="29" name="テキスト ボックス 28"/>
          <p:cNvSpPr txBox="1"/>
          <p:nvPr/>
        </p:nvSpPr>
        <p:spPr>
          <a:xfrm>
            <a:off x="415166" y="6189435"/>
            <a:ext cx="1832734" cy="400110"/>
          </a:xfrm>
          <a:prstGeom prst="rect">
            <a:avLst/>
          </a:prstGeom>
          <a:solidFill>
            <a:schemeClr val="bg1">
              <a:alpha val="80000"/>
            </a:schemeClr>
          </a:solidFill>
        </p:spPr>
        <p:txBody>
          <a:bodyPr wrap="square" rtlCol="0">
            <a:spAutoFit/>
          </a:bodyPr>
          <a:lstStyle/>
          <a:p>
            <a:r>
              <a:rPr lang="ja-JP" altLang="en-US" sz="2000" dirty="0" smtClean="0">
                <a:solidFill>
                  <a:srgbClr val="0070C0"/>
                </a:solidFill>
                <a:latin typeface="小塚ゴシック Pro H" panose="020B0800000000000000" pitchFamily="34" charset="-128"/>
                <a:ea typeface="小塚ゴシック Pro H" panose="020B0800000000000000" pitchFamily="34" charset="-128"/>
              </a:rPr>
              <a:t>基本データ</a:t>
            </a:r>
            <a:endParaRPr kumimoji="1" lang="ja-JP" altLang="en-US" sz="2000" dirty="0">
              <a:solidFill>
                <a:srgbClr val="0070C0"/>
              </a:solidFill>
              <a:latin typeface="小塚ゴシック Pro H" panose="020B0800000000000000" pitchFamily="34" charset="-128"/>
              <a:ea typeface="小塚ゴシック Pro H" panose="020B0800000000000000" pitchFamily="34" charset="-128"/>
            </a:endParaRPr>
          </a:p>
        </p:txBody>
      </p:sp>
      <p:sp>
        <p:nvSpPr>
          <p:cNvPr id="30" name="正方形/長方形 29"/>
          <p:cNvSpPr/>
          <p:nvPr/>
        </p:nvSpPr>
        <p:spPr>
          <a:xfrm>
            <a:off x="305067" y="6861772"/>
            <a:ext cx="17323423" cy="1219775"/>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a:p>
            <a:r>
              <a:rPr lang="ja-JP" altLang="en-US" sz="2000" dirty="0">
                <a:solidFill>
                  <a:schemeClr val="tx1"/>
                </a:solidFill>
                <a:latin typeface="小塚ゴシック Pro B" panose="020B0800000000000000" pitchFamily="34" charset="-128"/>
                <a:ea typeface="小塚ゴシック Pro B" panose="020B0800000000000000" pitchFamily="34" charset="-128"/>
              </a:rPr>
              <a:t>　</a:t>
            </a:r>
            <a:endPar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p:txBody>
      </p:sp>
      <p:sp>
        <p:nvSpPr>
          <p:cNvPr id="31" name="テキスト ボックス 30"/>
          <p:cNvSpPr txBox="1"/>
          <p:nvPr/>
        </p:nvSpPr>
        <p:spPr>
          <a:xfrm>
            <a:off x="2654095" y="7173423"/>
            <a:ext cx="14838134" cy="707886"/>
          </a:xfrm>
          <a:prstGeom prst="rect">
            <a:avLst/>
          </a:prstGeom>
          <a:noFill/>
        </p:spPr>
        <p:txBody>
          <a:bodyPr wrap="square" rtlCol="0">
            <a:spAutoFit/>
          </a:bodyPr>
          <a:lstStyle/>
          <a:p>
            <a:pPr fontAlgn="ctr"/>
            <a:r>
              <a:rPr lang="ja-JP" altLang="en-US" sz="2000" dirty="0" smtClean="0">
                <a:solidFill>
                  <a:srgbClr val="000000"/>
                </a:solidFill>
                <a:latin typeface="+mj-ea"/>
                <a:ea typeface="+mj-ea"/>
              </a:rPr>
              <a:t>■</a:t>
            </a:r>
            <a:r>
              <a:rPr lang="ja-JP" altLang="ja-JP" sz="2000" dirty="0" smtClean="0">
                <a:solidFill>
                  <a:srgbClr val="000000"/>
                </a:solidFill>
                <a:latin typeface="+mj-ea"/>
                <a:ea typeface="+mj-ea"/>
              </a:rPr>
              <a:t>所在地</a:t>
            </a:r>
            <a:r>
              <a:rPr lang="ja-JP" altLang="en-US" sz="2000" dirty="0" smtClean="0">
                <a:solidFill>
                  <a:srgbClr val="000000"/>
                </a:solidFill>
                <a:latin typeface="+mj-ea"/>
                <a:ea typeface="+mj-ea"/>
              </a:rPr>
              <a:t>　</a:t>
            </a:r>
            <a:r>
              <a:rPr lang="zh-TW" altLang="en-US" sz="2000" dirty="0" smtClean="0">
                <a:latin typeface="ＭＳ Ｐゴシック" panose="020B0600070205080204" pitchFamily="50" charset="-128"/>
                <a:ea typeface="ＭＳ Ｐゴシック" panose="020B0600070205080204" pitchFamily="50" charset="-128"/>
              </a:rPr>
              <a:t>京都市南区久世築山町</a:t>
            </a:r>
            <a:r>
              <a:rPr lang="en-US" altLang="zh-TW" sz="2000" dirty="0" smtClean="0">
                <a:latin typeface="ＭＳ Ｐゴシック" panose="020B0600070205080204" pitchFamily="50" charset="-128"/>
                <a:ea typeface="ＭＳ Ｐゴシック" panose="020B0600070205080204" pitchFamily="50" charset="-128"/>
              </a:rPr>
              <a:t>140</a:t>
            </a:r>
            <a:r>
              <a:rPr lang="ja-JP" altLang="en-US" sz="2000" dirty="0" smtClean="0">
                <a:solidFill>
                  <a:srgbClr val="000000"/>
                </a:solidFill>
                <a:latin typeface="+mj-ea"/>
                <a:ea typeface="+mj-ea"/>
              </a:rPr>
              <a:t>　　■設立　</a:t>
            </a:r>
            <a:r>
              <a:rPr lang="zh-TW" altLang="en-US" sz="2000" dirty="0" smtClean="0">
                <a:latin typeface="ＭＳ Ｐゴシック" panose="020B0600070205080204" pitchFamily="50" charset="-128"/>
                <a:ea typeface="ＭＳ Ｐゴシック" panose="020B0600070205080204" pitchFamily="50" charset="-128"/>
              </a:rPr>
              <a:t>昭和</a:t>
            </a:r>
            <a:r>
              <a:rPr lang="en-US" altLang="zh-TW" sz="2000" dirty="0" smtClean="0">
                <a:latin typeface="ＭＳ Ｐゴシック" panose="020B0600070205080204" pitchFamily="50" charset="-128"/>
                <a:ea typeface="ＭＳ Ｐゴシック" panose="020B0600070205080204" pitchFamily="50" charset="-128"/>
              </a:rPr>
              <a:t>43</a:t>
            </a:r>
            <a:r>
              <a:rPr lang="zh-TW" altLang="en-US" sz="2000" dirty="0" smtClean="0">
                <a:latin typeface="ＭＳ Ｐゴシック" panose="020B0600070205080204" pitchFamily="50" charset="-128"/>
                <a:ea typeface="ＭＳ Ｐゴシック" panose="020B0600070205080204" pitchFamily="50" charset="-128"/>
              </a:rPr>
              <a:t>年</a:t>
            </a:r>
            <a:r>
              <a:rPr lang="en-US" altLang="zh-TW" sz="2000" dirty="0" smtClean="0">
                <a:latin typeface="ＭＳ Ｐゴシック" panose="020B0600070205080204" pitchFamily="50" charset="-128"/>
                <a:ea typeface="ＭＳ Ｐゴシック" panose="020B0600070205080204" pitchFamily="50" charset="-128"/>
              </a:rPr>
              <a:t>11</a:t>
            </a:r>
            <a:r>
              <a:rPr lang="zh-TW" altLang="en-US" sz="2000" dirty="0" smtClean="0">
                <a:latin typeface="ＭＳ Ｐゴシック" panose="020B0600070205080204" pitchFamily="50" charset="-128"/>
                <a:ea typeface="ＭＳ Ｐゴシック" panose="020B0600070205080204" pitchFamily="50" charset="-128"/>
              </a:rPr>
              <a:t>月</a:t>
            </a:r>
            <a:r>
              <a:rPr lang="en-US" altLang="zh-TW" sz="2000" dirty="0" smtClean="0">
                <a:latin typeface="ＭＳ Ｐゴシック" panose="020B0600070205080204" pitchFamily="50" charset="-128"/>
                <a:ea typeface="ＭＳ Ｐゴシック" panose="020B0600070205080204" pitchFamily="50" charset="-128"/>
              </a:rPr>
              <a:t>14</a:t>
            </a:r>
            <a:r>
              <a:rPr lang="zh-TW" altLang="en-US" sz="2000" dirty="0" smtClean="0">
                <a:latin typeface="ＭＳ Ｐゴシック" panose="020B0600070205080204" pitchFamily="50" charset="-128"/>
                <a:ea typeface="ＭＳ Ｐゴシック" panose="020B0600070205080204" pitchFamily="50" charset="-128"/>
              </a:rPr>
              <a:t>日</a:t>
            </a:r>
            <a:r>
              <a:rPr lang="ja-JP" altLang="en-US" sz="2000" dirty="0">
                <a:latin typeface="+mj-ea"/>
                <a:ea typeface="+mj-ea"/>
              </a:rPr>
              <a:t>　</a:t>
            </a:r>
            <a:r>
              <a:rPr lang="ja-JP" altLang="en-US" sz="2000" dirty="0" smtClean="0">
                <a:latin typeface="+mj-ea"/>
                <a:ea typeface="+mj-ea"/>
              </a:rPr>
              <a:t>　■</a:t>
            </a:r>
            <a:r>
              <a:rPr lang="ja-JP" altLang="ja-JP" sz="2000" dirty="0" smtClean="0">
                <a:solidFill>
                  <a:srgbClr val="000000"/>
                </a:solidFill>
                <a:latin typeface="+mj-ea"/>
                <a:ea typeface="+mj-ea"/>
              </a:rPr>
              <a:t>従業員数</a:t>
            </a:r>
            <a:r>
              <a:rPr lang="ja-JP" altLang="en-US" sz="2000" dirty="0" smtClean="0">
                <a:solidFill>
                  <a:srgbClr val="000000"/>
                </a:solidFill>
                <a:latin typeface="+mj-ea"/>
                <a:ea typeface="+mj-ea"/>
              </a:rPr>
              <a:t>　</a:t>
            </a:r>
            <a:r>
              <a:rPr lang="en-US" altLang="zh-TW" sz="2000" dirty="0" smtClean="0">
                <a:latin typeface="ＭＳ Ｐゴシック" panose="020B0600070205080204" pitchFamily="50" charset="-128"/>
                <a:ea typeface="ＭＳ Ｐゴシック" panose="020B0600070205080204" pitchFamily="50" charset="-128"/>
              </a:rPr>
              <a:t>182</a:t>
            </a:r>
            <a:r>
              <a:rPr lang="zh-TW" altLang="en-US" sz="2000" dirty="0" smtClean="0">
                <a:latin typeface="ＭＳ Ｐゴシック" panose="020B0600070205080204" pitchFamily="50" charset="-128"/>
                <a:ea typeface="ＭＳ Ｐゴシック" panose="020B0600070205080204" pitchFamily="50" charset="-128"/>
              </a:rPr>
              <a:t>名（</a:t>
            </a:r>
            <a:r>
              <a:rPr lang="en-US" altLang="zh-TW" sz="2000" dirty="0" smtClean="0">
                <a:latin typeface="ＭＳ Ｐゴシック" panose="020B0600070205080204" pitchFamily="50" charset="-128"/>
                <a:ea typeface="ＭＳ Ｐゴシック" panose="020B0600070205080204" pitchFamily="50" charset="-128"/>
              </a:rPr>
              <a:t>2013</a:t>
            </a:r>
            <a:r>
              <a:rPr lang="zh-TW" altLang="en-US" sz="2000" dirty="0" smtClean="0">
                <a:latin typeface="ＭＳ Ｐゴシック" panose="020B0600070205080204" pitchFamily="50" charset="-128"/>
                <a:ea typeface="ＭＳ Ｐゴシック" panose="020B0600070205080204" pitchFamily="50" charset="-128"/>
              </a:rPr>
              <a:t>年</a:t>
            </a:r>
            <a:r>
              <a:rPr lang="en-US" altLang="zh-TW" sz="2000" dirty="0" smtClean="0">
                <a:latin typeface="ＭＳ Ｐゴシック" panose="020B0600070205080204" pitchFamily="50" charset="-128"/>
                <a:ea typeface="ＭＳ Ｐゴシック" panose="020B0600070205080204" pitchFamily="50" charset="-128"/>
              </a:rPr>
              <a:t>4</a:t>
            </a:r>
            <a:r>
              <a:rPr lang="zh-TW" altLang="en-US" sz="2000" dirty="0" smtClean="0">
                <a:latin typeface="ＭＳ Ｐゴシック" panose="020B0600070205080204" pitchFamily="50" charset="-128"/>
                <a:ea typeface="ＭＳ Ｐゴシック" panose="020B0600070205080204" pitchFamily="50" charset="-128"/>
              </a:rPr>
              <a:t>月現在）</a:t>
            </a:r>
          </a:p>
          <a:p>
            <a:pPr fontAlgn="ctr"/>
            <a:endParaRPr lang="ja-JP" altLang="ja-JP" sz="2000" dirty="0">
              <a:latin typeface="+mj-ea"/>
              <a:ea typeface="+mj-ea"/>
            </a:endParaRPr>
          </a:p>
        </p:txBody>
      </p:sp>
      <p:sp>
        <p:nvSpPr>
          <p:cNvPr id="33" name="正方形/長方形 32"/>
          <p:cNvSpPr/>
          <p:nvPr/>
        </p:nvSpPr>
        <p:spPr>
          <a:xfrm>
            <a:off x="305067" y="8079621"/>
            <a:ext cx="17323423" cy="1624249"/>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p:txBody>
      </p:sp>
      <p:sp>
        <p:nvSpPr>
          <p:cNvPr id="37" name="正方形/長方形 36"/>
          <p:cNvSpPr/>
          <p:nvPr/>
        </p:nvSpPr>
        <p:spPr>
          <a:xfrm>
            <a:off x="2654095" y="8345289"/>
            <a:ext cx="15135225" cy="954107"/>
          </a:xfrm>
          <a:prstGeom prst="rect">
            <a:avLst/>
          </a:prstGeom>
        </p:spPr>
        <p:txBody>
          <a:bodyPr>
            <a:spAutoFit/>
          </a:bodyPr>
          <a:lstStyle/>
          <a:p>
            <a:r>
              <a:rPr lang="ja-JP" altLang="en-US" sz="2800" dirty="0" smtClean="0">
                <a:latin typeface="小塚ゴシック Pro B" panose="020B0800000000000000" pitchFamily="34" charset="-128"/>
                <a:ea typeface="小塚ゴシック Pro B" panose="020B0800000000000000" pitchFamily="34" charset="-128"/>
              </a:rPr>
              <a:t>我社は、誠実な心を持って信頼される製品を生産し、社会に貢献すると共に、社業の恒久的</a:t>
            </a:r>
            <a:endParaRPr lang="en-US" altLang="ja-JP" sz="2800" dirty="0" smtClean="0">
              <a:latin typeface="小塚ゴシック Pro B" panose="020B0800000000000000" pitchFamily="34" charset="-128"/>
              <a:ea typeface="小塚ゴシック Pro B" panose="020B0800000000000000" pitchFamily="34" charset="-128"/>
            </a:endParaRPr>
          </a:p>
          <a:p>
            <a:r>
              <a:rPr lang="ja-JP" altLang="en-US" sz="2800" dirty="0" smtClean="0">
                <a:latin typeface="小塚ゴシック Pro B" panose="020B0800000000000000" pitchFamily="34" charset="-128"/>
                <a:ea typeface="小塚ゴシック Pro B" panose="020B0800000000000000" pitchFamily="34" charset="-128"/>
              </a:rPr>
              <a:t>発展をはかり、会社および株主・全従業員の繁栄を追求する。</a:t>
            </a:r>
            <a:endParaRPr lang="ja-JP" altLang="en-US" sz="2800" dirty="0">
              <a:latin typeface="小塚ゴシック Pro B" panose="020B0800000000000000" pitchFamily="34" charset="-128"/>
              <a:ea typeface="小塚ゴシック Pro B" panose="020B0800000000000000" pitchFamily="34" charset="-128"/>
            </a:endParaRPr>
          </a:p>
        </p:txBody>
      </p:sp>
      <p:sp>
        <p:nvSpPr>
          <p:cNvPr id="38" name="正方形/長方形 37"/>
          <p:cNvSpPr/>
          <p:nvPr/>
        </p:nvSpPr>
        <p:spPr>
          <a:xfrm>
            <a:off x="508475" y="8288376"/>
            <a:ext cx="1476555" cy="1206738"/>
          </a:xfrm>
          <a:prstGeom prst="rect">
            <a:avLst/>
          </a:prstGeom>
          <a:solidFill>
            <a:srgbClr val="002060"/>
          </a:solidFill>
        </p:spPr>
        <p:txBody>
          <a:bodyPr wrap="square" anchor="ctr">
            <a:noAutofit/>
          </a:bodyPr>
          <a:lstStyle/>
          <a:p>
            <a:pPr algn="ctr"/>
            <a:r>
              <a:rPr lang="ja-JP" altLang="en-US" sz="3200" dirty="0" smtClean="0">
                <a:solidFill>
                  <a:schemeClr val="bg1"/>
                </a:solidFill>
                <a:latin typeface="小塚ゴシック Pro H" panose="020B0800000000000000" pitchFamily="34" charset="-128"/>
                <a:ea typeface="小塚ゴシック Pro H" panose="020B0800000000000000" pitchFamily="34" charset="-128"/>
              </a:rPr>
              <a:t>社是</a:t>
            </a:r>
            <a:endParaRPr lang="ja-JP" altLang="en-US" sz="3200" dirty="0">
              <a:solidFill>
                <a:schemeClr val="bg1"/>
              </a:solidFill>
              <a:latin typeface="小塚ゴシック Pro H" panose="020B0800000000000000" pitchFamily="34" charset="-128"/>
              <a:ea typeface="小塚ゴシック Pro H" panose="020B0800000000000000" pitchFamily="34" charset="-128"/>
            </a:endParaRPr>
          </a:p>
        </p:txBody>
      </p:sp>
      <p:sp>
        <p:nvSpPr>
          <p:cNvPr id="39" name="正方形/長方形 38"/>
          <p:cNvSpPr/>
          <p:nvPr/>
        </p:nvSpPr>
        <p:spPr>
          <a:xfrm>
            <a:off x="305067" y="9703869"/>
            <a:ext cx="17323423" cy="2477539"/>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p:txBody>
      </p:sp>
      <p:sp>
        <p:nvSpPr>
          <p:cNvPr id="40" name="正方形/長方形 39"/>
          <p:cNvSpPr/>
          <p:nvPr/>
        </p:nvSpPr>
        <p:spPr>
          <a:xfrm>
            <a:off x="508475" y="9912624"/>
            <a:ext cx="1476555" cy="1206738"/>
          </a:xfrm>
          <a:prstGeom prst="rect">
            <a:avLst/>
          </a:prstGeom>
          <a:solidFill>
            <a:srgbClr val="002060"/>
          </a:solidFill>
        </p:spPr>
        <p:txBody>
          <a:bodyPr wrap="square" anchor="ctr">
            <a:noAutofit/>
          </a:bodyPr>
          <a:lstStyle/>
          <a:p>
            <a:pPr algn="ctr"/>
            <a:r>
              <a:rPr lang="ja-JP" altLang="en-US" sz="3200" dirty="0" smtClean="0">
                <a:solidFill>
                  <a:schemeClr val="bg1"/>
                </a:solidFill>
                <a:latin typeface="小塚ゴシック Pro H" panose="020B0800000000000000" pitchFamily="34" charset="-128"/>
                <a:ea typeface="小塚ゴシック Pro H" panose="020B0800000000000000" pitchFamily="34" charset="-128"/>
              </a:rPr>
              <a:t>事業</a:t>
            </a:r>
            <a:endParaRPr lang="en-US" altLang="ja-JP" sz="3200" dirty="0" smtClean="0">
              <a:solidFill>
                <a:schemeClr val="bg1"/>
              </a:solidFill>
              <a:latin typeface="小塚ゴシック Pro H" panose="020B0800000000000000" pitchFamily="34" charset="-128"/>
              <a:ea typeface="小塚ゴシック Pro H" panose="020B0800000000000000" pitchFamily="34" charset="-128"/>
            </a:endParaRPr>
          </a:p>
          <a:p>
            <a:pPr algn="ctr"/>
            <a:r>
              <a:rPr lang="ja-JP" altLang="en-US" sz="3200" dirty="0" smtClean="0">
                <a:solidFill>
                  <a:schemeClr val="bg1"/>
                </a:solidFill>
                <a:latin typeface="小塚ゴシック Pro H" panose="020B0800000000000000" pitchFamily="34" charset="-128"/>
                <a:ea typeface="小塚ゴシック Pro H" panose="020B0800000000000000" pitchFamily="34" charset="-128"/>
              </a:rPr>
              <a:t>内容</a:t>
            </a:r>
            <a:endParaRPr lang="ja-JP" altLang="en-US" sz="3200" dirty="0">
              <a:solidFill>
                <a:schemeClr val="bg1"/>
              </a:solidFill>
              <a:latin typeface="小塚ゴシック Pro H" panose="020B0800000000000000" pitchFamily="34" charset="-128"/>
              <a:ea typeface="小塚ゴシック Pro H" panose="020B0800000000000000" pitchFamily="34" charset="-128"/>
            </a:endParaRPr>
          </a:p>
        </p:txBody>
      </p:sp>
      <p:sp>
        <p:nvSpPr>
          <p:cNvPr id="41" name="正方形/長方形 40"/>
          <p:cNvSpPr/>
          <p:nvPr/>
        </p:nvSpPr>
        <p:spPr>
          <a:xfrm>
            <a:off x="2654095" y="10024445"/>
            <a:ext cx="15135225" cy="1938992"/>
          </a:xfrm>
          <a:prstGeom prst="rect">
            <a:avLst/>
          </a:prstGeom>
        </p:spPr>
        <p:txBody>
          <a:bodyPr>
            <a:spAutoFit/>
          </a:bodyPr>
          <a:lstStyle/>
          <a:p>
            <a:r>
              <a:rPr lang="ja-JP" altLang="en-US" sz="2400" dirty="0" smtClean="0">
                <a:latin typeface="小塚ゴシック Pro B" panose="020B0800000000000000" pitchFamily="34" charset="-128"/>
                <a:ea typeface="小塚ゴシック Pro B" panose="020B0800000000000000" pitchFamily="34" charset="-128"/>
              </a:rPr>
              <a:t>当社は、基盤事業であるレーザテクノロジー分野をベースに、</a:t>
            </a:r>
            <a:r>
              <a:rPr lang="en-US" altLang="ja-JP" sz="2400" dirty="0" smtClean="0">
                <a:latin typeface="小塚ゴシック Pro B" panose="020B0800000000000000" pitchFamily="34" charset="-128"/>
                <a:ea typeface="小塚ゴシック Pro B" panose="020B0800000000000000" pitchFamily="34" charset="-128"/>
              </a:rPr>
              <a:t>IT</a:t>
            </a:r>
            <a:r>
              <a:rPr lang="ja-JP" altLang="en-US" sz="2400" dirty="0" smtClean="0">
                <a:latin typeface="小塚ゴシック Pro B" panose="020B0800000000000000" pitchFamily="34" charset="-128"/>
                <a:ea typeface="小塚ゴシック Pro B" panose="020B0800000000000000" pitchFamily="34" charset="-128"/>
              </a:rPr>
              <a:t>関連分野や環境関連分野において、</a:t>
            </a:r>
            <a:endParaRPr lang="en-US" altLang="ja-JP" sz="2400" dirty="0" smtClean="0">
              <a:latin typeface="小塚ゴシック Pro B" panose="020B0800000000000000" pitchFamily="34" charset="-128"/>
              <a:ea typeface="小塚ゴシック Pro B" panose="020B0800000000000000" pitchFamily="34" charset="-128"/>
            </a:endParaRPr>
          </a:p>
          <a:p>
            <a:r>
              <a:rPr lang="ja-JP" altLang="en-US" sz="2400" dirty="0" smtClean="0">
                <a:latin typeface="小塚ゴシック Pro B" panose="020B0800000000000000" pitchFamily="34" charset="-128"/>
                <a:ea typeface="小塚ゴシック Pro B" panose="020B0800000000000000" pitchFamily="34" charset="-128"/>
              </a:rPr>
              <a:t>様々なソリューションを提案。日本はもとより、世界にも目を向けながら、グローバルな市場に密着した</a:t>
            </a:r>
            <a:endParaRPr lang="en-US" altLang="ja-JP" sz="2400" dirty="0" smtClean="0">
              <a:latin typeface="小塚ゴシック Pro B" panose="020B0800000000000000" pitchFamily="34" charset="-128"/>
              <a:ea typeface="小塚ゴシック Pro B" panose="020B0800000000000000" pitchFamily="34" charset="-128"/>
            </a:endParaRPr>
          </a:p>
          <a:p>
            <a:r>
              <a:rPr lang="ja-JP" altLang="en-US" sz="2400" dirty="0" smtClean="0">
                <a:latin typeface="小塚ゴシック Pro B" panose="020B0800000000000000" pitchFamily="34" charset="-128"/>
                <a:ea typeface="小塚ゴシック Pro B" panose="020B0800000000000000" pitchFamily="34" charset="-128"/>
              </a:rPr>
              <a:t>活動を続けています。</a:t>
            </a:r>
          </a:p>
          <a:p>
            <a:endParaRPr lang="en-US" altLang="ja-JP" sz="2400" dirty="0" smtClean="0">
              <a:latin typeface="小塚ゴシック Pro B" panose="020B0800000000000000" pitchFamily="34" charset="-128"/>
              <a:ea typeface="小塚ゴシック Pro B" panose="020B0800000000000000" pitchFamily="34" charset="-128"/>
            </a:endParaRPr>
          </a:p>
          <a:p>
            <a:r>
              <a:rPr lang="ja-JP" altLang="en-US" sz="2400" dirty="0" smtClean="0">
                <a:latin typeface="小塚ゴシック Pro B" panose="020B0800000000000000" pitchFamily="34" charset="-128"/>
                <a:ea typeface="小塚ゴシック Pro B" panose="020B0800000000000000" pitchFamily="34" charset="-128"/>
              </a:rPr>
              <a:t>Ｅｘ）レーザ加工機、二次電池検査装置、太陽電池製造装置、液晶製造装置等の製造および販売</a:t>
            </a:r>
            <a:endParaRPr lang="en-US" altLang="ja-JP" sz="2400" dirty="0" smtClean="0">
              <a:latin typeface="小塚ゴシック Pro B" panose="020B0800000000000000" pitchFamily="34" charset="-128"/>
              <a:ea typeface="小塚ゴシック Pro B" panose="020B0800000000000000" pitchFamily="34" charset="-128"/>
            </a:endParaRPr>
          </a:p>
        </p:txBody>
      </p:sp>
      <p:sp>
        <p:nvSpPr>
          <p:cNvPr id="42" name="正方形/長方形 41"/>
          <p:cNvSpPr/>
          <p:nvPr/>
        </p:nvSpPr>
        <p:spPr>
          <a:xfrm>
            <a:off x="508475" y="7070528"/>
            <a:ext cx="1476555" cy="810781"/>
          </a:xfrm>
          <a:prstGeom prst="rect">
            <a:avLst/>
          </a:prstGeom>
          <a:solidFill>
            <a:srgbClr val="002060"/>
          </a:solidFill>
        </p:spPr>
        <p:txBody>
          <a:bodyPr wrap="square" anchor="ctr">
            <a:noAutofit/>
          </a:bodyPr>
          <a:lstStyle/>
          <a:p>
            <a:pPr algn="ctr"/>
            <a:r>
              <a:rPr lang="ja-JP" altLang="en-US" sz="3200" dirty="0" smtClean="0">
                <a:solidFill>
                  <a:schemeClr val="bg1"/>
                </a:solidFill>
                <a:latin typeface="小塚ゴシック Pro H" panose="020B0800000000000000" pitchFamily="34" charset="-128"/>
                <a:ea typeface="小塚ゴシック Pro H" panose="020B0800000000000000" pitchFamily="34" charset="-128"/>
              </a:rPr>
              <a:t>概要</a:t>
            </a:r>
            <a:endParaRPr lang="ja-JP" altLang="en-US" sz="3200" dirty="0">
              <a:solidFill>
                <a:schemeClr val="bg1"/>
              </a:solidFill>
              <a:latin typeface="小塚ゴシック Pro H" panose="020B0800000000000000" pitchFamily="34" charset="-128"/>
              <a:ea typeface="小塚ゴシック Pro H" panose="020B0800000000000000" pitchFamily="34" charset="-128"/>
            </a:endParaRPr>
          </a:p>
        </p:txBody>
      </p:sp>
      <p:sp>
        <p:nvSpPr>
          <p:cNvPr id="43" name="正方形/長方形 42"/>
          <p:cNvSpPr/>
          <p:nvPr/>
        </p:nvSpPr>
        <p:spPr>
          <a:xfrm>
            <a:off x="305067" y="12181407"/>
            <a:ext cx="17323423" cy="4464965"/>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p:txBody>
      </p:sp>
      <p:sp>
        <p:nvSpPr>
          <p:cNvPr id="45" name="正方形/長方形 44"/>
          <p:cNvSpPr/>
          <p:nvPr/>
        </p:nvSpPr>
        <p:spPr>
          <a:xfrm>
            <a:off x="487164" y="12410949"/>
            <a:ext cx="15128121" cy="4185761"/>
          </a:xfrm>
          <a:prstGeom prst="rect">
            <a:avLst/>
          </a:prstGeom>
        </p:spPr>
        <p:txBody>
          <a:bodyPr wrap="square">
            <a:spAutoFit/>
          </a:bodyPr>
          <a:lstStyle/>
          <a:p>
            <a:r>
              <a:rPr lang="ja-JP" altLang="en-US" sz="2400" dirty="0" smtClean="0">
                <a:latin typeface="小塚ゴシック Pro B" panose="020B0800000000000000" pitchFamily="34" charset="-128"/>
                <a:ea typeface="小塚ゴシック Pro B" panose="020B0800000000000000" pitchFamily="34" charset="-128"/>
              </a:rPr>
              <a:t>＜過去のアクティビティ＞　</a:t>
            </a:r>
            <a:r>
              <a:rPr lang="en-US" altLang="ja-JP" sz="2400" dirty="0" smtClean="0">
                <a:latin typeface="小塚ゴシック Pro B" panose="020B0800000000000000" pitchFamily="34" charset="-128"/>
                <a:ea typeface="小塚ゴシック Pro B" panose="020B0800000000000000" pitchFamily="34" charset="-128"/>
              </a:rPr>
              <a:t>Episode of 『SEIJITSUSA』 </a:t>
            </a:r>
            <a:r>
              <a:rPr lang="ja-JP" altLang="en-US" sz="2400" dirty="0" smtClean="0">
                <a:latin typeface="小塚ゴシック Pro B" panose="020B0800000000000000" pitchFamily="34" charset="-128"/>
                <a:ea typeface="小塚ゴシック Pro B" panose="020B0800000000000000" pitchFamily="34" charset="-128"/>
              </a:rPr>
              <a:t>　～最高の笑顔のために～ </a:t>
            </a:r>
            <a:endParaRPr lang="en-US" altLang="ja-JP" sz="2400" dirty="0" smtClean="0">
              <a:latin typeface="小塚ゴシック Pro B" panose="020B0800000000000000" pitchFamily="34" charset="-128"/>
              <a:ea typeface="小塚ゴシック Pro B" panose="020B0800000000000000" pitchFamily="34" charset="-128"/>
            </a:endParaRPr>
          </a:p>
          <a:p>
            <a:endParaRPr lang="en-US" altLang="ja-JP" sz="1800" dirty="0" smtClean="0">
              <a:latin typeface="小塚ゴシック Pro B" panose="020B0800000000000000" pitchFamily="34" charset="-128"/>
              <a:ea typeface="小塚ゴシック Pro B" panose="020B0800000000000000" pitchFamily="34" charset="-128"/>
            </a:endParaRPr>
          </a:p>
          <a:p>
            <a:r>
              <a:rPr lang="ja-JP" altLang="en-US" sz="2400" dirty="0" smtClean="0">
                <a:latin typeface="小塚ゴシック Pro B" panose="020B0800000000000000" pitchFamily="34" charset="-128"/>
                <a:ea typeface="小塚ゴシック Pro B" panose="020B0800000000000000" pitchFamily="34" charset="-128"/>
              </a:rPr>
              <a:t>ある日、取引先への商品を急ピッチで作っている最中にある出来事が起きた。</a:t>
            </a:r>
          </a:p>
          <a:p>
            <a:endParaRPr lang="en-US" altLang="ja-JP" sz="2800" dirty="0" smtClean="0">
              <a:latin typeface="小塚ゴシック Pro H" panose="020B0800000000000000" pitchFamily="34" charset="-128"/>
              <a:ea typeface="小塚ゴシック Pro H" panose="020B0800000000000000" pitchFamily="34" charset="-128"/>
            </a:endParaRPr>
          </a:p>
          <a:p>
            <a:r>
              <a:rPr lang="ja-JP" altLang="en-US" sz="2800" dirty="0" smtClean="0">
                <a:latin typeface="小塚ゴシック Pro H" panose="020B0800000000000000" pitchFamily="34" charset="-128"/>
                <a:ea typeface="小塚ゴシック Pro H" panose="020B0800000000000000" pitchFamily="34" charset="-128"/>
              </a:rPr>
              <a:t>「朝の</a:t>
            </a:r>
            <a:r>
              <a:rPr lang="en-US" altLang="ja-JP" sz="2800" dirty="0" smtClean="0">
                <a:latin typeface="小塚ゴシック Pro H" panose="020B0800000000000000" pitchFamily="34" charset="-128"/>
                <a:ea typeface="小塚ゴシック Pro H" panose="020B0800000000000000" pitchFamily="34" charset="-128"/>
              </a:rPr>
              <a:t>5</a:t>
            </a:r>
            <a:r>
              <a:rPr lang="ja-JP" altLang="en-US" sz="2800" dirty="0" smtClean="0">
                <a:latin typeface="小塚ゴシック Pro H" panose="020B0800000000000000" pitchFamily="34" charset="-128"/>
                <a:ea typeface="小塚ゴシック Pro H" panose="020B0800000000000000" pitchFamily="34" charset="-128"/>
              </a:rPr>
              <a:t>時過ぎに機械が動かなくなった。このままではお客様との取引に間に合わない。</a:t>
            </a:r>
            <a:r>
              <a:rPr lang="ja-JP" altLang="en-US" sz="2800" dirty="0" smtClean="0">
                <a:latin typeface="小塚ゴシック Pro B" panose="020B0800000000000000" pitchFamily="34" charset="-128"/>
                <a:ea typeface="小塚ゴシック Pro B" panose="020B0800000000000000" pitchFamily="34" charset="-128"/>
              </a:rPr>
              <a:t>」</a:t>
            </a:r>
          </a:p>
          <a:p>
            <a:endParaRPr lang="ja-JP" altLang="en-US" sz="2400" dirty="0" smtClean="0">
              <a:latin typeface="小塚ゴシック Pro B" panose="020B0800000000000000" pitchFamily="34" charset="-128"/>
              <a:ea typeface="小塚ゴシック Pro B" panose="020B0800000000000000" pitchFamily="34" charset="-128"/>
            </a:endParaRPr>
          </a:p>
          <a:p>
            <a:r>
              <a:rPr lang="ja-JP" altLang="en-US" sz="2400" dirty="0" smtClean="0">
                <a:latin typeface="小塚ゴシック Pro B" panose="020B0800000000000000" pitchFamily="34" charset="-128"/>
                <a:ea typeface="小塚ゴシック Pro B" panose="020B0800000000000000" pitchFamily="34" charset="-128"/>
              </a:rPr>
              <a:t>この事態に対し、従業員総出で機械の修復に向かう。</a:t>
            </a:r>
            <a:endParaRPr lang="en-US" altLang="ja-JP" sz="2400" dirty="0" smtClean="0">
              <a:latin typeface="小塚ゴシック Pro B" panose="020B0800000000000000" pitchFamily="34" charset="-128"/>
              <a:ea typeface="小塚ゴシック Pro B" panose="020B0800000000000000" pitchFamily="34" charset="-128"/>
            </a:endParaRPr>
          </a:p>
          <a:p>
            <a:r>
              <a:rPr lang="ja-JP" altLang="en-US" sz="2400" dirty="0" smtClean="0">
                <a:latin typeface="小塚ゴシック Pro B" panose="020B0800000000000000" pitchFamily="34" charset="-128"/>
                <a:ea typeface="小塚ゴシック Pro B" panose="020B0800000000000000" pitchFamily="34" charset="-128"/>
              </a:rPr>
              <a:t>お客様の笑顔のために、そして自分たちの仕事に誇りを持つために。</a:t>
            </a:r>
            <a:endParaRPr lang="en-US" altLang="ja-JP" sz="2400" dirty="0" smtClean="0">
              <a:latin typeface="小塚ゴシック Pro B" panose="020B0800000000000000" pitchFamily="34" charset="-128"/>
              <a:ea typeface="小塚ゴシック Pro B" panose="020B0800000000000000" pitchFamily="34" charset="-128"/>
            </a:endParaRPr>
          </a:p>
          <a:p>
            <a:r>
              <a:rPr lang="ja-JP" altLang="en-US" sz="2400" dirty="0" smtClean="0">
                <a:latin typeface="小塚ゴシック Pro B" panose="020B0800000000000000" pitchFamily="34" charset="-128"/>
                <a:ea typeface="小塚ゴシック Pro B" panose="020B0800000000000000" pitchFamily="34" charset="-128"/>
              </a:rPr>
              <a:t>全員が一致団結した甲斐もあり、結果取引の</a:t>
            </a:r>
            <a:r>
              <a:rPr lang="en-US" altLang="ja-JP" sz="2400" dirty="0" smtClean="0">
                <a:latin typeface="小塚ゴシック Pro B" panose="020B0800000000000000" pitchFamily="34" charset="-128"/>
                <a:ea typeface="小塚ゴシック Pro B" panose="020B0800000000000000" pitchFamily="34" charset="-128"/>
              </a:rPr>
              <a:t>15</a:t>
            </a:r>
            <a:r>
              <a:rPr lang="ja-JP" altLang="en-US" sz="2400" dirty="0" smtClean="0">
                <a:latin typeface="小塚ゴシック Pro B" panose="020B0800000000000000" pitchFamily="34" charset="-128"/>
                <a:ea typeface="小塚ゴシック Pro B" panose="020B0800000000000000" pitchFamily="34" charset="-128"/>
              </a:rPr>
              <a:t>分前に修復が完了した。</a:t>
            </a:r>
            <a:endParaRPr lang="en-US" altLang="ja-JP" sz="2400" dirty="0" smtClean="0">
              <a:latin typeface="小塚ゴシック Pro B" panose="020B0800000000000000" pitchFamily="34" charset="-128"/>
              <a:ea typeface="小塚ゴシック Pro B" panose="020B0800000000000000" pitchFamily="34" charset="-128"/>
            </a:endParaRPr>
          </a:p>
          <a:p>
            <a:endParaRPr lang="ja-JP" altLang="en-US" sz="2400" dirty="0" smtClean="0">
              <a:latin typeface="小塚ゴシック Pro B" panose="020B0800000000000000" pitchFamily="34" charset="-128"/>
              <a:ea typeface="小塚ゴシック Pro B" panose="020B0800000000000000" pitchFamily="34" charset="-128"/>
            </a:endParaRPr>
          </a:p>
          <a:p>
            <a:r>
              <a:rPr lang="ja-JP" altLang="en-US" sz="2400" dirty="0" smtClean="0">
                <a:latin typeface="小塚ゴシック Pro B" panose="020B0800000000000000" pitchFamily="34" charset="-128"/>
                <a:ea typeface="小塚ゴシック Pro B" panose="020B0800000000000000" pitchFamily="34" charset="-128"/>
              </a:rPr>
              <a:t>このあきらめない姿が片岡製作所の誠実さ。そのブレない姿勢がニッチトップを引き寄せる。</a:t>
            </a:r>
          </a:p>
        </p:txBody>
      </p:sp>
      <p:pic>
        <p:nvPicPr>
          <p:cNvPr id="46" name="図 45"/>
          <p:cNvPicPr>
            <a:picLocks noChangeAspect="1"/>
          </p:cNvPicPr>
          <p:nvPr/>
        </p:nvPicPr>
        <p:blipFill>
          <a:blip r:embed="rId7"/>
          <a:stretch>
            <a:fillRect/>
          </a:stretch>
        </p:blipFill>
        <p:spPr>
          <a:xfrm>
            <a:off x="14982856" y="13161097"/>
            <a:ext cx="2620853" cy="2659206"/>
          </a:xfrm>
          <a:prstGeom prst="rect">
            <a:avLst/>
          </a:prstGeom>
        </p:spPr>
      </p:pic>
      <p:grpSp>
        <p:nvGrpSpPr>
          <p:cNvPr id="115" name="グループ化 114"/>
          <p:cNvGrpSpPr/>
          <p:nvPr/>
        </p:nvGrpSpPr>
        <p:grpSpPr>
          <a:xfrm>
            <a:off x="494176" y="17232082"/>
            <a:ext cx="29464040" cy="4147490"/>
            <a:chOff x="494176" y="17043190"/>
            <a:chExt cx="9064128" cy="1275906"/>
          </a:xfrm>
        </p:grpSpPr>
        <p:pic>
          <p:nvPicPr>
            <p:cNvPr id="101" name="図 1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9638" y="17243571"/>
              <a:ext cx="1363314" cy="1024086"/>
            </a:xfrm>
            <a:prstGeom prst="rect">
              <a:avLst/>
            </a:prstGeom>
          </p:spPr>
        </p:pic>
        <p:pic>
          <p:nvPicPr>
            <p:cNvPr id="102" name="図 10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79862" y="17247467"/>
              <a:ext cx="1338634" cy="1029820"/>
            </a:xfrm>
            <a:prstGeom prst="rect">
              <a:avLst/>
            </a:prstGeom>
          </p:spPr>
        </p:pic>
        <p:pic>
          <p:nvPicPr>
            <p:cNvPr id="103" name="図 10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3274" y="17246283"/>
              <a:ext cx="1356515" cy="1018662"/>
            </a:xfrm>
            <a:prstGeom prst="rect">
              <a:avLst/>
            </a:prstGeom>
          </p:spPr>
        </p:pic>
        <p:pic>
          <p:nvPicPr>
            <p:cNvPr id="104" name="図 10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4176" y="17241754"/>
              <a:ext cx="1262792" cy="1027720"/>
            </a:xfrm>
            <a:prstGeom prst="rect">
              <a:avLst/>
            </a:prstGeom>
          </p:spPr>
        </p:pic>
        <p:pic>
          <p:nvPicPr>
            <p:cNvPr id="105" name="図 104"/>
            <p:cNvPicPr>
              <a:picLocks noChangeAspect="1"/>
            </p:cNvPicPr>
            <p:nvPr/>
          </p:nvPicPr>
          <p:blipFill>
            <a:blip r:embed="rId12"/>
            <a:stretch>
              <a:fillRect/>
            </a:stretch>
          </p:blipFill>
          <p:spPr>
            <a:xfrm>
              <a:off x="1697670" y="17942246"/>
              <a:ext cx="1049143" cy="367200"/>
            </a:xfrm>
            <a:prstGeom prst="rect">
              <a:avLst/>
            </a:prstGeom>
          </p:spPr>
        </p:pic>
        <p:pic>
          <p:nvPicPr>
            <p:cNvPr id="106" name="図 105"/>
            <p:cNvPicPr>
              <a:picLocks noChangeAspect="1"/>
            </p:cNvPicPr>
            <p:nvPr/>
          </p:nvPicPr>
          <p:blipFill>
            <a:blip r:embed="rId13"/>
            <a:stretch>
              <a:fillRect/>
            </a:stretch>
          </p:blipFill>
          <p:spPr>
            <a:xfrm>
              <a:off x="4009043" y="17945621"/>
              <a:ext cx="1002000" cy="367200"/>
            </a:xfrm>
            <a:prstGeom prst="rect">
              <a:avLst/>
            </a:prstGeom>
          </p:spPr>
        </p:pic>
        <p:pic>
          <p:nvPicPr>
            <p:cNvPr id="107" name="図 106"/>
            <p:cNvPicPr>
              <a:picLocks noChangeAspect="1"/>
            </p:cNvPicPr>
            <p:nvPr/>
          </p:nvPicPr>
          <p:blipFill>
            <a:blip r:embed="rId13"/>
            <a:stretch>
              <a:fillRect/>
            </a:stretch>
          </p:blipFill>
          <p:spPr>
            <a:xfrm>
              <a:off x="8675860" y="17953304"/>
              <a:ext cx="882444" cy="365792"/>
            </a:xfrm>
            <a:prstGeom prst="rect">
              <a:avLst/>
            </a:prstGeom>
          </p:spPr>
        </p:pic>
        <p:pic>
          <p:nvPicPr>
            <p:cNvPr id="108" name="図 107"/>
            <p:cNvPicPr>
              <a:picLocks noChangeAspect="1"/>
            </p:cNvPicPr>
            <p:nvPr/>
          </p:nvPicPr>
          <p:blipFill>
            <a:blip r:embed="rId13"/>
            <a:stretch>
              <a:fillRect/>
            </a:stretch>
          </p:blipFill>
          <p:spPr>
            <a:xfrm>
              <a:off x="6317480" y="17930992"/>
              <a:ext cx="926936" cy="367200"/>
            </a:xfrm>
            <a:prstGeom prst="rect">
              <a:avLst/>
            </a:prstGeom>
          </p:spPr>
        </p:pic>
        <p:pic>
          <p:nvPicPr>
            <p:cNvPr id="109" name="図 108"/>
            <p:cNvPicPr>
              <a:picLocks noChangeAspect="1"/>
            </p:cNvPicPr>
            <p:nvPr/>
          </p:nvPicPr>
          <p:blipFill>
            <a:blip r:embed="rId14"/>
            <a:stretch>
              <a:fillRect/>
            </a:stretch>
          </p:blipFill>
          <p:spPr>
            <a:xfrm>
              <a:off x="8750899" y="17043190"/>
              <a:ext cx="694944" cy="237513"/>
            </a:xfrm>
            <a:prstGeom prst="rect">
              <a:avLst/>
            </a:prstGeom>
          </p:spPr>
        </p:pic>
        <p:pic>
          <p:nvPicPr>
            <p:cNvPr id="110" name="図 109"/>
            <p:cNvPicPr>
              <a:picLocks noChangeAspect="1"/>
            </p:cNvPicPr>
            <p:nvPr/>
          </p:nvPicPr>
          <p:blipFill>
            <a:blip r:embed="rId15"/>
            <a:stretch>
              <a:fillRect/>
            </a:stretch>
          </p:blipFill>
          <p:spPr>
            <a:xfrm>
              <a:off x="6486588" y="17043190"/>
              <a:ext cx="696529" cy="243044"/>
            </a:xfrm>
            <a:prstGeom prst="rect">
              <a:avLst/>
            </a:prstGeom>
          </p:spPr>
        </p:pic>
        <p:sp>
          <p:nvSpPr>
            <p:cNvPr id="111" name="角丸四角形 110"/>
            <p:cNvSpPr/>
            <p:nvPr/>
          </p:nvSpPr>
          <p:spPr>
            <a:xfrm>
              <a:off x="4125052" y="17046975"/>
              <a:ext cx="819132" cy="8593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インタビュー前は</a:t>
              </a:r>
              <a:endPar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a:p>
              <a:pPr algn="ct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「理系」というだけで抵抗がありました、</a:t>
              </a:r>
              <a:r>
                <a:rPr kumimoji="1" lang="ja-JP" altLang="en-US" sz="2000" dirty="0" smtClean="0">
                  <a:solidFill>
                    <a:srgbClr val="FF0000"/>
                  </a:solidFill>
                  <a:latin typeface="小塚ゴシック Pro B" panose="020B0800000000000000" pitchFamily="34" charset="-128"/>
                  <a:ea typeface="小塚ゴシック Pro B" panose="020B0800000000000000" pitchFamily="34" charset="-128"/>
                </a:rPr>
                <a:t>文系</a:t>
              </a: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でも大いに</a:t>
              </a:r>
              <a:r>
                <a:rPr kumimoji="1" lang="ja-JP" altLang="en-US" sz="2000" dirty="0" smtClean="0">
                  <a:solidFill>
                    <a:srgbClr val="FF0000"/>
                  </a:solidFill>
                  <a:latin typeface="小塚ゴシック Pro B" panose="020B0800000000000000" pitchFamily="34" charset="-128"/>
                  <a:ea typeface="小塚ゴシック Pro B" panose="020B0800000000000000" pitchFamily="34" charset="-128"/>
                </a:rPr>
                <a:t>活躍</a:t>
              </a: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できるということが分か</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りまし</a:t>
              </a:r>
              <a:r>
                <a:rPr lang="ja-JP" altLang="en-US" sz="2000" dirty="0">
                  <a:solidFill>
                    <a:schemeClr val="tx1"/>
                  </a:solidFill>
                  <a:latin typeface="小塚ゴシック Pro B" panose="020B0800000000000000" pitchFamily="34" charset="-128"/>
                  <a:ea typeface="小塚ゴシック Pro B" panose="020B0800000000000000" pitchFamily="34" charset="-128"/>
                </a:rPr>
                <a:t>た</a:t>
              </a: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a:t>
              </a:r>
              <a:endParaRPr kumimoji="1" lang="ja-JP" altLang="en-US" sz="2000" dirty="0">
                <a:solidFill>
                  <a:schemeClr val="tx1"/>
                </a:solidFill>
                <a:latin typeface="小塚ゴシック Pro B" panose="020B0800000000000000" pitchFamily="34" charset="-128"/>
                <a:ea typeface="小塚ゴシック Pro B" panose="020B0800000000000000" pitchFamily="34" charset="-128"/>
              </a:endParaRPr>
            </a:p>
          </p:txBody>
        </p:sp>
        <p:sp>
          <p:nvSpPr>
            <p:cNvPr id="112" name="角丸四角形 111"/>
            <p:cNvSpPr/>
            <p:nvPr/>
          </p:nvSpPr>
          <p:spPr>
            <a:xfrm>
              <a:off x="1811721" y="17046975"/>
              <a:ext cx="846822" cy="842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片岡</a:t>
              </a:r>
              <a:r>
                <a:rPr lang="ja-JP" altLang="en-US" sz="2000" dirty="0">
                  <a:solidFill>
                    <a:schemeClr val="tx1"/>
                  </a:solidFill>
                  <a:latin typeface="小塚ゴシック Pro B" panose="020B0800000000000000" pitchFamily="34" charset="-128"/>
                  <a:ea typeface="小塚ゴシック Pro B" panose="020B0800000000000000" pitchFamily="34" charset="-128"/>
                </a:rPr>
                <a:t>製作所</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の“</a:t>
              </a:r>
              <a:r>
                <a:rPr lang="ja-JP" altLang="en-US" sz="2000" dirty="0" smtClean="0">
                  <a:solidFill>
                    <a:srgbClr val="FF0000"/>
                  </a:solidFill>
                  <a:latin typeface="小塚ゴシック Pro B" panose="020B0800000000000000" pitchFamily="34" charset="-128"/>
                  <a:ea typeface="小塚ゴシック Pro B" panose="020B0800000000000000" pitchFamily="34" charset="-128"/>
                </a:rPr>
                <a:t>営業</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a:t>
              </a:r>
              <a:endParaRPr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a:p>
              <a:pPr algn="ct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とは、完成品をただ売るのではなく、お客様と</a:t>
              </a:r>
              <a:r>
                <a:rPr lang="ja-JP" altLang="en-US" sz="2000" dirty="0" smtClean="0">
                  <a:solidFill>
                    <a:srgbClr val="FF0000"/>
                  </a:solidFill>
                  <a:latin typeface="小塚ゴシック Pro B" panose="020B0800000000000000" pitchFamily="34" charset="-128"/>
                  <a:ea typeface="小塚ゴシック Pro B" panose="020B0800000000000000" pitchFamily="34" charset="-128"/>
                </a:rPr>
                <a:t>同じ立場</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に立ち、</a:t>
              </a:r>
              <a:r>
                <a:rPr lang="ja-JP" altLang="en-US" sz="2000" dirty="0" smtClean="0">
                  <a:solidFill>
                    <a:srgbClr val="FF0000"/>
                  </a:solidFill>
                  <a:latin typeface="小塚ゴシック Pro B" panose="020B0800000000000000" pitchFamily="34" charset="-128"/>
                  <a:ea typeface="小塚ゴシック Pro B" panose="020B0800000000000000" pitchFamily="34" charset="-128"/>
                </a:rPr>
                <a:t>一緒に課題を解決</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していくことであると発見。</a:t>
              </a:r>
              <a:endParaRPr kumimoji="1" lang="ja-JP" altLang="en-US" sz="2000" dirty="0">
                <a:solidFill>
                  <a:schemeClr val="tx1"/>
                </a:solidFill>
                <a:latin typeface="小塚ゴシック Pro B" panose="020B0800000000000000" pitchFamily="34" charset="-128"/>
                <a:ea typeface="小塚ゴシック Pro B" panose="020B0800000000000000" pitchFamily="34" charset="-128"/>
              </a:endParaRPr>
            </a:p>
          </p:txBody>
        </p:sp>
        <p:sp>
          <p:nvSpPr>
            <p:cNvPr id="113" name="角丸四角形 112"/>
            <p:cNvSpPr/>
            <p:nvPr/>
          </p:nvSpPr>
          <p:spPr>
            <a:xfrm>
              <a:off x="8686736" y="17046975"/>
              <a:ext cx="757706" cy="8308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FF0000"/>
                  </a:solidFill>
                  <a:latin typeface="小塚ゴシック Pro B" panose="020B0800000000000000" pitchFamily="34" charset="-128"/>
                  <a:ea typeface="小塚ゴシック Pro B" panose="020B0800000000000000" pitchFamily="34" charset="-128"/>
                </a:rPr>
                <a:t>世界</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でも</a:t>
              </a:r>
              <a:r>
                <a:rPr lang="ja-JP" altLang="en-US" sz="2000" dirty="0" smtClean="0">
                  <a:solidFill>
                    <a:srgbClr val="FF0000"/>
                  </a:solidFill>
                  <a:latin typeface="小塚ゴシック Pro B" panose="020B0800000000000000" pitchFamily="34" charset="-128"/>
                  <a:ea typeface="小塚ゴシック Pro B" panose="020B0800000000000000" pitchFamily="34" charset="-128"/>
                </a:rPr>
                <a:t>活躍</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されていると片岡製作所さんからニッチトップという魅力を学ばせていただきました！</a:t>
              </a:r>
              <a:endParaRPr kumimoji="1" lang="ja-JP" altLang="en-US" sz="2000" dirty="0">
                <a:solidFill>
                  <a:schemeClr val="tx1"/>
                </a:solidFill>
                <a:latin typeface="小塚ゴシック Pro B" panose="020B0800000000000000" pitchFamily="34" charset="-128"/>
                <a:ea typeface="小塚ゴシック Pro B" panose="020B0800000000000000" pitchFamily="34" charset="-128"/>
              </a:endParaRPr>
            </a:p>
          </p:txBody>
        </p:sp>
        <p:sp>
          <p:nvSpPr>
            <p:cNvPr id="114" name="角丸四角形 113"/>
            <p:cNvSpPr/>
            <p:nvPr/>
          </p:nvSpPr>
          <p:spPr>
            <a:xfrm>
              <a:off x="6388398" y="17046975"/>
              <a:ext cx="794719" cy="84018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smtClean="0">
                  <a:solidFill>
                    <a:srgbClr val="FF0000"/>
                  </a:solidFill>
                  <a:latin typeface="小塚ゴシック Pro B" panose="020B0800000000000000" pitchFamily="34" charset="-128"/>
                  <a:ea typeface="小塚ゴシック Pro B" panose="020B0800000000000000" pitchFamily="34" charset="-128"/>
                </a:rPr>
                <a:t>学び</a:t>
              </a:r>
              <a:r>
                <a:rPr kumimoji="1" lang="ja-JP" altLang="en-US" sz="2000" dirty="0" smtClean="0">
                  <a:latin typeface="小塚ゴシック Pro B" panose="020B0800000000000000" pitchFamily="34" charset="-128"/>
                  <a:ea typeface="小塚ゴシック Pro B" panose="020B0800000000000000" pitchFamily="34" charset="-128"/>
                </a:rPr>
                <a:t>というお土産だけでなく、素敵なサプライズも</a:t>
              </a:r>
              <a:endParaRPr kumimoji="1" lang="en-US" altLang="ja-JP" sz="2000" dirty="0" smtClean="0">
                <a:latin typeface="小塚ゴシック Pro B" panose="020B0800000000000000" pitchFamily="34" charset="-128"/>
                <a:ea typeface="小塚ゴシック Pro B" panose="020B0800000000000000" pitchFamily="34" charset="-128"/>
              </a:endParaRPr>
            </a:p>
            <a:p>
              <a:pPr algn="ctr"/>
              <a:r>
                <a:rPr kumimoji="1" lang="ja-JP" altLang="en-US" sz="2000" dirty="0" smtClean="0">
                  <a:latin typeface="小塚ゴシック Pro B" panose="020B0800000000000000" pitchFamily="34" charset="-128"/>
                  <a:ea typeface="小塚ゴシック Pro B" panose="020B0800000000000000" pitchFamily="34" charset="-128"/>
                </a:rPr>
                <a:t>いただきました！</a:t>
              </a:r>
              <a:endParaRPr kumimoji="1" lang="ja-JP" altLang="en-US" sz="2000" dirty="0">
                <a:latin typeface="小塚ゴシック Pro B" panose="020B0800000000000000" pitchFamily="34" charset="-128"/>
                <a:ea typeface="小塚ゴシック Pro B" panose="020B0800000000000000" pitchFamily="34" charset="-128"/>
              </a:endParaRPr>
            </a:p>
          </p:txBody>
        </p:sp>
      </p:grpSp>
      <p:sp>
        <p:nvSpPr>
          <p:cNvPr id="116" name="正方形/長方形 115"/>
          <p:cNvSpPr/>
          <p:nvPr/>
        </p:nvSpPr>
        <p:spPr>
          <a:xfrm>
            <a:off x="251545" y="17083853"/>
            <a:ext cx="4448320" cy="672293"/>
          </a:xfrm>
          <a:prstGeom prst="rect">
            <a:avLst/>
          </a:prstGeom>
          <a:solidFill>
            <a:srgbClr val="00B050"/>
          </a:solidFill>
        </p:spPr>
        <p:txBody>
          <a:bodyPr wrap="square" anchor="ctr">
            <a:noAutofit/>
          </a:bodyPr>
          <a:lstStyle/>
          <a:p>
            <a:pPr algn="ctr"/>
            <a:r>
              <a:rPr lang="ja-JP" altLang="en-US" sz="3200" dirty="0" smtClean="0">
                <a:solidFill>
                  <a:schemeClr val="bg1"/>
                </a:solidFill>
                <a:latin typeface="小塚ゴシック Pro H" panose="020B0800000000000000" pitchFamily="34" charset="-128"/>
                <a:ea typeface="小塚ゴシック Pro H" panose="020B0800000000000000" pitchFamily="34" charset="-128"/>
              </a:rPr>
              <a:t>作業中</a:t>
            </a:r>
            <a:r>
              <a:rPr lang="en-US" altLang="ja-JP" sz="3200" dirty="0" smtClean="0">
                <a:solidFill>
                  <a:schemeClr val="bg1"/>
                </a:solidFill>
                <a:latin typeface="小塚ゴシック Pro H" panose="020B0800000000000000" pitchFamily="34" charset="-128"/>
                <a:ea typeface="小塚ゴシック Pro H" panose="020B0800000000000000" pitchFamily="34" charset="-128"/>
              </a:rPr>
              <a:t>!!</a:t>
            </a:r>
            <a:endParaRPr lang="ja-JP" altLang="en-US" sz="3200" dirty="0">
              <a:solidFill>
                <a:schemeClr val="bg1"/>
              </a:solidFill>
              <a:latin typeface="小塚ゴシック Pro H" panose="020B0800000000000000" pitchFamily="34" charset="-128"/>
              <a:ea typeface="小塚ゴシック Pro H" panose="020B0800000000000000" pitchFamily="34" charset="-128"/>
            </a:endParaRPr>
          </a:p>
        </p:txBody>
      </p:sp>
      <p:sp>
        <p:nvSpPr>
          <p:cNvPr id="117" name="正方形/長方形 116"/>
          <p:cNvSpPr/>
          <p:nvPr/>
        </p:nvSpPr>
        <p:spPr>
          <a:xfrm>
            <a:off x="7722569" y="17083853"/>
            <a:ext cx="4448320" cy="672293"/>
          </a:xfrm>
          <a:prstGeom prst="rect">
            <a:avLst/>
          </a:prstGeom>
          <a:solidFill>
            <a:srgbClr val="00B050"/>
          </a:solidFill>
        </p:spPr>
        <p:txBody>
          <a:bodyPr wrap="square" anchor="ctr">
            <a:noAutofit/>
          </a:bodyPr>
          <a:lstStyle/>
          <a:p>
            <a:pPr algn="ctr"/>
            <a:r>
              <a:rPr lang="ja-JP" altLang="en-US" sz="3200" dirty="0" smtClean="0">
                <a:solidFill>
                  <a:schemeClr val="bg1"/>
                </a:solidFill>
                <a:latin typeface="小塚ゴシック Pro H" panose="020B0800000000000000" pitchFamily="34" charset="-128"/>
                <a:ea typeface="小塚ゴシック Pro H" panose="020B0800000000000000" pitchFamily="34" charset="-128"/>
              </a:rPr>
              <a:t>インタビュー中</a:t>
            </a:r>
            <a:r>
              <a:rPr lang="en-US" altLang="ja-JP" sz="3200" dirty="0" smtClean="0">
                <a:solidFill>
                  <a:schemeClr val="bg1"/>
                </a:solidFill>
                <a:latin typeface="小塚ゴシック Pro H" panose="020B0800000000000000" pitchFamily="34" charset="-128"/>
                <a:ea typeface="小塚ゴシック Pro H" panose="020B0800000000000000" pitchFamily="34" charset="-128"/>
              </a:rPr>
              <a:t>!!</a:t>
            </a:r>
            <a:endParaRPr lang="ja-JP" altLang="en-US" sz="3200" dirty="0">
              <a:solidFill>
                <a:schemeClr val="bg1"/>
              </a:solidFill>
              <a:latin typeface="小塚ゴシック Pro H" panose="020B0800000000000000" pitchFamily="34" charset="-128"/>
              <a:ea typeface="小塚ゴシック Pro H" panose="020B0800000000000000" pitchFamily="34" charset="-128"/>
            </a:endParaRPr>
          </a:p>
        </p:txBody>
      </p:sp>
      <p:sp>
        <p:nvSpPr>
          <p:cNvPr id="118" name="正方形/長方形 117"/>
          <p:cNvSpPr/>
          <p:nvPr/>
        </p:nvSpPr>
        <p:spPr>
          <a:xfrm>
            <a:off x="15090513" y="17083853"/>
            <a:ext cx="4448320" cy="672293"/>
          </a:xfrm>
          <a:prstGeom prst="rect">
            <a:avLst/>
          </a:prstGeom>
          <a:solidFill>
            <a:srgbClr val="00B050"/>
          </a:solidFill>
        </p:spPr>
        <p:txBody>
          <a:bodyPr wrap="square" anchor="ctr">
            <a:noAutofit/>
          </a:bodyPr>
          <a:lstStyle/>
          <a:p>
            <a:pPr algn="ctr"/>
            <a:r>
              <a:rPr lang="ja-JP" altLang="en-US" sz="3200" dirty="0" smtClean="0">
                <a:solidFill>
                  <a:schemeClr val="bg1"/>
                </a:solidFill>
                <a:latin typeface="小塚ゴシック Pro H" panose="020B0800000000000000" pitchFamily="34" charset="-128"/>
                <a:ea typeface="小塚ゴシック Pro H" panose="020B0800000000000000" pitchFamily="34" charset="-128"/>
              </a:rPr>
              <a:t>お土産</a:t>
            </a:r>
            <a:r>
              <a:rPr lang="en-US" altLang="ja-JP" sz="3200" dirty="0" smtClean="0">
                <a:solidFill>
                  <a:schemeClr val="bg1"/>
                </a:solidFill>
                <a:latin typeface="小塚ゴシック Pro H" panose="020B0800000000000000" pitchFamily="34" charset="-128"/>
                <a:ea typeface="小塚ゴシック Pro H" panose="020B0800000000000000" pitchFamily="34" charset="-128"/>
              </a:rPr>
              <a:t>!!</a:t>
            </a:r>
            <a:endParaRPr lang="ja-JP" altLang="en-US" sz="3200" dirty="0">
              <a:solidFill>
                <a:schemeClr val="bg1"/>
              </a:solidFill>
              <a:latin typeface="小塚ゴシック Pro H" panose="020B0800000000000000" pitchFamily="34" charset="-128"/>
              <a:ea typeface="小塚ゴシック Pro H" panose="020B0800000000000000" pitchFamily="34" charset="-128"/>
            </a:endParaRPr>
          </a:p>
        </p:txBody>
      </p:sp>
      <p:sp>
        <p:nvSpPr>
          <p:cNvPr id="119" name="正方形/長方形 118"/>
          <p:cNvSpPr/>
          <p:nvPr/>
        </p:nvSpPr>
        <p:spPr>
          <a:xfrm>
            <a:off x="22514542" y="17083853"/>
            <a:ext cx="4448320" cy="672293"/>
          </a:xfrm>
          <a:prstGeom prst="rect">
            <a:avLst/>
          </a:prstGeom>
          <a:solidFill>
            <a:srgbClr val="00B050"/>
          </a:solidFill>
        </p:spPr>
        <p:txBody>
          <a:bodyPr wrap="square" anchor="ctr">
            <a:noAutofit/>
          </a:bodyPr>
          <a:lstStyle/>
          <a:p>
            <a:pPr algn="ctr"/>
            <a:r>
              <a:rPr lang="ja-JP" altLang="en-US" sz="3200" dirty="0" smtClean="0">
                <a:solidFill>
                  <a:schemeClr val="bg1"/>
                </a:solidFill>
                <a:latin typeface="小塚ゴシック Pro H" panose="020B0800000000000000" pitchFamily="34" charset="-128"/>
                <a:ea typeface="小塚ゴシック Pro H" panose="020B0800000000000000" pitchFamily="34" charset="-128"/>
              </a:rPr>
              <a:t>集合写真</a:t>
            </a:r>
            <a:r>
              <a:rPr lang="en-US" altLang="ja-JP" sz="3200" dirty="0" smtClean="0">
                <a:solidFill>
                  <a:schemeClr val="bg1"/>
                </a:solidFill>
                <a:latin typeface="小塚ゴシック Pro H" panose="020B0800000000000000" pitchFamily="34" charset="-128"/>
                <a:ea typeface="小塚ゴシック Pro H" panose="020B0800000000000000" pitchFamily="34" charset="-128"/>
              </a:rPr>
              <a:t>!!</a:t>
            </a:r>
            <a:endParaRPr lang="ja-JP" altLang="en-US" sz="3200" dirty="0">
              <a:solidFill>
                <a:schemeClr val="bg1"/>
              </a:solidFill>
              <a:latin typeface="小塚ゴシック Pro H" panose="020B0800000000000000" pitchFamily="34" charset="-128"/>
              <a:ea typeface="小塚ゴシック Pro H" panose="020B0800000000000000" pitchFamily="34" charset="-128"/>
            </a:endParaRPr>
          </a:p>
        </p:txBody>
      </p:sp>
      <p:grpSp>
        <p:nvGrpSpPr>
          <p:cNvPr id="140" name="グループ化 139"/>
          <p:cNvGrpSpPr/>
          <p:nvPr/>
        </p:nvGrpSpPr>
        <p:grpSpPr>
          <a:xfrm>
            <a:off x="17863457" y="0"/>
            <a:ext cx="12463001" cy="16779266"/>
            <a:chOff x="17863457" y="0"/>
            <a:chExt cx="12463001" cy="16779266"/>
          </a:xfrm>
        </p:grpSpPr>
        <p:sp>
          <p:nvSpPr>
            <p:cNvPr id="9" name="正方形/長方形 8"/>
            <p:cNvSpPr/>
            <p:nvPr/>
          </p:nvSpPr>
          <p:spPr>
            <a:xfrm>
              <a:off x="17863457" y="0"/>
              <a:ext cx="12411756" cy="16779266"/>
            </a:xfrm>
            <a:prstGeom prst="rect">
              <a:avLst/>
            </a:prstGeom>
            <a:noFill/>
            <a:ln w="857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p:nvGrpSpPr>
          <p:grpSpPr>
            <a:xfrm>
              <a:off x="18008154" y="7527"/>
              <a:ext cx="12318304" cy="16662370"/>
              <a:chOff x="4706467" y="-70856"/>
              <a:chExt cx="4455029" cy="5876120"/>
            </a:xfrm>
          </p:grpSpPr>
          <p:sp>
            <p:nvSpPr>
              <p:cNvPr id="47" name="テキスト ボックス 46"/>
              <p:cNvSpPr txBox="1"/>
              <p:nvPr/>
            </p:nvSpPr>
            <p:spPr>
              <a:xfrm>
                <a:off x="4706468" y="9264"/>
                <a:ext cx="4408824" cy="5796000"/>
              </a:xfrm>
              <a:prstGeom prst="rect">
                <a:avLst/>
              </a:prstGeom>
              <a:solidFill>
                <a:srgbClr val="00B0F0"/>
              </a:solidFill>
              <a:ln>
                <a:noFill/>
              </a:ln>
            </p:spPr>
            <p:txBody>
              <a:bodyPr wrap="square" rtlCol="0">
                <a:spAutoFit/>
              </a:bodyPr>
              <a:lstStyle/>
              <a:p>
                <a:endParaRPr kumimoji="1" lang="ja-JP" altLang="en-US" dirty="0"/>
              </a:p>
            </p:txBody>
          </p:sp>
          <p:pic>
            <p:nvPicPr>
              <p:cNvPr id="48" name="図 47"/>
              <p:cNvPicPr>
                <a:picLocks noChangeAspect="1"/>
              </p:cNvPicPr>
              <p:nvPr/>
            </p:nvPicPr>
            <p:blipFill>
              <a:blip r:embed="rId16"/>
              <a:stretch>
                <a:fillRect/>
              </a:stretch>
            </p:blipFill>
            <p:spPr>
              <a:xfrm>
                <a:off x="4706468" y="-70856"/>
                <a:ext cx="4455028" cy="514829"/>
              </a:xfrm>
              <a:prstGeom prst="rect">
                <a:avLst/>
              </a:prstGeom>
              <a:ln>
                <a:noFill/>
              </a:ln>
            </p:spPr>
          </p:pic>
          <p:pic>
            <p:nvPicPr>
              <p:cNvPr id="58" name="図 57"/>
              <p:cNvPicPr>
                <a:picLocks noChangeAspect="1"/>
              </p:cNvPicPr>
              <p:nvPr/>
            </p:nvPicPr>
            <p:blipFill rotWithShape="1">
              <a:blip r:embed="rId17" cstate="print">
                <a:extLst>
                  <a:ext uri="{28A0092B-C50C-407E-A947-70E740481C1C}">
                    <a14:useLocalDpi xmlns:a14="http://schemas.microsoft.com/office/drawing/2010/main" val="0"/>
                  </a:ext>
                </a:extLst>
              </a:blip>
              <a:srcRect r="-905" b="14419"/>
              <a:stretch/>
            </p:blipFill>
            <p:spPr>
              <a:xfrm>
                <a:off x="4786578" y="3389280"/>
                <a:ext cx="304190" cy="360000"/>
              </a:xfrm>
              <a:prstGeom prst="rect">
                <a:avLst/>
              </a:prstGeom>
              <a:ln>
                <a:noFill/>
              </a:ln>
            </p:spPr>
          </p:pic>
          <p:pic>
            <p:nvPicPr>
              <p:cNvPr id="59" name="図 58"/>
              <p:cNvPicPr>
                <a:picLocks noChangeAspect="1"/>
              </p:cNvPicPr>
              <p:nvPr/>
            </p:nvPicPr>
            <p:blipFill>
              <a:blip r:embed="rId18"/>
              <a:stretch>
                <a:fillRect/>
              </a:stretch>
            </p:blipFill>
            <p:spPr>
              <a:xfrm>
                <a:off x="4786578" y="4153938"/>
                <a:ext cx="302930" cy="360000"/>
              </a:xfrm>
              <a:prstGeom prst="rect">
                <a:avLst/>
              </a:prstGeom>
              <a:ln>
                <a:noFill/>
              </a:ln>
            </p:spPr>
          </p:pic>
          <p:pic>
            <p:nvPicPr>
              <p:cNvPr id="60" name="図 59"/>
              <p:cNvPicPr>
                <a:picLocks noChangeAspect="1"/>
              </p:cNvPicPr>
              <p:nvPr/>
            </p:nvPicPr>
            <p:blipFill>
              <a:blip r:embed="rId18"/>
              <a:stretch>
                <a:fillRect/>
              </a:stretch>
            </p:blipFill>
            <p:spPr>
              <a:xfrm>
                <a:off x="4786578" y="4900636"/>
                <a:ext cx="302930" cy="360000"/>
              </a:xfrm>
              <a:prstGeom prst="rect">
                <a:avLst/>
              </a:prstGeom>
              <a:ln>
                <a:noFill/>
              </a:ln>
            </p:spPr>
          </p:pic>
          <p:pic>
            <p:nvPicPr>
              <p:cNvPr id="61" name="図 60"/>
              <p:cNvPicPr>
                <a:picLocks noChangeAspect="1"/>
              </p:cNvPicPr>
              <p:nvPr/>
            </p:nvPicPr>
            <p:blipFill>
              <a:blip r:embed="rId19"/>
              <a:stretch>
                <a:fillRect/>
              </a:stretch>
            </p:blipFill>
            <p:spPr>
              <a:xfrm>
                <a:off x="4706467" y="5385537"/>
                <a:ext cx="4408825" cy="360041"/>
              </a:xfrm>
              <a:prstGeom prst="rect">
                <a:avLst/>
              </a:prstGeom>
              <a:ln>
                <a:noFill/>
              </a:ln>
            </p:spPr>
          </p:pic>
          <p:sp>
            <p:nvSpPr>
              <p:cNvPr id="68" name="正方形/長方形 67"/>
              <p:cNvSpPr/>
              <p:nvPr/>
            </p:nvSpPr>
            <p:spPr>
              <a:xfrm>
                <a:off x="4776625" y="2823937"/>
                <a:ext cx="849685" cy="426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dirty="0" smtClean="0">
                    <a:solidFill>
                      <a:schemeClr val="tx1"/>
                    </a:solidFill>
                    <a:latin typeface="小塚ゴシック Pro B" panose="020B0800000000000000" pitchFamily="34" charset="-128"/>
                    <a:ea typeface="小塚ゴシック Pro B" panose="020B0800000000000000" pitchFamily="34" charset="-128"/>
                  </a:rPr>
                  <a:t>『</a:t>
                </a:r>
                <a:r>
                  <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rPr>
                  <a:t>KMS</a:t>
                </a:r>
                <a:r>
                  <a:rPr kumimoji="1" lang="en-US" altLang="ja-JP" sz="1800" dirty="0" smtClean="0">
                    <a:solidFill>
                      <a:schemeClr val="tx1"/>
                    </a:solidFill>
                    <a:latin typeface="小塚ゴシック Pro B" panose="020B0800000000000000" pitchFamily="34" charset="-128"/>
                    <a:ea typeface="小塚ゴシック Pro B" panose="020B0800000000000000" pitchFamily="34" charset="-128"/>
                  </a:rPr>
                  <a:t>』</a:t>
                </a: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とは</a:t>
                </a:r>
                <a:r>
                  <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rPr>
                  <a:t>…</a:t>
                </a:r>
              </a:p>
              <a:p>
                <a:pPr algn="ctr"/>
                <a:r>
                  <a:rPr kumimoji="1" lang="ja-JP" altLang="en-US" sz="1200" dirty="0" smtClean="0">
                    <a:solidFill>
                      <a:schemeClr val="tx1"/>
                    </a:solidFill>
                    <a:latin typeface="小塚ゴシック Pro B" panose="020B0800000000000000" pitchFamily="34" charset="-128"/>
                    <a:ea typeface="小塚ゴシック Pro B" panose="020B0800000000000000" pitchFamily="34" charset="-128"/>
                  </a:rPr>
                  <a:t>各部署・個人が自ら</a:t>
                </a:r>
                <a:endParaRPr kumimoji="1" lang="en-US" altLang="ja-JP" sz="1200" dirty="0" smtClean="0">
                  <a:solidFill>
                    <a:schemeClr val="tx1"/>
                  </a:solidFill>
                  <a:latin typeface="小塚ゴシック Pro B" panose="020B0800000000000000" pitchFamily="34" charset="-128"/>
                  <a:ea typeface="小塚ゴシック Pro B" panose="020B0800000000000000" pitchFamily="34" charset="-128"/>
                </a:endParaRPr>
              </a:p>
              <a:p>
                <a:pPr algn="ctr"/>
                <a:r>
                  <a:rPr kumimoji="1" lang="ja-JP" altLang="en-US" sz="1200" dirty="0" smtClean="0">
                    <a:solidFill>
                      <a:srgbClr val="FF0000"/>
                    </a:solidFill>
                    <a:latin typeface="小塚ゴシック Pro B" panose="020B0800000000000000" pitchFamily="34" charset="-128"/>
                    <a:ea typeface="小塚ゴシック Pro B" panose="020B0800000000000000" pitchFamily="34" charset="-128"/>
                  </a:rPr>
                  <a:t>目標</a:t>
                </a:r>
                <a:r>
                  <a:rPr kumimoji="1" lang="ja-JP" altLang="en-US" sz="1200" dirty="0" smtClean="0">
                    <a:solidFill>
                      <a:schemeClr val="tx1"/>
                    </a:solidFill>
                    <a:latin typeface="小塚ゴシック Pro B" panose="020B0800000000000000" pitchFamily="34" charset="-128"/>
                    <a:ea typeface="小塚ゴシック Pro B" panose="020B0800000000000000" pitchFamily="34" charset="-128"/>
                  </a:rPr>
                  <a:t>を設定・実行していく</a:t>
                </a:r>
                <a:endParaRPr kumimoji="1" lang="en-US" altLang="ja-JP" sz="1200" dirty="0" smtClean="0">
                  <a:solidFill>
                    <a:schemeClr val="tx1"/>
                  </a:solidFill>
                  <a:latin typeface="小塚ゴシック Pro B" panose="020B0800000000000000" pitchFamily="34" charset="-128"/>
                  <a:ea typeface="小塚ゴシック Pro B" panose="020B0800000000000000" pitchFamily="34" charset="-128"/>
                </a:endParaRPr>
              </a:p>
              <a:p>
                <a:pPr algn="ctr"/>
                <a:r>
                  <a:rPr kumimoji="1" lang="ja-JP" altLang="en-US" sz="1200" dirty="0" smtClean="0">
                    <a:solidFill>
                      <a:schemeClr val="tx1"/>
                    </a:solidFill>
                    <a:latin typeface="小塚ゴシック Pro B" panose="020B0800000000000000" pitchFamily="34" charset="-128"/>
                    <a:ea typeface="小塚ゴシック Pro B" panose="020B0800000000000000" pitchFamily="34" charset="-128"/>
                  </a:rPr>
                  <a:t>片岡製作所</a:t>
                </a:r>
                <a:r>
                  <a:rPr kumimoji="1" lang="ja-JP" altLang="en-US" sz="1200" dirty="0" smtClean="0">
                    <a:solidFill>
                      <a:srgbClr val="FF0000"/>
                    </a:solidFill>
                    <a:latin typeface="小塚ゴシック Pro B" panose="020B0800000000000000" pitchFamily="34" charset="-128"/>
                    <a:ea typeface="小塚ゴシック Pro B" panose="020B0800000000000000" pitchFamily="34" charset="-128"/>
                  </a:rPr>
                  <a:t>独自</a:t>
                </a:r>
                <a:r>
                  <a:rPr kumimoji="1" lang="ja-JP" altLang="en-US" sz="1200" dirty="0" smtClean="0">
                    <a:solidFill>
                      <a:schemeClr val="tx1"/>
                    </a:solidFill>
                    <a:latin typeface="小塚ゴシック Pro B" panose="020B0800000000000000" pitchFamily="34" charset="-128"/>
                    <a:ea typeface="小塚ゴシック Pro B" panose="020B0800000000000000" pitchFamily="34" charset="-128"/>
                  </a:rPr>
                  <a:t>の魅力</a:t>
                </a:r>
                <a:endParaRPr kumimoji="1" lang="ja-JP" altLang="en-US" sz="1200" dirty="0">
                  <a:solidFill>
                    <a:schemeClr val="tx1"/>
                  </a:solidFill>
                  <a:latin typeface="小塚ゴシック Pro B" panose="020B0800000000000000" pitchFamily="34" charset="-128"/>
                  <a:ea typeface="小塚ゴシック Pro B" panose="020B0800000000000000" pitchFamily="34" charset="-128"/>
                </a:endParaRPr>
              </a:p>
            </p:txBody>
          </p:sp>
        </p:grpSp>
        <p:sp>
          <p:nvSpPr>
            <p:cNvPr id="120" name="角丸四角形 119"/>
            <p:cNvSpPr/>
            <p:nvPr/>
          </p:nvSpPr>
          <p:spPr>
            <a:xfrm>
              <a:off x="20761668" y="8128343"/>
              <a:ext cx="9196547" cy="130927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小塚ゴシック Pro B" panose="020B0800000000000000" pitchFamily="34" charset="-128"/>
                  <a:ea typeface="小塚ゴシック Pro B" panose="020B0800000000000000" pitchFamily="34" charset="-128"/>
                </a:rPr>
                <a:t>居村　翔一（技術部レーザシステム課）</a:t>
              </a:r>
              <a:endParaRPr kumimoji="1" lang="en-US" altLang="ja-JP" sz="2800" dirty="0" smtClean="0">
                <a:latin typeface="小塚ゴシック Pro B" panose="020B0800000000000000" pitchFamily="34" charset="-128"/>
                <a:ea typeface="小塚ゴシック Pro B" panose="020B0800000000000000" pitchFamily="34" charset="-128"/>
              </a:endParaRPr>
            </a:p>
            <a:p>
              <a:pPr algn="ctr"/>
              <a:r>
                <a:rPr kumimoji="1" lang="ja-JP" altLang="en-US" sz="2800" dirty="0" smtClean="0">
                  <a:latin typeface="小塚ゴシック Pro B" panose="020B0800000000000000" pitchFamily="34" charset="-128"/>
                  <a:ea typeface="小塚ゴシック Pro B" panose="020B0800000000000000" pitchFamily="34" charset="-128"/>
                </a:rPr>
                <a:t>が参加しました。</a:t>
              </a:r>
              <a:endParaRPr kumimoji="1" lang="ja-JP" altLang="en-US" sz="2800" dirty="0">
                <a:latin typeface="小塚ゴシック Pro B" panose="020B0800000000000000" pitchFamily="34" charset="-128"/>
                <a:ea typeface="小塚ゴシック Pro B" panose="020B0800000000000000" pitchFamily="34" charset="-128"/>
              </a:endParaRPr>
            </a:p>
          </p:txBody>
        </p:sp>
        <p:sp>
          <p:nvSpPr>
            <p:cNvPr id="121" name="角丸四角形吹き出し 120"/>
            <p:cNvSpPr/>
            <p:nvPr/>
          </p:nvSpPr>
          <p:spPr>
            <a:xfrm>
              <a:off x="21697034" y="1308806"/>
              <a:ext cx="7891060" cy="614756"/>
            </a:xfrm>
            <a:prstGeom prst="wedgeRoundRectCallout">
              <a:avLst>
                <a:gd name="adj1" fmla="val 59194"/>
                <a:gd name="adj2" fmla="val 4806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レーザ加工分野でのトップシェア獲得の最大の要因は何ですか？</a:t>
              </a:r>
              <a:endParaRPr kumimoji="1" lang="ja-JP" altLang="en-US" sz="2000" dirty="0">
                <a:solidFill>
                  <a:schemeClr val="tx1"/>
                </a:solidFill>
                <a:latin typeface="小塚ゴシック Pro B" panose="020B0800000000000000" pitchFamily="34" charset="-128"/>
                <a:ea typeface="小塚ゴシック Pro B" panose="020B0800000000000000" pitchFamily="34" charset="-128"/>
              </a:endParaRPr>
            </a:p>
          </p:txBody>
        </p:sp>
        <p:sp>
          <p:nvSpPr>
            <p:cNvPr id="123" name="角丸四角形吹き出し 122"/>
            <p:cNvSpPr/>
            <p:nvPr/>
          </p:nvSpPr>
          <p:spPr>
            <a:xfrm>
              <a:off x="23496907" y="5924109"/>
              <a:ext cx="5911665" cy="628080"/>
            </a:xfrm>
            <a:prstGeom prst="wedgeRoundRectCallout">
              <a:avLst>
                <a:gd name="adj1" fmla="val 61772"/>
                <a:gd name="adj2" fmla="val 5261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今後のビジョンはどのようにお考えですか？</a:t>
              </a:r>
              <a:endParaRPr kumimoji="1" lang="ja-JP" altLang="en-US" sz="2000" dirty="0">
                <a:solidFill>
                  <a:schemeClr val="tx1"/>
                </a:solidFill>
                <a:latin typeface="小塚ゴシック Pro B" panose="020B0800000000000000" pitchFamily="34" charset="-128"/>
                <a:ea typeface="小塚ゴシック Pro B" panose="020B0800000000000000" pitchFamily="34" charset="-128"/>
              </a:endParaRPr>
            </a:p>
          </p:txBody>
        </p:sp>
        <p:sp>
          <p:nvSpPr>
            <p:cNvPr id="124" name="角丸四角形吹き出し 123"/>
            <p:cNvSpPr/>
            <p:nvPr/>
          </p:nvSpPr>
          <p:spPr>
            <a:xfrm>
              <a:off x="19687967" y="2160092"/>
              <a:ext cx="9468057" cy="1002908"/>
            </a:xfrm>
            <a:prstGeom prst="wedgeRoundRectCallout">
              <a:avLst>
                <a:gd name="adj1" fmla="val -55157"/>
                <a:gd name="adj2" fmla="val -1707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技術開発だけ</a:t>
              </a: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ではなく</a:t>
              </a: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、他社に負けない熱意が必要です。</a:t>
              </a:r>
              <a:endParaRPr kumimoji="1" lang="en-US" altLang="ja-JP" sz="2000" dirty="0" smtClean="0">
                <a:solidFill>
                  <a:schemeClr val="tx1"/>
                </a:solidFill>
                <a:latin typeface="小塚ゴシック Pro B" panose="020B0800000000000000" pitchFamily="34" charset="-128"/>
                <a:ea typeface="小塚ゴシック Pro B" panose="020B0800000000000000" pitchFamily="34" charset="-128"/>
              </a:endParaRPr>
            </a:p>
            <a:p>
              <a:r>
                <a:rPr kumimoji="1" lang="ja-JP" altLang="en-US" sz="2000" dirty="0" smtClean="0">
                  <a:solidFill>
                    <a:srgbClr val="FF0000"/>
                  </a:solidFill>
                  <a:latin typeface="小塚ゴシック Pro B" panose="020B0800000000000000" pitchFamily="34" charset="-128"/>
                  <a:ea typeface="小塚ゴシック Pro B" panose="020B0800000000000000" pitchFamily="34" charset="-128"/>
                </a:rPr>
                <a:t>“ニッチ”</a:t>
              </a: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な分野だからこそ、どこよりも熱意を持って勝ち続けることが出来ます。</a:t>
              </a:r>
              <a:endParaRPr kumimoji="1" lang="ja-JP" altLang="en-US" sz="2000" dirty="0">
                <a:solidFill>
                  <a:schemeClr val="tx1"/>
                </a:solidFill>
                <a:latin typeface="小塚ゴシック Pro B" panose="020B0800000000000000" pitchFamily="34" charset="-128"/>
                <a:ea typeface="小塚ゴシック Pro B" panose="020B0800000000000000" pitchFamily="34" charset="-128"/>
              </a:endParaRPr>
            </a:p>
          </p:txBody>
        </p:sp>
        <p:sp>
          <p:nvSpPr>
            <p:cNvPr id="7" name="テキスト ボックス 6"/>
            <p:cNvSpPr txBox="1"/>
            <p:nvPr/>
          </p:nvSpPr>
          <p:spPr>
            <a:xfrm>
              <a:off x="19537275" y="1780095"/>
              <a:ext cx="2673932" cy="400110"/>
            </a:xfrm>
            <a:prstGeom prst="rect">
              <a:avLst/>
            </a:prstGeom>
            <a:noFill/>
          </p:spPr>
          <p:txBody>
            <a:bodyPr wrap="square" rtlCol="0">
              <a:spAutoFit/>
            </a:bodyPr>
            <a:lstStyle/>
            <a:p>
              <a:r>
                <a:rPr lang="ja-JP" altLang="en-US" sz="2000" dirty="0" smtClean="0">
                  <a:latin typeface="小塚ゴシック Pro B" panose="020B0800000000000000" pitchFamily="34" charset="-128"/>
                  <a:ea typeface="小塚ゴシック Pro B" panose="020B0800000000000000" pitchFamily="34" charset="-128"/>
                </a:rPr>
                <a:t>片岡 宏二社長</a:t>
              </a:r>
              <a:endParaRPr kumimoji="1" lang="ja-JP" altLang="en-US" sz="2000" dirty="0">
                <a:latin typeface="小塚ゴシック Pro B" panose="020B0800000000000000" pitchFamily="34" charset="-128"/>
                <a:ea typeface="小塚ゴシック Pro B" panose="020B0800000000000000" pitchFamily="34" charset="-128"/>
              </a:endParaRPr>
            </a:p>
          </p:txBody>
        </p:sp>
        <p:sp>
          <p:nvSpPr>
            <p:cNvPr id="126" name="角丸四角形吹き出し 125"/>
            <p:cNvSpPr/>
            <p:nvPr/>
          </p:nvSpPr>
          <p:spPr>
            <a:xfrm>
              <a:off x="19687968" y="4256370"/>
              <a:ext cx="8952346" cy="1002908"/>
            </a:xfrm>
            <a:prstGeom prst="wedgeRoundRectCallout">
              <a:avLst>
                <a:gd name="adj1" fmla="val -55157"/>
                <a:gd name="adj2" fmla="val -1707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rgbClr val="FF0000"/>
                  </a:solidFill>
                  <a:latin typeface="小塚ゴシック Pro B" panose="020B0800000000000000" pitchFamily="34" charset="-128"/>
                  <a:ea typeface="小塚ゴシック Pro B" panose="020B0800000000000000" pitchFamily="34" charset="-128"/>
                  <a:cs typeface="Meiryo UI" panose="020B0604030504040204" pitchFamily="50" charset="-128"/>
                </a:rPr>
                <a:t>“誠実さ”</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という理念の基、開拓者精神を持ち、研究開発に努めて</a:t>
              </a:r>
              <a:endParaRPr lang="en-US" altLang="ja-JP" sz="2000" dirty="0" smtClean="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endParaRPr>
            </a:p>
            <a:p>
              <a:r>
                <a:rPr lang="ja-JP" altLang="en-US" sz="2000" dirty="0" smtClean="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いることです。</a:t>
              </a:r>
              <a:endParaRPr lang="ja-JP" altLang="en-US" sz="2000" dirty="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endParaRPr>
            </a:p>
          </p:txBody>
        </p:sp>
        <p:sp>
          <p:nvSpPr>
            <p:cNvPr id="127" name="角丸四角形吹き出し 126"/>
            <p:cNvSpPr/>
            <p:nvPr/>
          </p:nvSpPr>
          <p:spPr>
            <a:xfrm>
              <a:off x="21517513" y="3447742"/>
              <a:ext cx="7891059" cy="597159"/>
            </a:xfrm>
            <a:prstGeom prst="wedgeRoundRectCallout">
              <a:avLst>
                <a:gd name="adj1" fmla="val 59194"/>
                <a:gd name="adj2" fmla="val 4806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小塚ゴシック Pro B" panose="020B0800000000000000" pitchFamily="34" charset="-128"/>
                  <a:ea typeface="小塚ゴシック Pro B" panose="020B0800000000000000" pitchFamily="34" charset="-128"/>
                </a:rPr>
                <a:t>今の高度な技術を支えている根幹となっているものは何ですか？</a:t>
              </a:r>
              <a:endParaRPr kumimoji="1" lang="ja-JP" altLang="en-US" sz="2000" dirty="0">
                <a:solidFill>
                  <a:schemeClr val="tx1"/>
                </a:solidFill>
                <a:latin typeface="小塚ゴシック Pro B" panose="020B0800000000000000" pitchFamily="34" charset="-128"/>
                <a:ea typeface="小塚ゴシック Pro B" panose="020B0800000000000000" pitchFamily="34" charset="-128"/>
              </a:endParaRPr>
            </a:p>
          </p:txBody>
        </p:sp>
        <p:sp>
          <p:nvSpPr>
            <p:cNvPr id="128" name="テキスト ボックス 127"/>
            <p:cNvSpPr txBox="1"/>
            <p:nvPr/>
          </p:nvSpPr>
          <p:spPr>
            <a:xfrm>
              <a:off x="19537275" y="3825322"/>
              <a:ext cx="2673932" cy="400110"/>
            </a:xfrm>
            <a:prstGeom prst="rect">
              <a:avLst/>
            </a:prstGeom>
            <a:noFill/>
          </p:spPr>
          <p:txBody>
            <a:bodyPr wrap="square" rtlCol="0">
              <a:spAutoFit/>
            </a:bodyPr>
            <a:lstStyle/>
            <a:p>
              <a:r>
                <a:rPr lang="ja-JP" altLang="en-US" sz="2000" dirty="0" smtClean="0">
                  <a:latin typeface="小塚ゴシック Pro B" panose="020B0800000000000000" pitchFamily="34" charset="-128"/>
                  <a:ea typeface="小塚ゴシック Pro B" panose="020B0800000000000000" pitchFamily="34" charset="-128"/>
                </a:rPr>
                <a:t>片岡 宏二社長</a:t>
              </a:r>
              <a:endParaRPr kumimoji="1" lang="ja-JP" altLang="en-US" sz="2000" dirty="0">
                <a:latin typeface="小塚ゴシック Pro B" panose="020B0800000000000000" pitchFamily="34" charset="-128"/>
                <a:ea typeface="小塚ゴシック Pro B" panose="020B0800000000000000" pitchFamily="34" charset="-128"/>
              </a:endParaRPr>
            </a:p>
          </p:txBody>
        </p:sp>
        <p:sp>
          <p:nvSpPr>
            <p:cNvPr id="129" name="角丸四角形吹き出し 128"/>
            <p:cNvSpPr/>
            <p:nvPr/>
          </p:nvSpPr>
          <p:spPr>
            <a:xfrm>
              <a:off x="19687968" y="6733374"/>
              <a:ext cx="8952346" cy="1002908"/>
            </a:xfrm>
            <a:prstGeom prst="wedgeRoundRectCallout">
              <a:avLst>
                <a:gd name="adj1" fmla="val -55157"/>
                <a:gd name="adj2" fmla="val -1707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会社の持続発展のために、グローバルニッチトップ商品となる世界一を目指す商品開発です。</a:t>
              </a:r>
            </a:p>
          </p:txBody>
        </p:sp>
        <p:sp>
          <p:nvSpPr>
            <p:cNvPr id="130" name="テキスト ボックス 129"/>
            <p:cNvSpPr txBox="1"/>
            <p:nvPr/>
          </p:nvSpPr>
          <p:spPr>
            <a:xfrm>
              <a:off x="19537275" y="6302326"/>
              <a:ext cx="2673932" cy="400110"/>
            </a:xfrm>
            <a:prstGeom prst="rect">
              <a:avLst/>
            </a:prstGeom>
            <a:noFill/>
          </p:spPr>
          <p:txBody>
            <a:bodyPr wrap="square" rtlCol="0">
              <a:spAutoFit/>
            </a:bodyPr>
            <a:lstStyle/>
            <a:p>
              <a:r>
                <a:rPr lang="ja-JP" altLang="en-US" sz="2000" dirty="0" smtClean="0">
                  <a:latin typeface="小塚ゴシック Pro B" panose="020B0800000000000000" pitchFamily="34" charset="-128"/>
                  <a:ea typeface="小塚ゴシック Pro B" panose="020B0800000000000000" pitchFamily="34" charset="-128"/>
                </a:rPr>
                <a:t>片岡 宏二社長</a:t>
              </a:r>
              <a:endParaRPr kumimoji="1" lang="ja-JP" altLang="en-US" sz="2000" dirty="0">
                <a:latin typeface="小塚ゴシック Pro B" panose="020B0800000000000000" pitchFamily="34" charset="-128"/>
                <a:ea typeface="小塚ゴシック Pro B" panose="020B0800000000000000" pitchFamily="34" charset="-128"/>
              </a:endParaRPr>
            </a:p>
          </p:txBody>
        </p:sp>
        <p:sp>
          <p:nvSpPr>
            <p:cNvPr id="131" name="角丸四角形吹き出し 130"/>
            <p:cNvSpPr/>
            <p:nvPr/>
          </p:nvSpPr>
          <p:spPr>
            <a:xfrm>
              <a:off x="21867034" y="9678901"/>
              <a:ext cx="7721060" cy="555027"/>
            </a:xfrm>
            <a:prstGeom prst="wedgeRoundRectCallout">
              <a:avLst>
                <a:gd name="adj1" fmla="val 59194"/>
                <a:gd name="adj2" fmla="val 4806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みんなのモチベーションをマネジメントする秘訣はありますか？</a:t>
              </a:r>
              <a:endParaRPr kumimoji="1" lang="ja-JP" altLang="en-US" sz="2000" dirty="0">
                <a:solidFill>
                  <a:schemeClr val="tx1"/>
                </a:solidFill>
                <a:latin typeface="小塚ゴシック Pro B" panose="020B0800000000000000" pitchFamily="34" charset="-128"/>
                <a:ea typeface="小塚ゴシック Pro B" panose="020B0800000000000000" pitchFamily="34" charset="-128"/>
              </a:endParaRPr>
            </a:p>
          </p:txBody>
        </p:sp>
        <p:sp>
          <p:nvSpPr>
            <p:cNvPr id="132" name="角丸四角形吹き出し 131"/>
            <p:cNvSpPr/>
            <p:nvPr/>
          </p:nvSpPr>
          <p:spPr>
            <a:xfrm>
              <a:off x="19687968" y="10451116"/>
              <a:ext cx="6601032" cy="588040"/>
            </a:xfrm>
            <a:prstGeom prst="wedgeRoundRectCallout">
              <a:avLst>
                <a:gd name="adj1" fmla="val -55157"/>
                <a:gd name="adj2" fmla="val -1707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rgbClr val="FF0000"/>
                  </a:solidFill>
                  <a:latin typeface="小塚ゴシック Pro B" panose="020B0800000000000000" pitchFamily="34" charset="-128"/>
                  <a:ea typeface="小塚ゴシック Pro B" panose="020B0800000000000000" pitchFamily="34" charset="-128"/>
                  <a:cs typeface="Meiryo UI" panose="020B0604030504040204" pitchFamily="50" charset="-128"/>
                </a:rPr>
                <a:t>“ＫＭＳ”</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があり、これはみんなで目標を決めています。</a:t>
              </a:r>
              <a:endParaRPr lang="ja-JP" altLang="en-US" sz="2000" dirty="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endParaRPr>
            </a:p>
          </p:txBody>
        </p:sp>
        <p:sp>
          <p:nvSpPr>
            <p:cNvPr id="133" name="テキスト ボックス 132"/>
            <p:cNvSpPr txBox="1"/>
            <p:nvPr/>
          </p:nvSpPr>
          <p:spPr>
            <a:xfrm>
              <a:off x="19537275" y="9957517"/>
              <a:ext cx="2673932" cy="400110"/>
            </a:xfrm>
            <a:prstGeom prst="rect">
              <a:avLst/>
            </a:prstGeom>
            <a:noFill/>
          </p:spPr>
          <p:txBody>
            <a:bodyPr wrap="square" rtlCol="0">
              <a:spAutoFit/>
            </a:bodyPr>
            <a:lstStyle/>
            <a:p>
              <a:r>
                <a:rPr kumimoji="1" lang="ja-JP" altLang="en-US" sz="2000" dirty="0" smtClean="0">
                  <a:latin typeface="小塚ゴシック Pro B" panose="020B0800000000000000" pitchFamily="34" charset="-128"/>
                  <a:ea typeface="小塚ゴシック Pro B" panose="020B0800000000000000" pitchFamily="34" charset="-128"/>
                </a:rPr>
                <a:t>居村さん</a:t>
              </a:r>
              <a:endParaRPr kumimoji="1" lang="ja-JP" altLang="en-US" sz="2000" dirty="0">
                <a:latin typeface="小塚ゴシック Pro B" panose="020B0800000000000000" pitchFamily="34" charset="-128"/>
                <a:ea typeface="小塚ゴシック Pro B" panose="020B0800000000000000" pitchFamily="34" charset="-128"/>
              </a:endParaRPr>
            </a:p>
          </p:txBody>
        </p:sp>
        <p:sp>
          <p:nvSpPr>
            <p:cNvPr id="134" name="角丸四角形吹き出し 133"/>
            <p:cNvSpPr/>
            <p:nvPr/>
          </p:nvSpPr>
          <p:spPr>
            <a:xfrm>
              <a:off x="23676428" y="11342639"/>
              <a:ext cx="5911665" cy="621998"/>
            </a:xfrm>
            <a:prstGeom prst="wedgeRoundRectCallout">
              <a:avLst>
                <a:gd name="adj1" fmla="val 59194"/>
                <a:gd name="adj2" fmla="val 4806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働きやすさの原因は何だと思いますか？</a:t>
              </a:r>
              <a:endParaRPr kumimoji="1" lang="ja-JP" altLang="en-US" sz="2000" dirty="0">
                <a:solidFill>
                  <a:schemeClr val="tx1"/>
                </a:solidFill>
                <a:latin typeface="小塚ゴシック Pro B" panose="020B0800000000000000" pitchFamily="34" charset="-128"/>
                <a:ea typeface="小塚ゴシック Pro B" panose="020B0800000000000000" pitchFamily="34" charset="-128"/>
              </a:endParaRPr>
            </a:p>
          </p:txBody>
        </p:sp>
        <p:sp>
          <p:nvSpPr>
            <p:cNvPr id="135" name="角丸四角形吹き出し 134"/>
            <p:cNvSpPr/>
            <p:nvPr/>
          </p:nvSpPr>
          <p:spPr>
            <a:xfrm>
              <a:off x="23676428" y="13202895"/>
              <a:ext cx="5911665" cy="621998"/>
            </a:xfrm>
            <a:prstGeom prst="wedgeRoundRectCallout">
              <a:avLst>
                <a:gd name="adj1" fmla="val 59194"/>
                <a:gd name="adj2" fmla="val 4806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小塚ゴシック Pro B" panose="020B0800000000000000" pitchFamily="34" charset="-128"/>
                  <a:ea typeface="小塚ゴシック Pro B" panose="020B0800000000000000" pitchFamily="34" charset="-128"/>
                </a:rPr>
                <a:t>社長の魅力はどんなところだと思いますか？</a:t>
              </a:r>
              <a:endParaRPr kumimoji="1" lang="ja-JP" altLang="en-US" sz="2000" dirty="0">
                <a:solidFill>
                  <a:schemeClr val="tx1"/>
                </a:solidFill>
                <a:latin typeface="小塚ゴシック Pro B" panose="020B0800000000000000" pitchFamily="34" charset="-128"/>
                <a:ea typeface="小塚ゴシック Pro B" panose="020B0800000000000000" pitchFamily="34" charset="-128"/>
              </a:endParaRPr>
            </a:p>
          </p:txBody>
        </p:sp>
        <p:sp>
          <p:nvSpPr>
            <p:cNvPr id="136" name="角丸四角形吹き出し 135"/>
            <p:cNvSpPr/>
            <p:nvPr/>
          </p:nvSpPr>
          <p:spPr>
            <a:xfrm>
              <a:off x="19687969" y="14209699"/>
              <a:ext cx="8571346" cy="925382"/>
            </a:xfrm>
            <a:prstGeom prst="wedgeRoundRectCallout">
              <a:avLst>
                <a:gd name="adj1" fmla="val -54712"/>
                <a:gd name="adj2" fmla="val -1569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毎日仕事が出来る体力、自ら最前線にでて、組織を引っ張るやる気と</a:t>
              </a:r>
              <a:endParaRPr lang="en-US" altLang="ja-JP" sz="2000" dirty="0" smtClean="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endParaRPr>
            </a:p>
            <a:p>
              <a:r>
                <a:rPr lang="ja-JP" altLang="en-US" sz="2000" dirty="0" smtClean="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あきらめない根性。そして道を決める決断力ですかね！</a:t>
              </a:r>
              <a:endParaRPr lang="ja-JP" altLang="en-US" sz="2000" dirty="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endParaRPr>
            </a:p>
          </p:txBody>
        </p:sp>
        <p:sp>
          <p:nvSpPr>
            <p:cNvPr id="137" name="角丸四角形吹き出し 136"/>
            <p:cNvSpPr/>
            <p:nvPr/>
          </p:nvSpPr>
          <p:spPr>
            <a:xfrm>
              <a:off x="19687968" y="12312494"/>
              <a:ext cx="8153194" cy="588040"/>
            </a:xfrm>
            <a:prstGeom prst="wedgeRoundRectCallout">
              <a:avLst>
                <a:gd name="adj1" fmla="val -55157"/>
                <a:gd name="adj2" fmla="val -1707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職場</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の</a:t>
              </a:r>
              <a:r>
                <a:rPr lang="ja-JP" altLang="en-US" sz="2000" dirty="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社員</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とは</a:t>
              </a:r>
              <a:r>
                <a:rPr lang="ja-JP" altLang="en-US" sz="2000" dirty="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仲</a:t>
              </a:r>
              <a:r>
                <a:rPr lang="ja-JP" altLang="en-US" sz="2000" dirty="0" smtClean="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rPr>
                <a:t>が良く、上司もしっかり指導してくれることです。</a:t>
              </a:r>
              <a:endParaRPr lang="ja-JP" altLang="en-US" sz="2000" dirty="0">
                <a:solidFill>
                  <a:schemeClr val="tx1"/>
                </a:solidFill>
                <a:latin typeface="小塚ゴシック Pro B" panose="020B0800000000000000" pitchFamily="34" charset="-128"/>
                <a:ea typeface="小塚ゴシック Pro B" panose="020B0800000000000000" pitchFamily="34" charset="-128"/>
                <a:cs typeface="Meiryo UI" panose="020B0604030504040204" pitchFamily="50" charset="-128"/>
              </a:endParaRPr>
            </a:p>
          </p:txBody>
        </p:sp>
        <p:sp>
          <p:nvSpPr>
            <p:cNvPr id="138" name="テキスト ボックス 137"/>
            <p:cNvSpPr txBox="1"/>
            <p:nvPr/>
          </p:nvSpPr>
          <p:spPr>
            <a:xfrm>
              <a:off x="19537275" y="11709079"/>
              <a:ext cx="2673932" cy="400110"/>
            </a:xfrm>
            <a:prstGeom prst="rect">
              <a:avLst/>
            </a:prstGeom>
            <a:noFill/>
          </p:spPr>
          <p:txBody>
            <a:bodyPr wrap="square" rtlCol="0">
              <a:spAutoFit/>
            </a:bodyPr>
            <a:lstStyle/>
            <a:p>
              <a:r>
                <a:rPr kumimoji="1" lang="ja-JP" altLang="en-US" sz="2000" dirty="0" smtClean="0">
                  <a:latin typeface="小塚ゴシック Pro B" panose="020B0800000000000000" pitchFamily="34" charset="-128"/>
                  <a:ea typeface="小塚ゴシック Pro B" panose="020B0800000000000000" pitchFamily="34" charset="-128"/>
                </a:rPr>
                <a:t>居村さん</a:t>
              </a:r>
              <a:endParaRPr kumimoji="1" lang="ja-JP" altLang="en-US" sz="2000" dirty="0">
                <a:latin typeface="小塚ゴシック Pro B" panose="020B0800000000000000" pitchFamily="34" charset="-128"/>
                <a:ea typeface="小塚ゴシック Pro B" panose="020B0800000000000000" pitchFamily="34" charset="-128"/>
              </a:endParaRPr>
            </a:p>
          </p:txBody>
        </p:sp>
        <p:sp>
          <p:nvSpPr>
            <p:cNvPr id="139" name="テキスト ボックス 138"/>
            <p:cNvSpPr txBox="1"/>
            <p:nvPr/>
          </p:nvSpPr>
          <p:spPr>
            <a:xfrm>
              <a:off x="19537275" y="13729372"/>
              <a:ext cx="2673932" cy="400110"/>
            </a:xfrm>
            <a:prstGeom prst="rect">
              <a:avLst/>
            </a:prstGeom>
            <a:noFill/>
          </p:spPr>
          <p:txBody>
            <a:bodyPr wrap="square" rtlCol="0">
              <a:spAutoFit/>
            </a:bodyPr>
            <a:lstStyle/>
            <a:p>
              <a:r>
                <a:rPr kumimoji="1" lang="ja-JP" altLang="en-US" sz="2000" dirty="0" smtClean="0">
                  <a:latin typeface="小塚ゴシック Pro B" panose="020B0800000000000000" pitchFamily="34" charset="-128"/>
                  <a:ea typeface="小塚ゴシック Pro B" panose="020B0800000000000000" pitchFamily="34" charset="-128"/>
                </a:rPr>
                <a:t>居村さん</a:t>
              </a:r>
              <a:endParaRPr kumimoji="1" lang="ja-JP" altLang="en-US" sz="2000" dirty="0">
                <a:latin typeface="小塚ゴシック Pro B" panose="020B0800000000000000" pitchFamily="34" charset="-128"/>
                <a:ea typeface="小塚ゴシック Pro B" panose="020B0800000000000000" pitchFamily="34" charset="-128"/>
              </a:endParaRPr>
            </a:p>
          </p:txBody>
        </p:sp>
      </p:grpSp>
      <p:pic>
        <p:nvPicPr>
          <p:cNvPr id="85" name="図 84"/>
          <p:cNvPicPr>
            <a:picLocks noChangeAspect="1"/>
          </p:cNvPicPr>
          <p:nvPr/>
        </p:nvPicPr>
        <p:blipFill>
          <a:blip r:embed="rId3"/>
          <a:stretch>
            <a:fillRect/>
          </a:stretch>
        </p:blipFill>
        <p:spPr>
          <a:xfrm>
            <a:off x="18079086" y="1693078"/>
            <a:ext cx="1153721" cy="1530366"/>
          </a:xfrm>
          <a:prstGeom prst="rect">
            <a:avLst/>
          </a:prstGeom>
        </p:spPr>
      </p:pic>
      <p:pic>
        <p:nvPicPr>
          <p:cNvPr id="87" name="図 86"/>
          <p:cNvPicPr>
            <a:picLocks noChangeAspect="1"/>
          </p:cNvPicPr>
          <p:nvPr/>
        </p:nvPicPr>
        <p:blipFill>
          <a:blip r:embed="rId3"/>
          <a:stretch>
            <a:fillRect/>
          </a:stretch>
        </p:blipFill>
        <p:spPr>
          <a:xfrm>
            <a:off x="18086778" y="3699578"/>
            <a:ext cx="1153721" cy="1530366"/>
          </a:xfrm>
          <a:prstGeom prst="rect">
            <a:avLst/>
          </a:prstGeom>
        </p:spPr>
      </p:pic>
      <p:pic>
        <p:nvPicPr>
          <p:cNvPr id="88" name="図 87"/>
          <p:cNvPicPr>
            <a:picLocks noChangeAspect="1"/>
          </p:cNvPicPr>
          <p:nvPr/>
        </p:nvPicPr>
        <p:blipFill>
          <a:blip r:embed="rId3"/>
          <a:stretch>
            <a:fillRect/>
          </a:stretch>
        </p:blipFill>
        <p:spPr>
          <a:xfrm>
            <a:off x="18142625" y="6218017"/>
            <a:ext cx="1153721" cy="1530366"/>
          </a:xfrm>
          <a:prstGeom prst="rect">
            <a:avLst/>
          </a:prstGeom>
        </p:spPr>
      </p:pic>
    </p:spTree>
    <p:extLst>
      <p:ext uri="{BB962C8B-B14F-4D97-AF65-F5344CB8AC3E}">
        <p14:creationId xmlns:p14="http://schemas.microsoft.com/office/powerpoint/2010/main" val="26682392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TotalTime>
  <Words>510</Words>
  <Application>Microsoft Office PowerPoint</Application>
  <PresentationFormat>ユーザー設定</PresentationFormat>
  <Paragraphs>78</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Ｐゴシック</vt:lpstr>
      <vt:lpstr>小塚ゴシック Pro B</vt:lpstr>
      <vt:lpstr>小塚ゴシック Pro H</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Urata</dc:creator>
  <cp:lastModifiedBy>glocalcenter</cp:lastModifiedBy>
  <cp:revision>14</cp:revision>
  <cp:lastPrinted>2014-02-19T07:05:49Z</cp:lastPrinted>
  <dcterms:created xsi:type="dcterms:W3CDTF">2014-02-14T06:07:20Z</dcterms:created>
  <dcterms:modified xsi:type="dcterms:W3CDTF">2014-02-19T07:16:16Z</dcterms:modified>
</cp:coreProperties>
</file>