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59" r:id="rId6"/>
    <p:sldId id="263" r:id="rId7"/>
    <p:sldId id="270" r:id="rId8"/>
    <p:sldId id="261" r:id="rId9"/>
    <p:sldId id="264" r:id="rId10"/>
    <p:sldId id="271" r:id="rId11"/>
    <p:sldId id="283" r:id="rId12"/>
    <p:sldId id="266" r:id="rId13"/>
    <p:sldId id="276" r:id="rId14"/>
    <p:sldId id="272" r:id="rId15"/>
    <p:sldId id="279" r:id="rId16"/>
    <p:sldId id="269" r:id="rId17"/>
    <p:sldId id="273" r:id="rId18"/>
    <p:sldId id="281" r:id="rId19"/>
    <p:sldId id="280" r:id="rId20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99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7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3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7CEEF-C580-41E6-BCF8-CA06AE9B85D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1C2102E-CD2B-4B18-B0EA-7B52823BB1A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pPr rtl="0"/>
          <a:r>
            <a:rPr kumimoji="1" lang="ja-JP" altLang="en-US" sz="3200" dirty="0" smtClean="0">
              <a:solidFill>
                <a:schemeClr val="bg1"/>
              </a:solidFill>
            </a:rPr>
            <a:t>信頼される人材を育てる</a:t>
          </a:r>
          <a:endParaRPr lang="ja-JP" altLang="en-US" sz="3200" dirty="0">
            <a:solidFill>
              <a:schemeClr val="bg1"/>
            </a:solidFill>
          </a:endParaRPr>
        </a:p>
      </dgm:t>
    </dgm:pt>
    <dgm:pt modelId="{A55ED48C-88DC-4731-804B-B31F995E1567}" type="parTrans" cxnId="{558FCCA5-4E7F-420C-A1BA-E82A72B146AF}">
      <dgm:prSet/>
      <dgm:spPr/>
      <dgm:t>
        <a:bodyPr/>
        <a:lstStyle/>
        <a:p>
          <a:endParaRPr kumimoji="1" lang="ja-JP" altLang="en-US"/>
        </a:p>
      </dgm:t>
    </dgm:pt>
    <dgm:pt modelId="{07BEB29C-9D42-48F4-9F33-F728FA998475}" type="sibTrans" cxnId="{558FCCA5-4E7F-420C-A1BA-E82A72B146AF}">
      <dgm:prSet/>
      <dgm:spPr/>
      <dgm:t>
        <a:bodyPr/>
        <a:lstStyle/>
        <a:p>
          <a:endParaRPr kumimoji="1" lang="ja-JP" altLang="en-US"/>
        </a:p>
      </dgm:t>
    </dgm:pt>
    <dgm:pt modelId="{6ED0EC56-09C7-4B6F-86AE-0B3DD8E04F4E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kumimoji="1" lang="ja-JP" dirty="0" smtClean="0"/>
            <a:t>新入社員二年間</a:t>
          </a:r>
          <a:endParaRPr kumimoji="1" lang="en-US" altLang="ja-JP" dirty="0" smtClean="0"/>
        </a:p>
        <a:p>
          <a:pPr rtl="0"/>
          <a:r>
            <a:rPr kumimoji="1" lang="ja-JP" dirty="0" smtClean="0"/>
            <a:t>プログラム</a:t>
          </a:r>
          <a:endParaRPr lang="ja-JP" dirty="0"/>
        </a:p>
      </dgm:t>
    </dgm:pt>
    <dgm:pt modelId="{5C09C07C-DF18-4125-88E1-D8F0035D7CDD}" type="parTrans" cxnId="{8D6FA8A7-C201-4BFE-A4EC-0AC2DE9900A0}">
      <dgm:prSet/>
      <dgm:spPr/>
      <dgm:t>
        <a:bodyPr/>
        <a:lstStyle/>
        <a:p>
          <a:endParaRPr kumimoji="1" lang="ja-JP" altLang="en-US"/>
        </a:p>
      </dgm:t>
    </dgm:pt>
    <dgm:pt modelId="{9C045617-FD8E-44B8-8E5C-56F006863CCC}" type="sibTrans" cxnId="{8D6FA8A7-C201-4BFE-A4EC-0AC2DE9900A0}">
      <dgm:prSet/>
      <dgm:spPr/>
      <dgm:t>
        <a:bodyPr/>
        <a:lstStyle/>
        <a:p>
          <a:endParaRPr kumimoji="1" lang="ja-JP" altLang="en-US"/>
        </a:p>
      </dgm:t>
    </dgm:pt>
    <dgm:pt modelId="{C65DF40A-636A-4772-BE03-73107FFEA43C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kumimoji="1" lang="ja-JP" dirty="0" smtClean="0"/>
            <a:t>取引先企業</a:t>
          </a:r>
          <a:endParaRPr kumimoji="1" lang="en-US" altLang="ja-JP" dirty="0" smtClean="0"/>
        </a:p>
        <a:p>
          <a:pPr rtl="0"/>
          <a:r>
            <a:rPr kumimoji="1" lang="ja-JP" dirty="0" smtClean="0"/>
            <a:t>派遣研修</a:t>
          </a:r>
          <a:endParaRPr lang="ja-JP" dirty="0"/>
        </a:p>
      </dgm:t>
    </dgm:pt>
    <dgm:pt modelId="{3F8C5478-2349-4C39-A4DE-FEB328663D58}" type="parTrans" cxnId="{F9D17C54-5D2F-4664-92DA-62961754A43D}">
      <dgm:prSet/>
      <dgm:spPr/>
      <dgm:t>
        <a:bodyPr/>
        <a:lstStyle/>
        <a:p>
          <a:endParaRPr kumimoji="1" lang="ja-JP" altLang="en-US"/>
        </a:p>
      </dgm:t>
    </dgm:pt>
    <dgm:pt modelId="{FFBE4523-723C-40B4-931C-5A146D22BF1B}" type="sibTrans" cxnId="{F9D17C54-5D2F-4664-92DA-62961754A43D}">
      <dgm:prSet/>
      <dgm:spPr/>
      <dgm:t>
        <a:bodyPr/>
        <a:lstStyle/>
        <a:p>
          <a:endParaRPr kumimoji="1" lang="ja-JP" altLang="en-US"/>
        </a:p>
      </dgm:t>
    </dgm:pt>
    <dgm:pt modelId="{9C1EE60D-B10F-4552-B58A-EC6D91285867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kumimoji="1" lang="ja-JP" dirty="0" smtClean="0"/>
            <a:t>チャレンジ研修</a:t>
          </a:r>
          <a:endParaRPr lang="ja-JP" dirty="0"/>
        </a:p>
      </dgm:t>
    </dgm:pt>
    <dgm:pt modelId="{653CC655-1F63-4D39-937F-B3E4B13427E1}" type="parTrans" cxnId="{61F2AE82-C59F-494E-B4A6-382CC193B6FD}">
      <dgm:prSet/>
      <dgm:spPr/>
      <dgm:t>
        <a:bodyPr/>
        <a:lstStyle/>
        <a:p>
          <a:endParaRPr kumimoji="1" lang="ja-JP" altLang="en-US"/>
        </a:p>
      </dgm:t>
    </dgm:pt>
    <dgm:pt modelId="{0C344239-1C8B-4F0C-B62C-1D4353126E40}" type="sibTrans" cxnId="{61F2AE82-C59F-494E-B4A6-382CC193B6FD}">
      <dgm:prSet/>
      <dgm:spPr/>
      <dgm:t>
        <a:bodyPr/>
        <a:lstStyle/>
        <a:p>
          <a:endParaRPr kumimoji="1" lang="ja-JP" altLang="en-US"/>
        </a:p>
      </dgm:t>
    </dgm:pt>
    <dgm:pt modelId="{77A490DC-92EF-4EAE-9A41-AAF8930AE3D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kumimoji="1" lang="ja-JP" smtClean="0"/>
            <a:t>京信大学</a:t>
          </a:r>
          <a:endParaRPr lang="ja-JP"/>
        </a:p>
      </dgm:t>
    </dgm:pt>
    <dgm:pt modelId="{8CC096EE-EAF9-49CF-B000-DB10B4F807EC}" type="parTrans" cxnId="{78206F27-6DF7-4FFD-815D-7154C440174A}">
      <dgm:prSet/>
      <dgm:spPr/>
      <dgm:t>
        <a:bodyPr/>
        <a:lstStyle/>
        <a:p>
          <a:endParaRPr kumimoji="1" lang="ja-JP" altLang="en-US"/>
        </a:p>
      </dgm:t>
    </dgm:pt>
    <dgm:pt modelId="{89F08CF2-1AA9-488D-9F54-730DC9B12F9E}" type="sibTrans" cxnId="{78206F27-6DF7-4FFD-815D-7154C440174A}">
      <dgm:prSet/>
      <dgm:spPr/>
      <dgm:t>
        <a:bodyPr/>
        <a:lstStyle/>
        <a:p>
          <a:endParaRPr kumimoji="1" lang="ja-JP" altLang="en-US"/>
        </a:p>
      </dgm:t>
    </dgm:pt>
    <dgm:pt modelId="{CE519574-F95E-43C4-8BB8-711CA696D9AC}" type="pres">
      <dgm:prSet presAssocID="{B9A7CEEF-C580-41E6-BCF8-CA06AE9B85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117142C2-2582-485A-A05C-CDA08A2D5BED}" type="pres">
      <dgm:prSet presAssocID="{91C2102E-CD2B-4B18-B0EA-7B52823BB1A9}" presName="hierRoot1" presStyleCnt="0">
        <dgm:presLayoutVars>
          <dgm:hierBranch val="init"/>
        </dgm:presLayoutVars>
      </dgm:prSet>
      <dgm:spPr/>
    </dgm:pt>
    <dgm:pt modelId="{42BD3760-FC2B-4681-AA1A-60C57B8A8844}" type="pres">
      <dgm:prSet presAssocID="{91C2102E-CD2B-4B18-B0EA-7B52823BB1A9}" presName="rootComposite1" presStyleCnt="0"/>
      <dgm:spPr/>
    </dgm:pt>
    <dgm:pt modelId="{25477853-0AA5-4F31-B05F-2C8C04B8D12B}" type="pres">
      <dgm:prSet presAssocID="{91C2102E-CD2B-4B18-B0EA-7B52823BB1A9}" presName="rootText1" presStyleLbl="node0" presStyleIdx="0" presStyleCnt="1" custScaleX="193242" custScaleY="152642" custLinFactNeighborX="2054" custLinFactNeighborY="1135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32A46807-5AE3-4D95-ACBF-572F5107E01E}" type="pres">
      <dgm:prSet presAssocID="{91C2102E-CD2B-4B18-B0EA-7B52823BB1A9}" presName="rootConnector1" presStyleLbl="node1" presStyleIdx="0" presStyleCnt="0"/>
      <dgm:spPr/>
      <dgm:t>
        <a:bodyPr/>
        <a:lstStyle/>
        <a:p>
          <a:endParaRPr kumimoji="1" lang="ja-JP" altLang="en-US"/>
        </a:p>
      </dgm:t>
    </dgm:pt>
    <dgm:pt modelId="{609CB703-7676-4A86-93C1-E66F29D7E81F}" type="pres">
      <dgm:prSet presAssocID="{91C2102E-CD2B-4B18-B0EA-7B52823BB1A9}" presName="hierChild2" presStyleCnt="0"/>
      <dgm:spPr/>
    </dgm:pt>
    <dgm:pt modelId="{84AE29F4-54CE-40E7-AF5B-29D752599DE2}" type="pres">
      <dgm:prSet presAssocID="{5C09C07C-DF18-4125-88E1-D8F0035D7CDD}" presName="Name37" presStyleLbl="parChTrans1D2" presStyleIdx="0" presStyleCnt="4"/>
      <dgm:spPr/>
      <dgm:t>
        <a:bodyPr/>
        <a:lstStyle/>
        <a:p>
          <a:endParaRPr kumimoji="1" lang="ja-JP" altLang="en-US"/>
        </a:p>
      </dgm:t>
    </dgm:pt>
    <dgm:pt modelId="{165C2B0E-20B9-4427-B367-6F9E24118CD4}" type="pres">
      <dgm:prSet presAssocID="{6ED0EC56-09C7-4B6F-86AE-0B3DD8E04F4E}" presName="hierRoot2" presStyleCnt="0">
        <dgm:presLayoutVars>
          <dgm:hierBranch val="init"/>
        </dgm:presLayoutVars>
      </dgm:prSet>
      <dgm:spPr/>
    </dgm:pt>
    <dgm:pt modelId="{82B291B4-187B-4953-91D9-EB6B9F1A3F95}" type="pres">
      <dgm:prSet presAssocID="{6ED0EC56-09C7-4B6F-86AE-0B3DD8E04F4E}" presName="rootComposite" presStyleCnt="0"/>
      <dgm:spPr/>
    </dgm:pt>
    <dgm:pt modelId="{BAF02823-11E2-4882-9D81-57A51C79F103}" type="pres">
      <dgm:prSet presAssocID="{6ED0EC56-09C7-4B6F-86AE-0B3DD8E04F4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40E42A9-2FA1-4E9D-A52C-53752FD0B42E}" type="pres">
      <dgm:prSet presAssocID="{6ED0EC56-09C7-4B6F-86AE-0B3DD8E04F4E}" presName="rootConnector" presStyleLbl="node2" presStyleIdx="0" presStyleCnt="4"/>
      <dgm:spPr/>
      <dgm:t>
        <a:bodyPr/>
        <a:lstStyle/>
        <a:p>
          <a:endParaRPr kumimoji="1" lang="ja-JP" altLang="en-US"/>
        </a:p>
      </dgm:t>
    </dgm:pt>
    <dgm:pt modelId="{D90647EE-9210-4E3C-8F1F-00056B4848FD}" type="pres">
      <dgm:prSet presAssocID="{6ED0EC56-09C7-4B6F-86AE-0B3DD8E04F4E}" presName="hierChild4" presStyleCnt="0"/>
      <dgm:spPr/>
    </dgm:pt>
    <dgm:pt modelId="{F9AA5C44-2ECC-45C0-B6F2-05DF45B548C2}" type="pres">
      <dgm:prSet presAssocID="{6ED0EC56-09C7-4B6F-86AE-0B3DD8E04F4E}" presName="hierChild5" presStyleCnt="0"/>
      <dgm:spPr/>
    </dgm:pt>
    <dgm:pt modelId="{9DBB917F-1B34-46E9-B118-4315A0833CD0}" type="pres">
      <dgm:prSet presAssocID="{3F8C5478-2349-4C39-A4DE-FEB328663D58}" presName="Name37" presStyleLbl="parChTrans1D2" presStyleIdx="1" presStyleCnt="4"/>
      <dgm:spPr/>
      <dgm:t>
        <a:bodyPr/>
        <a:lstStyle/>
        <a:p>
          <a:endParaRPr kumimoji="1" lang="ja-JP" altLang="en-US"/>
        </a:p>
      </dgm:t>
    </dgm:pt>
    <dgm:pt modelId="{BE416EEA-F742-43FB-BD6E-B73AF90D5D2B}" type="pres">
      <dgm:prSet presAssocID="{C65DF40A-636A-4772-BE03-73107FFEA43C}" presName="hierRoot2" presStyleCnt="0">
        <dgm:presLayoutVars>
          <dgm:hierBranch val="init"/>
        </dgm:presLayoutVars>
      </dgm:prSet>
      <dgm:spPr/>
    </dgm:pt>
    <dgm:pt modelId="{6B19A0FA-A0A1-4BAA-AE9C-CB9783B7F4AD}" type="pres">
      <dgm:prSet presAssocID="{C65DF40A-636A-4772-BE03-73107FFEA43C}" presName="rootComposite" presStyleCnt="0"/>
      <dgm:spPr/>
    </dgm:pt>
    <dgm:pt modelId="{39E9C374-280E-4DF1-BE9B-C6E5D3BAB18C}" type="pres">
      <dgm:prSet presAssocID="{C65DF40A-636A-4772-BE03-73107FFEA43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64CE294-22FD-4B9E-9901-BE44E59630DB}" type="pres">
      <dgm:prSet presAssocID="{C65DF40A-636A-4772-BE03-73107FFEA43C}" presName="rootConnector" presStyleLbl="node2" presStyleIdx="1" presStyleCnt="4"/>
      <dgm:spPr/>
      <dgm:t>
        <a:bodyPr/>
        <a:lstStyle/>
        <a:p>
          <a:endParaRPr kumimoji="1" lang="ja-JP" altLang="en-US"/>
        </a:p>
      </dgm:t>
    </dgm:pt>
    <dgm:pt modelId="{5BACF8D6-CF12-4E43-AD7A-62F19C3C0729}" type="pres">
      <dgm:prSet presAssocID="{C65DF40A-636A-4772-BE03-73107FFEA43C}" presName="hierChild4" presStyleCnt="0"/>
      <dgm:spPr/>
    </dgm:pt>
    <dgm:pt modelId="{D0645DF2-2F1F-46E3-ABD5-AF61C415A322}" type="pres">
      <dgm:prSet presAssocID="{C65DF40A-636A-4772-BE03-73107FFEA43C}" presName="hierChild5" presStyleCnt="0"/>
      <dgm:spPr/>
    </dgm:pt>
    <dgm:pt modelId="{24FC11B0-93E2-4788-B20E-6878D70F3638}" type="pres">
      <dgm:prSet presAssocID="{653CC655-1F63-4D39-937F-B3E4B13427E1}" presName="Name37" presStyleLbl="parChTrans1D2" presStyleIdx="2" presStyleCnt="4"/>
      <dgm:spPr/>
      <dgm:t>
        <a:bodyPr/>
        <a:lstStyle/>
        <a:p>
          <a:endParaRPr kumimoji="1" lang="ja-JP" altLang="en-US"/>
        </a:p>
      </dgm:t>
    </dgm:pt>
    <dgm:pt modelId="{37CE7727-5E9A-4625-A4FB-82212F098F67}" type="pres">
      <dgm:prSet presAssocID="{9C1EE60D-B10F-4552-B58A-EC6D91285867}" presName="hierRoot2" presStyleCnt="0">
        <dgm:presLayoutVars>
          <dgm:hierBranch val="init"/>
        </dgm:presLayoutVars>
      </dgm:prSet>
      <dgm:spPr/>
    </dgm:pt>
    <dgm:pt modelId="{AED29755-CE4F-40C3-B461-A975CED33711}" type="pres">
      <dgm:prSet presAssocID="{9C1EE60D-B10F-4552-B58A-EC6D91285867}" presName="rootComposite" presStyleCnt="0"/>
      <dgm:spPr/>
    </dgm:pt>
    <dgm:pt modelId="{23E4B869-D466-43C8-BCB1-FC8DD91F4DBD}" type="pres">
      <dgm:prSet presAssocID="{9C1EE60D-B10F-4552-B58A-EC6D9128586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5EAC136-B3AF-4DCE-B2E1-4C4FDB860C31}" type="pres">
      <dgm:prSet presAssocID="{9C1EE60D-B10F-4552-B58A-EC6D91285867}" presName="rootConnector" presStyleLbl="node2" presStyleIdx="2" presStyleCnt="4"/>
      <dgm:spPr/>
      <dgm:t>
        <a:bodyPr/>
        <a:lstStyle/>
        <a:p>
          <a:endParaRPr kumimoji="1" lang="ja-JP" altLang="en-US"/>
        </a:p>
      </dgm:t>
    </dgm:pt>
    <dgm:pt modelId="{264648A5-4C4B-47DF-9642-60DDD486B4BD}" type="pres">
      <dgm:prSet presAssocID="{9C1EE60D-B10F-4552-B58A-EC6D91285867}" presName="hierChild4" presStyleCnt="0"/>
      <dgm:spPr/>
    </dgm:pt>
    <dgm:pt modelId="{470A997E-69D3-4681-BC0C-36C959D30FEB}" type="pres">
      <dgm:prSet presAssocID="{9C1EE60D-B10F-4552-B58A-EC6D91285867}" presName="hierChild5" presStyleCnt="0"/>
      <dgm:spPr/>
    </dgm:pt>
    <dgm:pt modelId="{62917DF8-782D-42D8-8DB6-6E2321901649}" type="pres">
      <dgm:prSet presAssocID="{8CC096EE-EAF9-49CF-B000-DB10B4F807EC}" presName="Name37" presStyleLbl="parChTrans1D2" presStyleIdx="3" presStyleCnt="4"/>
      <dgm:spPr/>
      <dgm:t>
        <a:bodyPr/>
        <a:lstStyle/>
        <a:p>
          <a:endParaRPr kumimoji="1" lang="ja-JP" altLang="en-US"/>
        </a:p>
      </dgm:t>
    </dgm:pt>
    <dgm:pt modelId="{C8CD4A82-A166-4629-8E17-5EB9AC5E7565}" type="pres">
      <dgm:prSet presAssocID="{77A490DC-92EF-4EAE-9A41-AAF8930AE3D9}" presName="hierRoot2" presStyleCnt="0">
        <dgm:presLayoutVars>
          <dgm:hierBranch val="init"/>
        </dgm:presLayoutVars>
      </dgm:prSet>
      <dgm:spPr/>
    </dgm:pt>
    <dgm:pt modelId="{B0A1F29C-C798-47CF-A6BB-4331717F8B79}" type="pres">
      <dgm:prSet presAssocID="{77A490DC-92EF-4EAE-9A41-AAF8930AE3D9}" presName="rootComposite" presStyleCnt="0"/>
      <dgm:spPr/>
    </dgm:pt>
    <dgm:pt modelId="{6A63E885-59AC-42A8-8AFD-F70583F1EA68}" type="pres">
      <dgm:prSet presAssocID="{77A490DC-92EF-4EAE-9A41-AAF8930AE3D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DAA3F2F-C4B1-4BD7-B101-96651B5B24C7}" type="pres">
      <dgm:prSet presAssocID="{77A490DC-92EF-4EAE-9A41-AAF8930AE3D9}" presName="rootConnector" presStyleLbl="node2" presStyleIdx="3" presStyleCnt="4"/>
      <dgm:spPr/>
      <dgm:t>
        <a:bodyPr/>
        <a:lstStyle/>
        <a:p>
          <a:endParaRPr kumimoji="1" lang="ja-JP" altLang="en-US"/>
        </a:p>
      </dgm:t>
    </dgm:pt>
    <dgm:pt modelId="{DE677E04-5FC6-4150-9E26-7DB06A1BCD42}" type="pres">
      <dgm:prSet presAssocID="{77A490DC-92EF-4EAE-9A41-AAF8930AE3D9}" presName="hierChild4" presStyleCnt="0"/>
      <dgm:spPr/>
    </dgm:pt>
    <dgm:pt modelId="{4CBF0BC5-D3AA-44D2-8829-C24BB2103F20}" type="pres">
      <dgm:prSet presAssocID="{77A490DC-92EF-4EAE-9A41-AAF8930AE3D9}" presName="hierChild5" presStyleCnt="0"/>
      <dgm:spPr/>
    </dgm:pt>
    <dgm:pt modelId="{964B00BE-0645-4E28-BE2A-212484E8E09A}" type="pres">
      <dgm:prSet presAssocID="{91C2102E-CD2B-4B18-B0EA-7B52823BB1A9}" presName="hierChild3" presStyleCnt="0"/>
      <dgm:spPr/>
    </dgm:pt>
  </dgm:ptLst>
  <dgm:cxnLst>
    <dgm:cxn modelId="{86F8BCE4-83F7-4E8E-8E1D-3E499E4F70CC}" type="presOf" srcId="{C65DF40A-636A-4772-BE03-73107FFEA43C}" destId="{39E9C374-280E-4DF1-BE9B-C6E5D3BAB18C}" srcOrd="0" destOrd="0" presId="urn:microsoft.com/office/officeart/2005/8/layout/orgChart1"/>
    <dgm:cxn modelId="{580D7B0F-DE2A-407B-8211-B7C658ED468F}" type="presOf" srcId="{9C1EE60D-B10F-4552-B58A-EC6D91285867}" destId="{05EAC136-B3AF-4DCE-B2E1-4C4FDB860C31}" srcOrd="1" destOrd="0" presId="urn:microsoft.com/office/officeart/2005/8/layout/orgChart1"/>
    <dgm:cxn modelId="{78206F27-6DF7-4FFD-815D-7154C440174A}" srcId="{91C2102E-CD2B-4B18-B0EA-7B52823BB1A9}" destId="{77A490DC-92EF-4EAE-9A41-AAF8930AE3D9}" srcOrd="3" destOrd="0" parTransId="{8CC096EE-EAF9-49CF-B000-DB10B4F807EC}" sibTransId="{89F08CF2-1AA9-488D-9F54-730DC9B12F9E}"/>
    <dgm:cxn modelId="{B742B4D1-7362-456D-8DF4-C31CC7BABFA5}" type="presOf" srcId="{91C2102E-CD2B-4B18-B0EA-7B52823BB1A9}" destId="{25477853-0AA5-4F31-B05F-2C8C04B8D12B}" srcOrd="0" destOrd="0" presId="urn:microsoft.com/office/officeart/2005/8/layout/orgChart1"/>
    <dgm:cxn modelId="{558FCCA5-4E7F-420C-A1BA-E82A72B146AF}" srcId="{B9A7CEEF-C580-41E6-BCF8-CA06AE9B85D1}" destId="{91C2102E-CD2B-4B18-B0EA-7B52823BB1A9}" srcOrd="0" destOrd="0" parTransId="{A55ED48C-88DC-4731-804B-B31F995E1567}" sibTransId="{07BEB29C-9D42-48F4-9F33-F728FA998475}"/>
    <dgm:cxn modelId="{606A6FA0-F974-493D-BD91-AEBD5A4544EB}" type="presOf" srcId="{6ED0EC56-09C7-4B6F-86AE-0B3DD8E04F4E}" destId="{BAF02823-11E2-4882-9D81-57A51C79F103}" srcOrd="0" destOrd="0" presId="urn:microsoft.com/office/officeart/2005/8/layout/orgChart1"/>
    <dgm:cxn modelId="{15B11976-3EA6-4628-9CDF-207DA68B1C8D}" type="presOf" srcId="{77A490DC-92EF-4EAE-9A41-AAF8930AE3D9}" destId="{2DAA3F2F-C4B1-4BD7-B101-96651B5B24C7}" srcOrd="1" destOrd="0" presId="urn:microsoft.com/office/officeart/2005/8/layout/orgChart1"/>
    <dgm:cxn modelId="{112FF5E4-115E-44D9-895B-26E18A8B422C}" type="presOf" srcId="{5C09C07C-DF18-4125-88E1-D8F0035D7CDD}" destId="{84AE29F4-54CE-40E7-AF5B-29D752599DE2}" srcOrd="0" destOrd="0" presId="urn:microsoft.com/office/officeart/2005/8/layout/orgChart1"/>
    <dgm:cxn modelId="{F9D17C54-5D2F-4664-92DA-62961754A43D}" srcId="{91C2102E-CD2B-4B18-B0EA-7B52823BB1A9}" destId="{C65DF40A-636A-4772-BE03-73107FFEA43C}" srcOrd="1" destOrd="0" parTransId="{3F8C5478-2349-4C39-A4DE-FEB328663D58}" sibTransId="{FFBE4523-723C-40B4-931C-5A146D22BF1B}"/>
    <dgm:cxn modelId="{0225CF8B-E12B-4CF8-B13E-30CD2B3A8989}" type="presOf" srcId="{8CC096EE-EAF9-49CF-B000-DB10B4F807EC}" destId="{62917DF8-782D-42D8-8DB6-6E2321901649}" srcOrd="0" destOrd="0" presId="urn:microsoft.com/office/officeart/2005/8/layout/orgChart1"/>
    <dgm:cxn modelId="{17930F6C-E211-4230-A5EA-BE7A6C9B3C9C}" type="presOf" srcId="{77A490DC-92EF-4EAE-9A41-AAF8930AE3D9}" destId="{6A63E885-59AC-42A8-8AFD-F70583F1EA68}" srcOrd="0" destOrd="0" presId="urn:microsoft.com/office/officeart/2005/8/layout/orgChart1"/>
    <dgm:cxn modelId="{5F22FF98-BBB1-4F74-88E8-D8CA4D992488}" type="presOf" srcId="{653CC655-1F63-4D39-937F-B3E4B13427E1}" destId="{24FC11B0-93E2-4788-B20E-6878D70F3638}" srcOrd="0" destOrd="0" presId="urn:microsoft.com/office/officeart/2005/8/layout/orgChart1"/>
    <dgm:cxn modelId="{85096FEF-D2DA-4D1A-B9C8-75CB7BF0DA61}" type="presOf" srcId="{3F8C5478-2349-4C39-A4DE-FEB328663D58}" destId="{9DBB917F-1B34-46E9-B118-4315A0833CD0}" srcOrd="0" destOrd="0" presId="urn:microsoft.com/office/officeart/2005/8/layout/orgChart1"/>
    <dgm:cxn modelId="{61F2AE82-C59F-494E-B4A6-382CC193B6FD}" srcId="{91C2102E-CD2B-4B18-B0EA-7B52823BB1A9}" destId="{9C1EE60D-B10F-4552-B58A-EC6D91285867}" srcOrd="2" destOrd="0" parTransId="{653CC655-1F63-4D39-937F-B3E4B13427E1}" sibTransId="{0C344239-1C8B-4F0C-B62C-1D4353126E40}"/>
    <dgm:cxn modelId="{3C60A76B-2B37-4C75-99AF-F6E23074DB52}" type="presOf" srcId="{9C1EE60D-B10F-4552-B58A-EC6D91285867}" destId="{23E4B869-D466-43C8-BCB1-FC8DD91F4DBD}" srcOrd="0" destOrd="0" presId="urn:microsoft.com/office/officeart/2005/8/layout/orgChart1"/>
    <dgm:cxn modelId="{F9170251-7152-48FD-9AEC-F40A45E14944}" type="presOf" srcId="{B9A7CEEF-C580-41E6-BCF8-CA06AE9B85D1}" destId="{CE519574-F95E-43C4-8BB8-711CA696D9AC}" srcOrd="0" destOrd="0" presId="urn:microsoft.com/office/officeart/2005/8/layout/orgChart1"/>
    <dgm:cxn modelId="{4DA8831D-4DF4-4005-8B4C-5B65E1D3D991}" type="presOf" srcId="{91C2102E-CD2B-4B18-B0EA-7B52823BB1A9}" destId="{32A46807-5AE3-4D95-ACBF-572F5107E01E}" srcOrd="1" destOrd="0" presId="urn:microsoft.com/office/officeart/2005/8/layout/orgChart1"/>
    <dgm:cxn modelId="{0FAEDA98-58EE-4259-8354-D7980F8A8A4F}" type="presOf" srcId="{C65DF40A-636A-4772-BE03-73107FFEA43C}" destId="{864CE294-22FD-4B9E-9901-BE44E59630DB}" srcOrd="1" destOrd="0" presId="urn:microsoft.com/office/officeart/2005/8/layout/orgChart1"/>
    <dgm:cxn modelId="{D3727084-D45F-4D91-BB38-2CAEBB1473E7}" type="presOf" srcId="{6ED0EC56-09C7-4B6F-86AE-0B3DD8E04F4E}" destId="{240E42A9-2FA1-4E9D-A52C-53752FD0B42E}" srcOrd="1" destOrd="0" presId="urn:microsoft.com/office/officeart/2005/8/layout/orgChart1"/>
    <dgm:cxn modelId="{8D6FA8A7-C201-4BFE-A4EC-0AC2DE9900A0}" srcId="{91C2102E-CD2B-4B18-B0EA-7B52823BB1A9}" destId="{6ED0EC56-09C7-4B6F-86AE-0B3DD8E04F4E}" srcOrd="0" destOrd="0" parTransId="{5C09C07C-DF18-4125-88E1-D8F0035D7CDD}" sibTransId="{9C045617-FD8E-44B8-8E5C-56F006863CCC}"/>
    <dgm:cxn modelId="{76DC73E7-9B61-4CF6-B044-7D65E79A90C4}" type="presParOf" srcId="{CE519574-F95E-43C4-8BB8-711CA696D9AC}" destId="{117142C2-2582-485A-A05C-CDA08A2D5BED}" srcOrd="0" destOrd="0" presId="urn:microsoft.com/office/officeart/2005/8/layout/orgChart1"/>
    <dgm:cxn modelId="{4B1EC4A8-D039-476C-BA40-0F34AF288157}" type="presParOf" srcId="{117142C2-2582-485A-A05C-CDA08A2D5BED}" destId="{42BD3760-FC2B-4681-AA1A-60C57B8A8844}" srcOrd="0" destOrd="0" presId="urn:microsoft.com/office/officeart/2005/8/layout/orgChart1"/>
    <dgm:cxn modelId="{14054A7C-BC3F-46B2-983D-6B7F6AA563F0}" type="presParOf" srcId="{42BD3760-FC2B-4681-AA1A-60C57B8A8844}" destId="{25477853-0AA5-4F31-B05F-2C8C04B8D12B}" srcOrd="0" destOrd="0" presId="urn:microsoft.com/office/officeart/2005/8/layout/orgChart1"/>
    <dgm:cxn modelId="{BCBCC97E-3188-446F-B039-EBD2B74B2919}" type="presParOf" srcId="{42BD3760-FC2B-4681-AA1A-60C57B8A8844}" destId="{32A46807-5AE3-4D95-ACBF-572F5107E01E}" srcOrd="1" destOrd="0" presId="urn:microsoft.com/office/officeart/2005/8/layout/orgChart1"/>
    <dgm:cxn modelId="{78B6BB39-7B02-4F0B-A091-32CC0C72AC5A}" type="presParOf" srcId="{117142C2-2582-485A-A05C-CDA08A2D5BED}" destId="{609CB703-7676-4A86-93C1-E66F29D7E81F}" srcOrd="1" destOrd="0" presId="urn:microsoft.com/office/officeart/2005/8/layout/orgChart1"/>
    <dgm:cxn modelId="{41FAE5E1-5800-401B-918E-BB455A673B5E}" type="presParOf" srcId="{609CB703-7676-4A86-93C1-E66F29D7E81F}" destId="{84AE29F4-54CE-40E7-AF5B-29D752599DE2}" srcOrd="0" destOrd="0" presId="urn:microsoft.com/office/officeart/2005/8/layout/orgChart1"/>
    <dgm:cxn modelId="{F3EEE86A-63F8-4202-804A-C0DB3BB88DDF}" type="presParOf" srcId="{609CB703-7676-4A86-93C1-E66F29D7E81F}" destId="{165C2B0E-20B9-4427-B367-6F9E24118CD4}" srcOrd="1" destOrd="0" presId="urn:microsoft.com/office/officeart/2005/8/layout/orgChart1"/>
    <dgm:cxn modelId="{E60B2EFE-7688-4D0C-A3F0-859544660B11}" type="presParOf" srcId="{165C2B0E-20B9-4427-B367-6F9E24118CD4}" destId="{82B291B4-187B-4953-91D9-EB6B9F1A3F95}" srcOrd="0" destOrd="0" presId="urn:microsoft.com/office/officeart/2005/8/layout/orgChart1"/>
    <dgm:cxn modelId="{F6F7725C-92AF-4DEA-BB0D-4EABA39159D1}" type="presParOf" srcId="{82B291B4-187B-4953-91D9-EB6B9F1A3F95}" destId="{BAF02823-11E2-4882-9D81-57A51C79F103}" srcOrd="0" destOrd="0" presId="urn:microsoft.com/office/officeart/2005/8/layout/orgChart1"/>
    <dgm:cxn modelId="{0325270C-1978-472F-B929-E41645FAD75E}" type="presParOf" srcId="{82B291B4-187B-4953-91D9-EB6B9F1A3F95}" destId="{240E42A9-2FA1-4E9D-A52C-53752FD0B42E}" srcOrd="1" destOrd="0" presId="urn:microsoft.com/office/officeart/2005/8/layout/orgChart1"/>
    <dgm:cxn modelId="{508957D6-640C-47BE-A2D4-30DD37F6CA1E}" type="presParOf" srcId="{165C2B0E-20B9-4427-B367-6F9E24118CD4}" destId="{D90647EE-9210-4E3C-8F1F-00056B4848FD}" srcOrd="1" destOrd="0" presId="urn:microsoft.com/office/officeart/2005/8/layout/orgChart1"/>
    <dgm:cxn modelId="{D0840D90-0F1E-47D2-9758-EC26A9B874C2}" type="presParOf" srcId="{165C2B0E-20B9-4427-B367-6F9E24118CD4}" destId="{F9AA5C44-2ECC-45C0-B6F2-05DF45B548C2}" srcOrd="2" destOrd="0" presId="urn:microsoft.com/office/officeart/2005/8/layout/orgChart1"/>
    <dgm:cxn modelId="{03257B0C-9897-403A-9BCE-5DC9F68BF847}" type="presParOf" srcId="{609CB703-7676-4A86-93C1-E66F29D7E81F}" destId="{9DBB917F-1B34-46E9-B118-4315A0833CD0}" srcOrd="2" destOrd="0" presId="urn:microsoft.com/office/officeart/2005/8/layout/orgChart1"/>
    <dgm:cxn modelId="{ED7CAB4B-69ED-4184-B5F1-BFF5073F8455}" type="presParOf" srcId="{609CB703-7676-4A86-93C1-E66F29D7E81F}" destId="{BE416EEA-F742-43FB-BD6E-B73AF90D5D2B}" srcOrd="3" destOrd="0" presId="urn:microsoft.com/office/officeart/2005/8/layout/orgChart1"/>
    <dgm:cxn modelId="{E8093159-9886-4D6B-A585-13062E50AC91}" type="presParOf" srcId="{BE416EEA-F742-43FB-BD6E-B73AF90D5D2B}" destId="{6B19A0FA-A0A1-4BAA-AE9C-CB9783B7F4AD}" srcOrd="0" destOrd="0" presId="urn:microsoft.com/office/officeart/2005/8/layout/orgChart1"/>
    <dgm:cxn modelId="{A2F3E035-B9FE-4850-AE14-0223370B3A01}" type="presParOf" srcId="{6B19A0FA-A0A1-4BAA-AE9C-CB9783B7F4AD}" destId="{39E9C374-280E-4DF1-BE9B-C6E5D3BAB18C}" srcOrd="0" destOrd="0" presId="urn:microsoft.com/office/officeart/2005/8/layout/orgChart1"/>
    <dgm:cxn modelId="{A57C0DB5-CB5E-41A3-96D7-9DA11058AB19}" type="presParOf" srcId="{6B19A0FA-A0A1-4BAA-AE9C-CB9783B7F4AD}" destId="{864CE294-22FD-4B9E-9901-BE44E59630DB}" srcOrd="1" destOrd="0" presId="urn:microsoft.com/office/officeart/2005/8/layout/orgChart1"/>
    <dgm:cxn modelId="{0737B7B3-A2E5-4E70-A3A9-12118AA11410}" type="presParOf" srcId="{BE416EEA-F742-43FB-BD6E-B73AF90D5D2B}" destId="{5BACF8D6-CF12-4E43-AD7A-62F19C3C0729}" srcOrd="1" destOrd="0" presId="urn:microsoft.com/office/officeart/2005/8/layout/orgChart1"/>
    <dgm:cxn modelId="{F5B8BE42-8CCD-458E-A9F9-DB7CD5F3BD56}" type="presParOf" srcId="{BE416EEA-F742-43FB-BD6E-B73AF90D5D2B}" destId="{D0645DF2-2F1F-46E3-ABD5-AF61C415A322}" srcOrd="2" destOrd="0" presId="urn:microsoft.com/office/officeart/2005/8/layout/orgChart1"/>
    <dgm:cxn modelId="{141AFA70-27DF-43FF-81A5-1C07BFE9D838}" type="presParOf" srcId="{609CB703-7676-4A86-93C1-E66F29D7E81F}" destId="{24FC11B0-93E2-4788-B20E-6878D70F3638}" srcOrd="4" destOrd="0" presId="urn:microsoft.com/office/officeart/2005/8/layout/orgChart1"/>
    <dgm:cxn modelId="{DCF66CFF-975B-42A6-ADE7-9274B366D713}" type="presParOf" srcId="{609CB703-7676-4A86-93C1-E66F29D7E81F}" destId="{37CE7727-5E9A-4625-A4FB-82212F098F67}" srcOrd="5" destOrd="0" presId="urn:microsoft.com/office/officeart/2005/8/layout/orgChart1"/>
    <dgm:cxn modelId="{5D259009-5A88-4F23-BAC8-39D314442E7B}" type="presParOf" srcId="{37CE7727-5E9A-4625-A4FB-82212F098F67}" destId="{AED29755-CE4F-40C3-B461-A975CED33711}" srcOrd="0" destOrd="0" presId="urn:microsoft.com/office/officeart/2005/8/layout/orgChart1"/>
    <dgm:cxn modelId="{6CB5B8FA-C81B-46DB-9706-03B614454CE7}" type="presParOf" srcId="{AED29755-CE4F-40C3-B461-A975CED33711}" destId="{23E4B869-D466-43C8-BCB1-FC8DD91F4DBD}" srcOrd="0" destOrd="0" presId="urn:microsoft.com/office/officeart/2005/8/layout/orgChart1"/>
    <dgm:cxn modelId="{8C2D5269-1A69-4ED0-B4F8-FBA6F1EA37A0}" type="presParOf" srcId="{AED29755-CE4F-40C3-B461-A975CED33711}" destId="{05EAC136-B3AF-4DCE-B2E1-4C4FDB860C31}" srcOrd="1" destOrd="0" presId="urn:microsoft.com/office/officeart/2005/8/layout/orgChart1"/>
    <dgm:cxn modelId="{2A73655D-43CC-4376-B1A9-D78C04582A48}" type="presParOf" srcId="{37CE7727-5E9A-4625-A4FB-82212F098F67}" destId="{264648A5-4C4B-47DF-9642-60DDD486B4BD}" srcOrd="1" destOrd="0" presId="urn:microsoft.com/office/officeart/2005/8/layout/orgChart1"/>
    <dgm:cxn modelId="{9F28A635-C857-455A-ACF1-9DF85B683F48}" type="presParOf" srcId="{37CE7727-5E9A-4625-A4FB-82212F098F67}" destId="{470A997E-69D3-4681-BC0C-36C959D30FEB}" srcOrd="2" destOrd="0" presId="urn:microsoft.com/office/officeart/2005/8/layout/orgChart1"/>
    <dgm:cxn modelId="{55A6B4A8-B3C3-49CE-B980-8D2F6B7F3E00}" type="presParOf" srcId="{609CB703-7676-4A86-93C1-E66F29D7E81F}" destId="{62917DF8-782D-42D8-8DB6-6E2321901649}" srcOrd="6" destOrd="0" presId="urn:microsoft.com/office/officeart/2005/8/layout/orgChart1"/>
    <dgm:cxn modelId="{3E7E3D6E-FCDB-401F-849F-16959A4A5C4E}" type="presParOf" srcId="{609CB703-7676-4A86-93C1-E66F29D7E81F}" destId="{C8CD4A82-A166-4629-8E17-5EB9AC5E7565}" srcOrd="7" destOrd="0" presId="urn:microsoft.com/office/officeart/2005/8/layout/orgChart1"/>
    <dgm:cxn modelId="{7C4F0358-BEBA-4E27-9F81-DBA9553BD020}" type="presParOf" srcId="{C8CD4A82-A166-4629-8E17-5EB9AC5E7565}" destId="{B0A1F29C-C798-47CF-A6BB-4331717F8B79}" srcOrd="0" destOrd="0" presId="urn:microsoft.com/office/officeart/2005/8/layout/orgChart1"/>
    <dgm:cxn modelId="{964DFE2D-8AF6-42D5-A4B4-6FB9C198D35D}" type="presParOf" srcId="{B0A1F29C-C798-47CF-A6BB-4331717F8B79}" destId="{6A63E885-59AC-42A8-8AFD-F70583F1EA68}" srcOrd="0" destOrd="0" presId="urn:microsoft.com/office/officeart/2005/8/layout/orgChart1"/>
    <dgm:cxn modelId="{B8FDB761-5AF8-488F-8595-CDDA6CF9E0C3}" type="presParOf" srcId="{B0A1F29C-C798-47CF-A6BB-4331717F8B79}" destId="{2DAA3F2F-C4B1-4BD7-B101-96651B5B24C7}" srcOrd="1" destOrd="0" presId="urn:microsoft.com/office/officeart/2005/8/layout/orgChart1"/>
    <dgm:cxn modelId="{BB56C9E7-3236-41A7-BE3D-70B3EB2CFCFC}" type="presParOf" srcId="{C8CD4A82-A166-4629-8E17-5EB9AC5E7565}" destId="{DE677E04-5FC6-4150-9E26-7DB06A1BCD42}" srcOrd="1" destOrd="0" presId="urn:microsoft.com/office/officeart/2005/8/layout/orgChart1"/>
    <dgm:cxn modelId="{E171F892-B417-47BE-9EC8-A8BC1AE3FB1E}" type="presParOf" srcId="{C8CD4A82-A166-4629-8E17-5EB9AC5E7565}" destId="{4CBF0BC5-D3AA-44D2-8829-C24BB2103F20}" srcOrd="2" destOrd="0" presId="urn:microsoft.com/office/officeart/2005/8/layout/orgChart1"/>
    <dgm:cxn modelId="{B5E035F9-EC50-4B94-8010-344591C4CE11}" type="presParOf" srcId="{117142C2-2582-485A-A05C-CDA08A2D5BED}" destId="{964B00BE-0645-4E28-BE2A-212484E8E0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301F04-C05E-4FFA-846D-3B2924DE76F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873E644-6AA9-4BCE-8E3C-11275061E4AD}">
      <dgm:prSet phldrT="[テキスト]" custT="1"/>
      <dgm:spPr/>
      <dgm:t>
        <a:bodyPr/>
        <a:lstStyle/>
        <a:p>
          <a:r>
            <a:rPr kumimoji="1" lang="ja-JP" altLang="en-US" sz="4800" dirty="0" smtClean="0"/>
            <a:t>人柄</a:t>
          </a:r>
          <a:endParaRPr kumimoji="1" lang="ja-JP" altLang="en-US" sz="4800" dirty="0"/>
        </a:p>
      </dgm:t>
    </dgm:pt>
    <dgm:pt modelId="{AE4EAE21-C025-4568-82D1-E6F92941C71E}" type="parTrans" cxnId="{7D556AD0-A595-453B-9BA1-7018C4644030}">
      <dgm:prSet/>
      <dgm:spPr/>
      <dgm:t>
        <a:bodyPr/>
        <a:lstStyle/>
        <a:p>
          <a:endParaRPr kumimoji="1" lang="ja-JP" altLang="en-US"/>
        </a:p>
      </dgm:t>
    </dgm:pt>
    <dgm:pt modelId="{22D87898-E7A0-4B7B-B893-65DEFE297C55}" type="sibTrans" cxnId="{7D556AD0-A595-453B-9BA1-7018C4644030}">
      <dgm:prSet/>
      <dgm:spPr/>
      <dgm:t>
        <a:bodyPr/>
        <a:lstStyle/>
        <a:p>
          <a:endParaRPr kumimoji="1" lang="ja-JP" altLang="en-US"/>
        </a:p>
      </dgm:t>
    </dgm:pt>
    <dgm:pt modelId="{087192AD-5597-43C3-B894-2997ABDE300D}">
      <dgm:prSet phldrT="[テキスト]" custT="1"/>
      <dgm:spPr/>
      <dgm:t>
        <a:bodyPr/>
        <a:lstStyle/>
        <a:p>
          <a:r>
            <a:rPr kumimoji="1" lang="ja-JP" altLang="en-US" sz="4800" dirty="0" smtClean="0"/>
            <a:t>育成</a:t>
          </a:r>
          <a:endParaRPr kumimoji="1" lang="ja-JP" altLang="en-US" sz="4800" dirty="0"/>
        </a:p>
      </dgm:t>
    </dgm:pt>
    <dgm:pt modelId="{273BB90C-7F2D-4515-8965-9A1F6594CD80}" type="parTrans" cxnId="{5968AB6D-00DA-421A-931F-D39F1FC209FE}">
      <dgm:prSet/>
      <dgm:spPr/>
      <dgm:t>
        <a:bodyPr/>
        <a:lstStyle/>
        <a:p>
          <a:endParaRPr kumimoji="1" lang="ja-JP" altLang="en-US"/>
        </a:p>
      </dgm:t>
    </dgm:pt>
    <dgm:pt modelId="{3577DC6F-6A51-4352-AC65-7FA0C6E27594}" type="sibTrans" cxnId="{5968AB6D-00DA-421A-931F-D39F1FC209FE}">
      <dgm:prSet/>
      <dgm:spPr/>
      <dgm:t>
        <a:bodyPr/>
        <a:lstStyle/>
        <a:p>
          <a:endParaRPr kumimoji="1" lang="ja-JP" altLang="en-US"/>
        </a:p>
      </dgm:t>
    </dgm:pt>
    <dgm:pt modelId="{A1590F14-4D20-4962-8CB1-09AA438CD74C}">
      <dgm:prSet phldrT="[テキスト]" custT="1"/>
      <dgm:spPr/>
      <dgm:t>
        <a:bodyPr/>
        <a:lstStyle/>
        <a:p>
          <a:r>
            <a:rPr kumimoji="1" lang="ja-JP" altLang="en-US" sz="8000" dirty="0" smtClean="0"/>
            <a:t>信頼</a:t>
          </a:r>
          <a:endParaRPr kumimoji="1" lang="ja-JP" altLang="en-US" sz="8000" dirty="0"/>
        </a:p>
      </dgm:t>
    </dgm:pt>
    <dgm:pt modelId="{C2FFD264-825D-4897-A83E-F882CF5E5BB4}" type="parTrans" cxnId="{35A80224-5131-4A75-B258-8791390FBC3D}">
      <dgm:prSet/>
      <dgm:spPr/>
      <dgm:t>
        <a:bodyPr/>
        <a:lstStyle/>
        <a:p>
          <a:endParaRPr kumimoji="1" lang="ja-JP" altLang="en-US"/>
        </a:p>
      </dgm:t>
    </dgm:pt>
    <dgm:pt modelId="{66882040-95B4-44B7-949D-414580012DCE}" type="sibTrans" cxnId="{35A80224-5131-4A75-B258-8791390FBC3D}">
      <dgm:prSet/>
      <dgm:spPr/>
      <dgm:t>
        <a:bodyPr/>
        <a:lstStyle/>
        <a:p>
          <a:endParaRPr kumimoji="1" lang="ja-JP" altLang="en-US"/>
        </a:p>
      </dgm:t>
    </dgm:pt>
    <dgm:pt modelId="{1D42EE37-46FF-4E16-8CC8-C3ABE5088B0A}" type="pres">
      <dgm:prSet presAssocID="{5B301F04-C05E-4FFA-846D-3B2924DE76F0}" presName="CompostProcess" presStyleCnt="0">
        <dgm:presLayoutVars>
          <dgm:dir/>
          <dgm:resizeHandles val="exact"/>
        </dgm:presLayoutVars>
      </dgm:prSet>
      <dgm:spPr/>
    </dgm:pt>
    <dgm:pt modelId="{7D98CB40-CA02-49D2-9867-EAF90643872B}" type="pres">
      <dgm:prSet presAssocID="{5B301F04-C05E-4FFA-846D-3B2924DE76F0}" presName="arrow" presStyleLbl="bgShp" presStyleIdx="0" presStyleCnt="1"/>
      <dgm:spPr/>
    </dgm:pt>
    <dgm:pt modelId="{B9AA8E26-AE8B-46B4-A54D-F6CE5F78EBC1}" type="pres">
      <dgm:prSet presAssocID="{5B301F04-C05E-4FFA-846D-3B2924DE76F0}" presName="linearProcess" presStyleCnt="0"/>
      <dgm:spPr/>
    </dgm:pt>
    <dgm:pt modelId="{F320F274-D941-44AB-857A-2B6F7B0D68A0}" type="pres">
      <dgm:prSet presAssocID="{9873E644-6AA9-4BCE-8E3C-11275061E4A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0BBAF5-99C3-44B7-A880-C5C68C77F7DA}" type="pres">
      <dgm:prSet presAssocID="{22D87898-E7A0-4B7B-B893-65DEFE297C55}" presName="sibTrans" presStyleCnt="0"/>
      <dgm:spPr/>
    </dgm:pt>
    <dgm:pt modelId="{0510EEE3-D699-4EBB-8194-0957E149827B}" type="pres">
      <dgm:prSet presAssocID="{087192AD-5597-43C3-B894-2997ABDE300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03FB276-817F-4870-80B8-649F217691B8}" type="pres">
      <dgm:prSet presAssocID="{3577DC6F-6A51-4352-AC65-7FA0C6E27594}" presName="sibTrans" presStyleCnt="0"/>
      <dgm:spPr/>
    </dgm:pt>
    <dgm:pt modelId="{135ACCF4-71F7-4D4E-8975-EFC830DBD773}" type="pres">
      <dgm:prSet presAssocID="{A1590F14-4D20-4962-8CB1-09AA438CD74C}" presName="textNode" presStyleLbl="node1" presStyleIdx="2" presStyleCnt="3" custScaleX="126139" custScaleY="149755" custLinFactNeighborX="2984" custLinFactNeighborY="-503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5A80224-5131-4A75-B258-8791390FBC3D}" srcId="{5B301F04-C05E-4FFA-846D-3B2924DE76F0}" destId="{A1590F14-4D20-4962-8CB1-09AA438CD74C}" srcOrd="2" destOrd="0" parTransId="{C2FFD264-825D-4897-A83E-F882CF5E5BB4}" sibTransId="{66882040-95B4-44B7-949D-414580012DCE}"/>
    <dgm:cxn modelId="{5968AB6D-00DA-421A-931F-D39F1FC209FE}" srcId="{5B301F04-C05E-4FFA-846D-3B2924DE76F0}" destId="{087192AD-5597-43C3-B894-2997ABDE300D}" srcOrd="1" destOrd="0" parTransId="{273BB90C-7F2D-4515-8965-9A1F6594CD80}" sibTransId="{3577DC6F-6A51-4352-AC65-7FA0C6E27594}"/>
    <dgm:cxn modelId="{EDA9218E-AFB2-4396-BCC7-9A35E3DDEAA5}" type="presOf" srcId="{087192AD-5597-43C3-B894-2997ABDE300D}" destId="{0510EEE3-D699-4EBB-8194-0957E149827B}" srcOrd="0" destOrd="0" presId="urn:microsoft.com/office/officeart/2005/8/layout/hProcess9"/>
    <dgm:cxn modelId="{7D556AD0-A595-453B-9BA1-7018C4644030}" srcId="{5B301F04-C05E-4FFA-846D-3B2924DE76F0}" destId="{9873E644-6AA9-4BCE-8E3C-11275061E4AD}" srcOrd="0" destOrd="0" parTransId="{AE4EAE21-C025-4568-82D1-E6F92941C71E}" sibTransId="{22D87898-E7A0-4B7B-B893-65DEFE297C55}"/>
    <dgm:cxn modelId="{7C1F9EA1-4BF1-477B-BDF2-D821F9105E49}" type="presOf" srcId="{9873E644-6AA9-4BCE-8E3C-11275061E4AD}" destId="{F320F274-D941-44AB-857A-2B6F7B0D68A0}" srcOrd="0" destOrd="0" presId="urn:microsoft.com/office/officeart/2005/8/layout/hProcess9"/>
    <dgm:cxn modelId="{2E9E0652-58DC-4E14-9AFC-E243A37803CC}" type="presOf" srcId="{A1590F14-4D20-4962-8CB1-09AA438CD74C}" destId="{135ACCF4-71F7-4D4E-8975-EFC830DBD773}" srcOrd="0" destOrd="0" presId="urn:microsoft.com/office/officeart/2005/8/layout/hProcess9"/>
    <dgm:cxn modelId="{DEC231E8-877F-4023-AAA9-D6079A0173B3}" type="presOf" srcId="{5B301F04-C05E-4FFA-846D-3B2924DE76F0}" destId="{1D42EE37-46FF-4E16-8CC8-C3ABE5088B0A}" srcOrd="0" destOrd="0" presId="urn:microsoft.com/office/officeart/2005/8/layout/hProcess9"/>
    <dgm:cxn modelId="{34108D75-D121-4E40-8301-76D118680F13}" type="presParOf" srcId="{1D42EE37-46FF-4E16-8CC8-C3ABE5088B0A}" destId="{7D98CB40-CA02-49D2-9867-EAF90643872B}" srcOrd="0" destOrd="0" presId="urn:microsoft.com/office/officeart/2005/8/layout/hProcess9"/>
    <dgm:cxn modelId="{53E4B12D-0F6F-4CD5-ABEE-5423AEB0ACD8}" type="presParOf" srcId="{1D42EE37-46FF-4E16-8CC8-C3ABE5088B0A}" destId="{B9AA8E26-AE8B-46B4-A54D-F6CE5F78EBC1}" srcOrd="1" destOrd="0" presId="urn:microsoft.com/office/officeart/2005/8/layout/hProcess9"/>
    <dgm:cxn modelId="{005EDC0B-E660-4269-ADF2-D43563B1AF0C}" type="presParOf" srcId="{B9AA8E26-AE8B-46B4-A54D-F6CE5F78EBC1}" destId="{F320F274-D941-44AB-857A-2B6F7B0D68A0}" srcOrd="0" destOrd="0" presId="urn:microsoft.com/office/officeart/2005/8/layout/hProcess9"/>
    <dgm:cxn modelId="{69C3B706-4968-47E9-8206-67AA41999017}" type="presParOf" srcId="{B9AA8E26-AE8B-46B4-A54D-F6CE5F78EBC1}" destId="{3E0BBAF5-99C3-44B7-A880-C5C68C77F7DA}" srcOrd="1" destOrd="0" presId="urn:microsoft.com/office/officeart/2005/8/layout/hProcess9"/>
    <dgm:cxn modelId="{A103477B-F9E8-4CBB-B898-453820D21DA5}" type="presParOf" srcId="{B9AA8E26-AE8B-46B4-A54D-F6CE5F78EBC1}" destId="{0510EEE3-D699-4EBB-8194-0957E149827B}" srcOrd="2" destOrd="0" presId="urn:microsoft.com/office/officeart/2005/8/layout/hProcess9"/>
    <dgm:cxn modelId="{3B6D3859-1B96-472A-A6C7-7B09233E9599}" type="presParOf" srcId="{B9AA8E26-AE8B-46B4-A54D-F6CE5F78EBC1}" destId="{203FB276-817F-4870-80B8-649F217691B8}" srcOrd="3" destOrd="0" presId="urn:microsoft.com/office/officeart/2005/8/layout/hProcess9"/>
    <dgm:cxn modelId="{11080622-72CC-4F76-BFC6-0DEA3CB67623}" type="presParOf" srcId="{B9AA8E26-AE8B-46B4-A54D-F6CE5F78EBC1}" destId="{135ACCF4-71F7-4D4E-8975-EFC830DBD77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A96EFA-F911-4D81-8FCD-B4ABC58EE11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7044EE-C69A-4564-B45A-B4EC7B1BE3B2}">
      <dgm:prSet phldrT="[テキスト]" custT="1"/>
      <dgm:spPr/>
      <dgm:t>
        <a:bodyPr/>
        <a:lstStyle/>
        <a:p>
          <a:r>
            <a:rPr kumimoji="1" lang="ja-JP" altLang="en-US" sz="2000" b="1" dirty="0" smtClean="0"/>
            <a:t>全ての社員の</a:t>
          </a:r>
          <a:endParaRPr kumimoji="1" lang="en-US" altLang="ja-JP" sz="2000" b="1" dirty="0" smtClean="0"/>
        </a:p>
        <a:p>
          <a:r>
            <a:rPr kumimoji="1" lang="ja-JP" altLang="en-US" sz="2000" b="1" dirty="0" smtClean="0"/>
            <a:t>アイデアが</a:t>
          </a:r>
          <a:endParaRPr kumimoji="1" lang="en-US" altLang="ja-JP" sz="2000" b="1" dirty="0" smtClean="0"/>
        </a:p>
        <a:p>
          <a:r>
            <a:rPr kumimoji="1" lang="ja-JP" altLang="en-US" sz="2000" b="1" dirty="0" smtClean="0"/>
            <a:t>大事！</a:t>
          </a:r>
          <a:endParaRPr kumimoji="1" lang="ja-JP" altLang="en-US" sz="2000" b="1" dirty="0"/>
        </a:p>
      </dgm:t>
    </dgm:pt>
    <dgm:pt modelId="{356064A5-7042-4AEC-ACA5-1D937407BDAE}" type="parTrans" cxnId="{145CDFCD-C450-4095-83D4-F1086D1BF2C9}">
      <dgm:prSet/>
      <dgm:spPr/>
      <dgm:t>
        <a:bodyPr/>
        <a:lstStyle/>
        <a:p>
          <a:endParaRPr kumimoji="1" lang="ja-JP" altLang="en-US"/>
        </a:p>
      </dgm:t>
    </dgm:pt>
    <dgm:pt modelId="{CCC18B72-2770-4A25-8502-72AE7055AF7A}" type="sibTrans" cxnId="{145CDFCD-C450-4095-83D4-F1086D1BF2C9}">
      <dgm:prSet/>
      <dgm:spPr/>
      <dgm:t>
        <a:bodyPr/>
        <a:lstStyle/>
        <a:p>
          <a:endParaRPr kumimoji="1" lang="ja-JP" altLang="en-US"/>
        </a:p>
      </dgm:t>
    </dgm:pt>
    <dgm:pt modelId="{6782180F-B1A9-4941-B34B-02BA0EB448CF}">
      <dgm:prSet phldrT="[テキスト]" custT="1"/>
      <dgm:spPr/>
      <dgm:t>
        <a:bodyPr/>
        <a:lstStyle/>
        <a:p>
          <a:r>
            <a:rPr kumimoji="1" lang="ja-JP" altLang="en-US" sz="2800" b="1" dirty="0" smtClean="0"/>
            <a:t>アイデアを提案</a:t>
          </a:r>
          <a:endParaRPr kumimoji="1" lang="en-US" altLang="ja-JP" sz="2800" b="1" dirty="0" smtClean="0"/>
        </a:p>
        <a:p>
          <a:r>
            <a:rPr kumimoji="1" lang="ja-JP" altLang="en-US" sz="2800" b="1" dirty="0" smtClean="0"/>
            <a:t>しやすい環境</a:t>
          </a:r>
          <a:endParaRPr kumimoji="1" lang="ja-JP" altLang="en-US" sz="2800" b="1" dirty="0"/>
        </a:p>
      </dgm:t>
    </dgm:pt>
    <dgm:pt modelId="{81353D9C-E072-463E-AF5D-8A583F66DA71}" type="parTrans" cxnId="{91B72F76-6172-4069-9B72-A94AE9333545}">
      <dgm:prSet/>
      <dgm:spPr/>
      <dgm:t>
        <a:bodyPr/>
        <a:lstStyle/>
        <a:p>
          <a:endParaRPr kumimoji="1" lang="ja-JP" altLang="en-US"/>
        </a:p>
      </dgm:t>
    </dgm:pt>
    <dgm:pt modelId="{C50CC5B0-64F7-4A1C-B310-7BE1EDDBE8D0}" type="sibTrans" cxnId="{91B72F76-6172-4069-9B72-A94AE9333545}">
      <dgm:prSet/>
      <dgm:spPr/>
      <dgm:t>
        <a:bodyPr/>
        <a:lstStyle/>
        <a:p>
          <a:endParaRPr kumimoji="1" lang="ja-JP" altLang="en-US"/>
        </a:p>
      </dgm:t>
    </dgm:pt>
    <dgm:pt modelId="{E1873527-25CC-4126-BDE6-0F140B72114D}">
      <dgm:prSet phldrT="[テキスト]" custT="1"/>
      <dgm:spPr/>
      <dgm:t>
        <a:bodyPr/>
        <a:lstStyle/>
        <a:p>
          <a:r>
            <a:rPr kumimoji="1" lang="ja-JP" altLang="en-US" sz="3200" b="1" dirty="0" smtClean="0"/>
            <a:t>多くのプログラム、マッチングを生む</a:t>
          </a:r>
          <a:endParaRPr kumimoji="1" lang="ja-JP" altLang="en-US" sz="3200" b="1" dirty="0"/>
        </a:p>
      </dgm:t>
    </dgm:pt>
    <dgm:pt modelId="{74AD06D3-05E5-4567-A367-C67C59EA4DEC}" type="parTrans" cxnId="{DB1F3997-23B3-4EA2-9B72-51EB68608663}">
      <dgm:prSet/>
      <dgm:spPr/>
      <dgm:t>
        <a:bodyPr/>
        <a:lstStyle/>
        <a:p>
          <a:endParaRPr kumimoji="1" lang="ja-JP" altLang="en-US"/>
        </a:p>
      </dgm:t>
    </dgm:pt>
    <dgm:pt modelId="{0B62F189-B4A9-470D-97DF-C615A0BEC961}" type="sibTrans" cxnId="{DB1F3997-23B3-4EA2-9B72-51EB68608663}">
      <dgm:prSet/>
      <dgm:spPr/>
      <dgm:t>
        <a:bodyPr/>
        <a:lstStyle/>
        <a:p>
          <a:endParaRPr kumimoji="1" lang="ja-JP" altLang="en-US"/>
        </a:p>
      </dgm:t>
    </dgm:pt>
    <dgm:pt modelId="{323C60FE-848B-45AB-9FE9-B504FDF52127}" type="pres">
      <dgm:prSet presAssocID="{7AA96EFA-F911-4D81-8FCD-B4ABC58EE11F}" presName="Name0" presStyleCnt="0">
        <dgm:presLayoutVars>
          <dgm:dir/>
          <dgm:resizeHandles val="exact"/>
        </dgm:presLayoutVars>
      </dgm:prSet>
      <dgm:spPr/>
    </dgm:pt>
    <dgm:pt modelId="{D9458FFC-FF8E-4935-883B-B90CB518867C}" type="pres">
      <dgm:prSet presAssocID="{E07044EE-C69A-4564-B45A-B4EC7B1BE3B2}" presName="node" presStyleLbl="node1" presStyleIdx="0" presStyleCnt="3" custScaleX="65029" custScaleY="8473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A447619-EF8F-45EC-B199-98BA1546F82A}" type="pres">
      <dgm:prSet presAssocID="{CCC18B72-2770-4A25-8502-72AE7055AF7A}" presName="sibTrans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1008C88A-6B9F-4EEE-A140-28E0BB1EFA56}" type="pres">
      <dgm:prSet presAssocID="{CCC18B72-2770-4A25-8502-72AE7055AF7A}" presName="connectorText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578BABE5-CC83-4916-958A-E375C7901245}" type="pres">
      <dgm:prSet presAssocID="{6782180F-B1A9-4941-B34B-02BA0EB448CF}" presName="node" presStyleLbl="node1" presStyleIdx="1" presStyleCnt="3" custScaleY="145610" custLinFactNeighborX="-1472" custLinFactNeighborY="-490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F6D845C-CF0F-4BD8-985B-7723CE2F7760}" type="pres">
      <dgm:prSet presAssocID="{C50CC5B0-64F7-4A1C-B310-7BE1EDDBE8D0}" presName="sibTrans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63521016-653A-41E2-9D41-C69C32414B15}" type="pres">
      <dgm:prSet presAssocID="{C50CC5B0-64F7-4A1C-B310-7BE1EDDBE8D0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809823CD-9244-4E03-9DED-561655D559ED}" type="pres">
      <dgm:prSet presAssocID="{E1873527-25CC-4126-BDE6-0F140B72114D}" presName="node" presStyleLbl="node1" presStyleIdx="2" presStyleCnt="3" custScaleX="125746" custScaleY="21428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0F1A2AD-74C5-4978-BA9E-66397682BE90}" type="presOf" srcId="{CCC18B72-2770-4A25-8502-72AE7055AF7A}" destId="{1008C88A-6B9F-4EEE-A140-28E0BB1EFA56}" srcOrd="1" destOrd="0" presId="urn:microsoft.com/office/officeart/2005/8/layout/process1"/>
    <dgm:cxn modelId="{87E6A8C1-0DC2-44DD-BD10-064DA4A15650}" type="presOf" srcId="{6782180F-B1A9-4941-B34B-02BA0EB448CF}" destId="{578BABE5-CC83-4916-958A-E375C7901245}" srcOrd="0" destOrd="0" presId="urn:microsoft.com/office/officeart/2005/8/layout/process1"/>
    <dgm:cxn modelId="{5235DC51-98CC-41D2-A086-FA3F2893494A}" type="presOf" srcId="{CCC18B72-2770-4A25-8502-72AE7055AF7A}" destId="{0A447619-EF8F-45EC-B199-98BA1546F82A}" srcOrd="0" destOrd="0" presId="urn:microsoft.com/office/officeart/2005/8/layout/process1"/>
    <dgm:cxn modelId="{DB1F3997-23B3-4EA2-9B72-51EB68608663}" srcId="{7AA96EFA-F911-4D81-8FCD-B4ABC58EE11F}" destId="{E1873527-25CC-4126-BDE6-0F140B72114D}" srcOrd="2" destOrd="0" parTransId="{74AD06D3-05E5-4567-A367-C67C59EA4DEC}" sibTransId="{0B62F189-B4A9-470D-97DF-C615A0BEC961}"/>
    <dgm:cxn modelId="{D09A4FE2-51EF-4553-A872-90C7EFD6EAFC}" type="presOf" srcId="{7AA96EFA-F911-4D81-8FCD-B4ABC58EE11F}" destId="{323C60FE-848B-45AB-9FE9-B504FDF52127}" srcOrd="0" destOrd="0" presId="urn:microsoft.com/office/officeart/2005/8/layout/process1"/>
    <dgm:cxn modelId="{03185AD2-E294-4AD0-A9AE-170347065E7D}" type="presOf" srcId="{E1873527-25CC-4126-BDE6-0F140B72114D}" destId="{809823CD-9244-4E03-9DED-561655D559ED}" srcOrd="0" destOrd="0" presId="urn:microsoft.com/office/officeart/2005/8/layout/process1"/>
    <dgm:cxn modelId="{91B72F76-6172-4069-9B72-A94AE9333545}" srcId="{7AA96EFA-F911-4D81-8FCD-B4ABC58EE11F}" destId="{6782180F-B1A9-4941-B34B-02BA0EB448CF}" srcOrd="1" destOrd="0" parTransId="{81353D9C-E072-463E-AF5D-8A583F66DA71}" sibTransId="{C50CC5B0-64F7-4A1C-B310-7BE1EDDBE8D0}"/>
    <dgm:cxn modelId="{145CDFCD-C450-4095-83D4-F1086D1BF2C9}" srcId="{7AA96EFA-F911-4D81-8FCD-B4ABC58EE11F}" destId="{E07044EE-C69A-4564-B45A-B4EC7B1BE3B2}" srcOrd="0" destOrd="0" parTransId="{356064A5-7042-4AEC-ACA5-1D937407BDAE}" sibTransId="{CCC18B72-2770-4A25-8502-72AE7055AF7A}"/>
    <dgm:cxn modelId="{A1473CAA-344A-4269-8264-6ED120E74B6F}" type="presOf" srcId="{E07044EE-C69A-4564-B45A-B4EC7B1BE3B2}" destId="{D9458FFC-FF8E-4935-883B-B90CB518867C}" srcOrd="0" destOrd="0" presId="urn:microsoft.com/office/officeart/2005/8/layout/process1"/>
    <dgm:cxn modelId="{14D05CA1-36CE-4720-82C8-2CB40F96F133}" type="presOf" srcId="{C50CC5B0-64F7-4A1C-B310-7BE1EDDBE8D0}" destId="{63521016-653A-41E2-9D41-C69C32414B15}" srcOrd="1" destOrd="0" presId="urn:microsoft.com/office/officeart/2005/8/layout/process1"/>
    <dgm:cxn modelId="{BA7B5044-5E28-4F65-8A52-5F0C23FA6EB3}" type="presOf" srcId="{C50CC5B0-64F7-4A1C-B310-7BE1EDDBE8D0}" destId="{1F6D845C-CF0F-4BD8-985B-7723CE2F7760}" srcOrd="0" destOrd="0" presId="urn:microsoft.com/office/officeart/2005/8/layout/process1"/>
    <dgm:cxn modelId="{FFFD5029-7208-4157-A97E-3F5FF39B5A27}" type="presParOf" srcId="{323C60FE-848B-45AB-9FE9-B504FDF52127}" destId="{D9458FFC-FF8E-4935-883B-B90CB518867C}" srcOrd="0" destOrd="0" presId="urn:microsoft.com/office/officeart/2005/8/layout/process1"/>
    <dgm:cxn modelId="{5EF8A5F3-D7FC-4044-8CD9-EFDAB0DA2C03}" type="presParOf" srcId="{323C60FE-848B-45AB-9FE9-B504FDF52127}" destId="{0A447619-EF8F-45EC-B199-98BA1546F82A}" srcOrd="1" destOrd="0" presId="urn:microsoft.com/office/officeart/2005/8/layout/process1"/>
    <dgm:cxn modelId="{090266EF-2B26-4D49-BFAF-775165D6FA02}" type="presParOf" srcId="{0A447619-EF8F-45EC-B199-98BA1546F82A}" destId="{1008C88A-6B9F-4EEE-A140-28E0BB1EFA56}" srcOrd="0" destOrd="0" presId="urn:microsoft.com/office/officeart/2005/8/layout/process1"/>
    <dgm:cxn modelId="{7921B794-6238-40AF-8DAE-9338BAE04E20}" type="presParOf" srcId="{323C60FE-848B-45AB-9FE9-B504FDF52127}" destId="{578BABE5-CC83-4916-958A-E375C7901245}" srcOrd="2" destOrd="0" presId="urn:microsoft.com/office/officeart/2005/8/layout/process1"/>
    <dgm:cxn modelId="{5E98F1FA-7966-43D8-9BD7-2ED11D70AD11}" type="presParOf" srcId="{323C60FE-848B-45AB-9FE9-B504FDF52127}" destId="{1F6D845C-CF0F-4BD8-985B-7723CE2F7760}" srcOrd="3" destOrd="0" presId="urn:microsoft.com/office/officeart/2005/8/layout/process1"/>
    <dgm:cxn modelId="{E4BA52B0-B196-4F30-B389-9C8561061705}" type="presParOf" srcId="{1F6D845C-CF0F-4BD8-985B-7723CE2F7760}" destId="{63521016-653A-41E2-9D41-C69C32414B15}" srcOrd="0" destOrd="0" presId="urn:microsoft.com/office/officeart/2005/8/layout/process1"/>
    <dgm:cxn modelId="{45C9F169-743E-4E72-8706-AB7D801E30A2}" type="presParOf" srcId="{323C60FE-848B-45AB-9FE9-B504FDF52127}" destId="{809823CD-9244-4E03-9DED-561655D559E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17DF8-782D-42D8-8DB6-6E2321901649}">
      <dsp:nvSpPr>
        <dsp:cNvPr id="0" name=""/>
        <dsp:cNvSpPr/>
      </dsp:nvSpPr>
      <dsp:spPr>
        <a:xfrm>
          <a:off x="4213481" y="1642351"/>
          <a:ext cx="3234014" cy="368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05"/>
              </a:lnTo>
              <a:lnTo>
                <a:pt x="3234014" y="179005"/>
              </a:lnTo>
              <a:lnTo>
                <a:pt x="3234014" y="3682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C11B0-93E2-4788-B20E-6878D70F3638}">
      <dsp:nvSpPr>
        <dsp:cNvPr id="0" name=""/>
        <dsp:cNvSpPr/>
      </dsp:nvSpPr>
      <dsp:spPr>
        <a:xfrm>
          <a:off x="4213481" y="1642351"/>
          <a:ext cx="1053326" cy="368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05"/>
              </a:lnTo>
              <a:lnTo>
                <a:pt x="1053326" y="179005"/>
              </a:lnTo>
              <a:lnTo>
                <a:pt x="1053326" y="3682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B917F-1B34-46E9-B118-4315A0833CD0}">
      <dsp:nvSpPr>
        <dsp:cNvPr id="0" name=""/>
        <dsp:cNvSpPr/>
      </dsp:nvSpPr>
      <dsp:spPr>
        <a:xfrm>
          <a:off x="3086119" y="1642351"/>
          <a:ext cx="1127361" cy="368238"/>
        </a:xfrm>
        <a:custGeom>
          <a:avLst/>
          <a:gdLst/>
          <a:ahLst/>
          <a:cxnLst/>
          <a:rect l="0" t="0" r="0" b="0"/>
          <a:pathLst>
            <a:path>
              <a:moveTo>
                <a:pt x="1127361" y="0"/>
              </a:moveTo>
              <a:lnTo>
                <a:pt x="1127361" y="179005"/>
              </a:lnTo>
              <a:lnTo>
                <a:pt x="0" y="179005"/>
              </a:lnTo>
              <a:lnTo>
                <a:pt x="0" y="3682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E29F4-54CE-40E7-AF5B-29D752599DE2}">
      <dsp:nvSpPr>
        <dsp:cNvPr id="0" name=""/>
        <dsp:cNvSpPr/>
      </dsp:nvSpPr>
      <dsp:spPr>
        <a:xfrm>
          <a:off x="905431" y="1642351"/>
          <a:ext cx="3308050" cy="368238"/>
        </a:xfrm>
        <a:custGeom>
          <a:avLst/>
          <a:gdLst/>
          <a:ahLst/>
          <a:cxnLst/>
          <a:rect l="0" t="0" r="0" b="0"/>
          <a:pathLst>
            <a:path>
              <a:moveTo>
                <a:pt x="3308050" y="0"/>
              </a:moveTo>
              <a:lnTo>
                <a:pt x="3308050" y="179005"/>
              </a:lnTo>
              <a:lnTo>
                <a:pt x="0" y="179005"/>
              </a:lnTo>
              <a:lnTo>
                <a:pt x="0" y="3682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77853-0AA5-4F31-B05F-2C8C04B8D12B}">
      <dsp:nvSpPr>
        <dsp:cNvPr id="0" name=""/>
        <dsp:cNvSpPr/>
      </dsp:nvSpPr>
      <dsp:spPr>
        <a:xfrm>
          <a:off x="2472156" y="266878"/>
          <a:ext cx="3482649" cy="137547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solidFill>
                <a:schemeClr val="bg1"/>
              </a:solidFill>
            </a:rPr>
            <a:t>信頼される人材を育てる</a:t>
          </a:r>
          <a:endParaRPr lang="ja-JP" altLang="en-US" sz="3200" kern="1200" dirty="0">
            <a:solidFill>
              <a:schemeClr val="bg1"/>
            </a:solidFill>
          </a:endParaRPr>
        </a:p>
      </dsp:txBody>
      <dsp:txXfrm>
        <a:off x="2472156" y="266878"/>
        <a:ext cx="3482649" cy="1375473"/>
      </dsp:txXfrm>
    </dsp:sp>
    <dsp:sp modelId="{BAF02823-11E2-4882-9D81-57A51C79F103}">
      <dsp:nvSpPr>
        <dsp:cNvPr id="0" name=""/>
        <dsp:cNvSpPr/>
      </dsp:nvSpPr>
      <dsp:spPr>
        <a:xfrm>
          <a:off x="4320" y="2010590"/>
          <a:ext cx="1802221" cy="901110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1900" kern="1200" dirty="0" smtClean="0"/>
            <a:t>新入社員二年間</a:t>
          </a:r>
          <a:endParaRPr kumimoji="1" lang="en-US" altLang="ja-JP" sz="1900" kern="1200" dirty="0" smtClean="0"/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1900" kern="1200" dirty="0" smtClean="0"/>
            <a:t>プログラム</a:t>
          </a:r>
          <a:endParaRPr lang="ja-JP" sz="1900" kern="1200" dirty="0"/>
        </a:p>
      </dsp:txBody>
      <dsp:txXfrm>
        <a:off x="4320" y="2010590"/>
        <a:ext cx="1802221" cy="901110"/>
      </dsp:txXfrm>
    </dsp:sp>
    <dsp:sp modelId="{39E9C374-280E-4DF1-BE9B-C6E5D3BAB18C}">
      <dsp:nvSpPr>
        <dsp:cNvPr id="0" name=""/>
        <dsp:cNvSpPr/>
      </dsp:nvSpPr>
      <dsp:spPr>
        <a:xfrm>
          <a:off x="2185009" y="2010590"/>
          <a:ext cx="1802221" cy="901110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1900" kern="1200" dirty="0" smtClean="0"/>
            <a:t>取引先企業</a:t>
          </a:r>
          <a:endParaRPr kumimoji="1" lang="en-US" altLang="ja-JP" sz="1900" kern="1200" dirty="0" smtClean="0"/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1900" kern="1200" dirty="0" smtClean="0"/>
            <a:t>派遣研修</a:t>
          </a:r>
          <a:endParaRPr lang="ja-JP" sz="1900" kern="1200" dirty="0"/>
        </a:p>
      </dsp:txBody>
      <dsp:txXfrm>
        <a:off x="2185009" y="2010590"/>
        <a:ext cx="1802221" cy="901110"/>
      </dsp:txXfrm>
    </dsp:sp>
    <dsp:sp modelId="{23E4B869-D466-43C8-BCB1-FC8DD91F4DBD}">
      <dsp:nvSpPr>
        <dsp:cNvPr id="0" name=""/>
        <dsp:cNvSpPr/>
      </dsp:nvSpPr>
      <dsp:spPr>
        <a:xfrm>
          <a:off x="4365697" y="2010590"/>
          <a:ext cx="1802221" cy="901110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1900" kern="1200" dirty="0" smtClean="0"/>
            <a:t>チャレンジ研修</a:t>
          </a:r>
          <a:endParaRPr lang="ja-JP" sz="1900" kern="1200" dirty="0"/>
        </a:p>
      </dsp:txBody>
      <dsp:txXfrm>
        <a:off x="4365697" y="2010590"/>
        <a:ext cx="1802221" cy="901110"/>
      </dsp:txXfrm>
    </dsp:sp>
    <dsp:sp modelId="{6A63E885-59AC-42A8-8AFD-F70583F1EA68}">
      <dsp:nvSpPr>
        <dsp:cNvPr id="0" name=""/>
        <dsp:cNvSpPr/>
      </dsp:nvSpPr>
      <dsp:spPr>
        <a:xfrm>
          <a:off x="6546385" y="2010590"/>
          <a:ext cx="1802221" cy="901110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1900" kern="1200" smtClean="0"/>
            <a:t>京信大学</a:t>
          </a:r>
          <a:endParaRPr lang="ja-JP" sz="1900" kern="1200"/>
        </a:p>
      </dsp:txBody>
      <dsp:txXfrm>
        <a:off x="6546385" y="2010590"/>
        <a:ext cx="1802221" cy="901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8CB40-CA02-49D2-9867-EAF90643872B}">
      <dsp:nvSpPr>
        <dsp:cNvPr id="0" name=""/>
        <dsp:cNvSpPr/>
      </dsp:nvSpPr>
      <dsp:spPr>
        <a:xfrm>
          <a:off x="698571" y="0"/>
          <a:ext cx="7917144" cy="575696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0F274-D941-44AB-857A-2B6F7B0D68A0}">
      <dsp:nvSpPr>
        <dsp:cNvPr id="0" name=""/>
        <dsp:cNvSpPr/>
      </dsp:nvSpPr>
      <dsp:spPr>
        <a:xfrm>
          <a:off x="3245" y="1727089"/>
          <a:ext cx="2605715" cy="2302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800" kern="1200" dirty="0" smtClean="0"/>
            <a:t>人柄</a:t>
          </a:r>
          <a:endParaRPr kumimoji="1" lang="ja-JP" altLang="en-US" sz="4800" kern="1200" dirty="0"/>
        </a:p>
      </dsp:txBody>
      <dsp:txXfrm>
        <a:off x="115658" y="1839502"/>
        <a:ext cx="2380889" cy="2077960"/>
      </dsp:txXfrm>
    </dsp:sp>
    <dsp:sp modelId="{0510EEE3-D699-4EBB-8194-0957E149827B}">
      <dsp:nvSpPr>
        <dsp:cNvPr id="0" name=""/>
        <dsp:cNvSpPr/>
      </dsp:nvSpPr>
      <dsp:spPr>
        <a:xfrm>
          <a:off x="3013732" y="1727089"/>
          <a:ext cx="2605715" cy="2302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800" kern="1200" dirty="0" smtClean="0"/>
            <a:t>育成</a:t>
          </a:r>
          <a:endParaRPr kumimoji="1" lang="ja-JP" altLang="en-US" sz="4800" kern="1200" dirty="0"/>
        </a:p>
      </dsp:txBody>
      <dsp:txXfrm>
        <a:off x="3126145" y="1839502"/>
        <a:ext cx="2380889" cy="2077960"/>
      </dsp:txXfrm>
    </dsp:sp>
    <dsp:sp modelId="{135ACCF4-71F7-4D4E-8975-EFC830DBD773}">
      <dsp:nvSpPr>
        <dsp:cNvPr id="0" name=""/>
        <dsp:cNvSpPr/>
      </dsp:nvSpPr>
      <dsp:spPr>
        <a:xfrm>
          <a:off x="6027464" y="1038314"/>
          <a:ext cx="3286823" cy="3448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8000" kern="1200" dirty="0" smtClean="0"/>
            <a:t>信頼</a:t>
          </a:r>
          <a:endParaRPr kumimoji="1" lang="ja-JP" altLang="en-US" sz="8000" kern="1200" dirty="0"/>
        </a:p>
      </dsp:txBody>
      <dsp:txXfrm>
        <a:off x="6187913" y="1198763"/>
        <a:ext cx="2965925" cy="3127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58FFC-FF8E-4935-883B-B90CB518867C}">
      <dsp:nvSpPr>
        <dsp:cNvPr id="0" name=""/>
        <dsp:cNvSpPr/>
      </dsp:nvSpPr>
      <dsp:spPr>
        <a:xfrm>
          <a:off x="3393" y="1421407"/>
          <a:ext cx="1843105" cy="1508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/>
            <a:t>全ての社員の</a:t>
          </a:r>
          <a:endParaRPr kumimoji="1" lang="en-US" altLang="ja-JP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/>
            <a:t>アイデアが</a:t>
          </a:r>
          <a:endParaRPr kumimoji="1" lang="en-US" altLang="ja-JP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/>
            <a:t>大事！</a:t>
          </a:r>
          <a:endParaRPr kumimoji="1" lang="ja-JP" altLang="en-US" sz="2000" b="1" kern="1200" dirty="0"/>
        </a:p>
      </dsp:txBody>
      <dsp:txXfrm>
        <a:off x="47576" y="1465590"/>
        <a:ext cx="1754739" cy="1420157"/>
      </dsp:txXfrm>
    </dsp:sp>
    <dsp:sp modelId="{0A447619-EF8F-45EC-B199-98BA1546F82A}">
      <dsp:nvSpPr>
        <dsp:cNvPr id="0" name=""/>
        <dsp:cNvSpPr/>
      </dsp:nvSpPr>
      <dsp:spPr>
        <a:xfrm rot="21513114">
          <a:off x="2125661" y="1786379"/>
          <a:ext cx="592212" cy="7029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000" kern="1200"/>
        </a:p>
      </dsp:txBody>
      <dsp:txXfrm>
        <a:off x="2125689" y="1929204"/>
        <a:ext cx="414548" cy="421742"/>
      </dsp:txXfrm>
    </dsp:sp>
    <dsp:sp modelId="{578BABE5-CC83-4916-958A-E375C7901245}">
      <dsp:nvSpPr>
        <dsp:cNvPr id="0" name=""/>
        <dsp:cNvSpPr/>
      </dsp:nvSpPr>
      <dsp:spPr>
        <a:xfrm>
          <a:off x="2963524" y="792174"/>
          <a:ext cx="2834282" cy="2592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/>
            <a:t>アイデアを提案</a:t>
          </a:r>
          <a:endParaRPr kumimoji="1" lang="en-US" altLang="ja-JP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/>
            <a:t>しやすい環境</a:t>
          </a:r>
          <a:endParaRPr kumimoji="1" lang="ja-JP" altLang="en-US" sz="2800" b="1" kern="1200" dirty="0"/>
        </a:p>
      </dsp:txBody>
      <dsp:txXfrm>
        <a:off x="3039449" y="868099"/>
        <a:ext cx="2682432" cy="2440421"/>
      </dsp:txXfrm>
    </dsp:sp>
    <dsp:sp modelId="{1F6D845C-CF0F-4BD8-985B-7723CE2F7760}">
      <dsp:nvSpPr>
        <dsp:cNvPr id="0" name=""/>
        <dsp:cNvSpPr/>
      </dsp:nvSpPr>
      <dsp:spPr>
        <a:xfrm rot="69036">
          <a:off x="6085346" y="1777221"/>
          <a:ext cx="609835" cy="7029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000" kern="1200"/>
        </a:p>
      </dsp:txBody>
      <dsp:txXfrm>
        <a:off x="6085364" y="1915964"/>
        <a:ext cx="426885" cy="421742"/>
      </dsp:txXfrm>
    </dsp:sp>
    <dsp:sp modelId="{809823CD-9244-4E03-9DED-561655D559ED}">
      <dsp:nvSpPr>
        <dsp:cNvPr id="0" name=""/>
        <dsp:cNvSpPr/>
      </dsp:nvSpPr>
      <dsp:spPr>
        <a:xfrm>
          <a:off x="6948208" y="268255"/>
          <a:ext cx="3563997" cy="3814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b="1" kern="1200" dirty="0" smtClean="0"/>
            <a:t>多くのプログラム、マッチングを生む</a:t>
          </a:r>
          <a:endParaRPr kumimoji="1" lang="ja-JP" altLang="en-US" sz="3200" b="1" kern="1200" dirty="0"/>
        </a:p>
      </dsp:txBody>
      <dsp:txXfrm>
        <a:off x="7052594" y="372641"/>
        <a:ext cx="3355225" cy="3606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CEE01-DD1A-4BDF-A24A-DB6424F07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001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6CA16-DC9E-4F9B-8376-219C49E84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06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99D-8CE9-4602-9444-FCE0D3A8E0ED}" type="datetimeFigureOut">
              <a:rPr kumimoji="1" lang="ja-JP" altLang="en-US" smtClean="0"/>
              <a:t>2013/9/27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4403-9542-45F8-9C53-015C92DA73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12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99D-8CE9-4602-9444-FCE0D3A8E0ED}" type="datetimeFigureOut">
              <a:rPr kumimoji="1" lang="ja-JP" altLang="en-US" smtClean="0"/>
              <a:t>2013/9/27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4403-9542-45F8-9C53-015C92DA73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47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99D-8CE9-4602-9444-FCE0D3A8E0ED}" type="datetimeFigureOut">
              <a:rPr kumimoji="1" lang="ja-JP" altLang="en-US" smtClean="0"/>
              <a:t>2013/9/27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4403-9542-45F8-9C53-015C92DA73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269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D71C-333D-4B76-96B8-7F8C30FFCD5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DAC-639C-4D42-AF90-650986AAD08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02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D71C-333D-4B76-96B8-7F8C30FFCD5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DAC-639C-4D42-AF90-650986AAD08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62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D71C-333D-4B76-96B8-7F8C30FFCD5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DAC-639C-4D42-AF90-650986AAD08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3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D71C-333D-4B76-96B8-7F8C30FFCD5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DAC-639C-4D42-AF90-650986AAD08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61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D71C-333D-4B76-96B8-7F8C30FFCD5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DAC-639C-4D42-AF90-650986AAD08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53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D71C-333D-4B76-96B8-7F8C30FFCD5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DAC-639C-4D42-AF90-650986AAD08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37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D71C-333D-4B76-96B8-7F8C30FFCD5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DAC-639C-4D42-AF90-650986AAD08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D71C-333D-4B76-96B8-7F8C30FFCD5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DAC-639C-4D42-AF90-650986AAD08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6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99D-8CE9-4602-9444-FCE0D3A8E0ED}" type="datetimeFigureOut">
              <a:rPr kumimoji="1" lang="ja-JP" altLang="en-US" smtClean="0"/>
              <a:t>2013/9/27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4403-9542-45F8-9C53-015C92DA73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171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D71C-333D-4B76-96B8-7F8C30FFCD5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DAC-639C-4D42-AF90-650986AAD08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27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D71C-333D-4B76-96B8-7F8C30FFCD5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DAC-639C-4D42-AF90-650986AAD08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71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D71C-333D-4B76-96B8-7F8C30FFCD5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5DAC-639C-4D42-AF90-650986AAD08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7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99D-8CE9-4602-9444-FCE0D3A8E0ED}" type="datetimeFigureOut">
              <a:rPr kumimoji="1" lang="ja-JP" altLang="en-US" smtClean="0"/>
              <a:t>2013/9/27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4403-9542-45F8-9C53-015C92DA73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60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99D-8CE9-4602-9444-FCE0D3A8E0ED}" type="datetimeFigureOut">
              <a:rPr kumimoji="1" lang="ja-JP" altLang="en-US" smtClean="0"/>
              <a:t>2013/9/27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4403-9542-45F8-9C53-015C92DA73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7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99D-8CE9-4602-9444-FCE0D3A8E0ED}" type="datetimeFigureOut">
              <a:rPr kumimoji="1" lang="ja-JP" altLang="en-US" smtClean="0"/>
              <a:t>2013/9/27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4403-9542-45F8-9C53-015C92DA73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07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99D-8CE9-4602-9444-FCE0D3A8E0ED}" type="datetimeFigureOut">
              <a:rPr kumimoji="1" lang="ja-JP" altLang="en-US" smtClean="0"/>
              <a:t>2013/9/27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4403-9542-45F8-9C53-015C92DA73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93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99D-8CE9-4602-9444-FCE0D3A8E0ED}" type="datetimeFigureOut">
              <a:rPr kumimoji="1" lang="ja-JP" altLang="en-US" smtClean="0"/>
              <a:t>2013/9/27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4403-9542-45F8-9C53-015C92DA73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07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99D-8CE9-4602-9444-FCE0D3A8E0ED}" type="datetimeFigureOut">
              <a:rPr kumimoji="1" lang="ja-JP" altLang="en-US" smtClean="0"/>
              <a:t>2013/9/27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4403-9542-45F8-9C53-015C92DA73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09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599D-8CE9-4602-9444-FCE0D3A8E0ED}" type="datetimeFigureOut">
              <a:rPr kumimoji="1" lang="ja-JP" altLang="en-US" smtClean="0"/>
              <a:t>2013/9/27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4403-9542-45F8-9C53-015C92DA73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15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3599D-8CE9-4602-9444-FCE0D3A8E0ED}" type="datetimeFigureOut">
              <a:rPr kumimoji="1" lang="ja-JP" altLang="en-US" smtClean="0"/>
              <a:t>2013/9/27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A4403-9542-45F8-9C53-015C92DA73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63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ED71C-333D-4B76-96B8-7F8C30FFCD5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2013/9/27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75DAC-639C-4D42-AF90-650986AAD08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5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5300" dirty="0"/>
              <a:t>京都</a:t>
            </a:r>
            <a:r>
              <a:rPr lang="ja-JP" altLang="en-US" sz="5300" dirty="0" smtClean="0"/>
              <a:t>ギャップイヤー事業（中南部）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企業の魅力発信プログラム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「京都</a:t>
            </a:r>
            <a:r>
              <a:rPr kumimoji="1" lang="ja-JP" altLang="en-US" dirty="0" smtClean="0"/>
              <a:t>信用金庫」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67691" y="4607878"/>
            <a:ext cx="9144000" cy="1655762"/>
          </a:xfrm>
        </p:spPr>
        <p:txBody>
          <a:bodyPr/>
          <a:lstStyle/>
          <a:p>
            <a:r>
              <a:rPr kumimoji="1" lang="ja-JP" altLang="en-US" dirty="0" smtClean="0"/>
              <a:t>京都産業大学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回生　橋本勇人</a:t>
            </a:r>
            <a:endParaRPr kumimoji="1" lang="en-US" altLang="ja-JP" dirty="0" smtClean="0"/>
          </a:p>
          <a:p>
            <a:r>
              <a:rPr lang="ja-JP" altLang="en-US" dirty="0" smtClean="0"/>
              <a:t>京都産業大学</a:t>
            </a:r>
            <a:r>
              <a:rPr lang="en-US" altLang="ja-JP" dirty="0" smtClean="0"/>
              <a:t>1</a:t>
            </a:r>
            <a:r>
              <a:rPr lang="ja-JP" altLang="en-US" dirty="0" smtClean="0"/>
              <a:t>回生　上田照通</a:t>
            </a:r>
            <a:endParaRPr kumimoji="1" lang="en-US" altLang="ja-JP" dirty="0" smtClean="0"/>
          </a:p>
          <a:p>
            <a:r>
              <a:rPr lang="ja-JP" altLang="en-US" dirty="0" smtClean="0"/>
              <a:t> 同志社大学 </a:t>
            </a:r>
            <a:r>
              <a:rPr lang="en-US" altLang="ja-JP" dirty="0" smtClean="0"/>
              <a:t>3</a:t>
            </a:r>
            <a:r>
              <a:rPr lang="ja-JP" altLang="en-US" dirty="0" smtClean="0"/>
              <a:t>回生　</a:t>
            </a:r>
            <a:r>
              <a:rPr kumimoji="1" lang="ja-JP" altLang="en-US" dirty="0" smtClean="0"/>
              <a:t>阿比留将成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9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71532" y="332657"/>
            <a:ext cx="8426461" cy="1109985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/>
              <a:t>～求める人材～</a:t>
            </a:r>
            <a:endParaRPr kumimoji="1"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68693" y="3501008"/>
            <a:ext cx="3061792" cy="908720"/>
          </a:xfrm>
        </p:spPr>
        <p:txBody>
          <a:bodyPr>
            <a:noAutofit/>
          </a:bodyPr>
          <a:lstStyle/>
          <a:p>
            <a:r>
              <a:rPr kumimoji="1" lang="ja-JP" altLang="en-US" sz="6600" dirty="0" smtClean="0">
                <a:solidFill>
                  <a:schemeClr val="bg2">
                    <a:lumMod val="10000"/>
                  </a:schemeClr>
                </a:solidFill>
              </a:rPr>
              <a:t>↓　↑</a:t>
            </a:r>
            <a:endParaRPr kumimoji="1" lang="ja-JP" altLang="en-US" sz="6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431372" y="1628800"/>
            <a:ext cx="3936437" cy="172819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prstClr val="white"/>
                </a:solidFill>
              </a:rPr>
              <a:t>信頼</a:t>
            </a:r>
            <a:endParaRPr lang="ja-JP" altLang="en-US" sz="3600" dirty="0">
              <a:solidFill>
                <a:prstClr val="white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31371" y="4896631"/>
            <a:ext cx="3888432" cy="13554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prstClr val="white"/>
                </a:solidFill>
              </a:rPr>
              <a:t>つながり</a:t>
            </a:r>
            <a:endParaRPr lang="ja-JP" altLang="en-US" sz="3200" dirty="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27916" y="1700808"/>
            <a:ext cx="6432715" cy="481187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28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3200" dirty="0" smtClean="0">
                <a:solidFill>
                  <a:prstClr val="black"/>
                </a:solidFill>
              </a:rPr>
              <a:t>お客様に「</a:t>
            </a:r>
            <a:r>
              <a:rPr lang="ja-JP" altLang="en-US" sz="3200" dirty="0" smtClean="0">
                <a:solidFill>
                  <a:srgbClr val="FF0000"/>
                </a:solidFill>
              </a:rPr>
              <a:t>信頼</a:t>
            </a:r>
            <a:r>
              <a:rPr lang="ja-JP" altLang="en-US" sz="3200" dirty="0" smtClean="0">
                <a:solidFill>
                  <a:prstClr val="black"/>
                </a:solidFill>
              </a:rPr>
              <a:t>」してもらえる</a:t>
            </a:r>
            <a:r>
              <a:rPr lang="ja-JP" altLang="en-US" sz="3200" dirty="0">
                <a:solidFill>
                  <a:prstClr val="black"/>
                </a:solidFill>
              </a:rPr>
              <a:t>人物</a:t>
            </a:r>
            <a:r>
              <a:rPr lang="ja-JP" altLang="en-US" sz="4000" dirty="0" smtClean="0">
                <a:solidFill>
                  <a:prstClr val="black"/>
                </a:solidFill>
              </a:rPr>
              <a:t>？</a:t>
            </a:r>
            <a:endParaRPr lang="en-US" altLang="ja-JP" sz="4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solidFill>
                  <a:prstClr val="black"/>
                </a:solidFill>
              </a:rPr>
              <a:t>話しやすさ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solidFill>
                  <a:prstClr val="black"/>
                </a:solidFill>
              </a:rPr>
              <a:t>素直</a:t>
            </a:r>
            <a:r>
              <a:rPr lang="ja-JP" altLang="en-US" sz="2800" dirty="0">
                <a:solidFill>
                  <a:prstClr val="black"/>
                </a:solidFill>
              </a:rPr>
              <a:t>で前向き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prstClr val="black"/>
                </a:solidFill>
              </a:rPr>
              <a:t>自分で判断のできる</a:t>
            </a:r>
            <a:r>
              <a:rPr lang="ja-JP" altLang="en-US" sz="2800" dirty="0" smtClean="0">
                <a:solidFill>
                  <a:prstClr val="black"/>
                </a:solidFill>
              </a:rPr>
              <a:t>人</a:t>
            </a:r>
            <a:endParaRPr lang="en-US" altLang="ja-JP" sz="2800" dirty="0" smtClean="0">
              <a:solidFill>
                <a:prstClr val="black"/>
              </a:solidFill>
            </a:endParaRPr>
          </a:p>
          <a:p>
            <a:endParaRPr lang="en-US" altLang="ja-JP" sz="28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8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3600" dirty="0" smtClean="0">
                <a:solidFill>
                  <a:prstClr val="black"/>
                </a:solidFill>
              </a:rPr>
              <a:t>応募者全員と面接　　　　　　　　　　　　</a:t>
            </a:r>
            <a:r>
              <a:rPr lang="en-US" altLang="ja-JP" sz="3600" dirty="0" smtClean="0">
                <a:solidFill>
                  <a:prstClr val="black"/>
                </a:solidFill>
              </a:rPr>
              <a:t> (</a:t>
            </a:r>
            <a:r>
              <a:rPr lang="ja-JP" altLang="en-US" sz="3600" dirty="0" smtClean="0">
                <a:solidFill>
                  <a:prstClr val="black"/>
                </a:solidFill>
              </a:rPr>
              <a:t>人物重視</a:t>
            </a:r>
            <a:r>
              <a:rPr lang="en-US" altLang="ja-JP" sz="3600" dirty="0" smtClean="0">
                <a:solidFill>
                  <a:prstClr val="black"/>
                </a:solidFill>
              </a:rPr>
              <a:t>)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7248127" y="4320567"/>
            <a:ext cx="2208245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～社員のスキルアップ～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682979"/>
              </p:ext>
            </p:extLst>
          </p:nvPr>
        </p:nvGraphicFramePr>
        <p:xfrm>
          <a:off x="1919536" y="3501008"/>
          <a:ext cx="835292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2495600" y="1340769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信用・仲介するという仕事は人にしかできない仕事で</a:t>
            </a:r>
            <a:r>
              <a:rPr lang="ja-JP" altLang="en-US" sz="2800" dirty="0" smtClean="0"/>
              <a:t>ある。</a:t>
            </a:r>
            <a:endParaRPr lang="en-US" altLang="ja-JP" sz="2800" dirty="0"/>
          </a:p>
          <a:p>
            <a:r>
              <a:rPr lang="ja-JP" altLang="en-US" sz="2800" dirty="0"/>
              <a:t>そのため、お客様に安心・信頼してもらうために京信の社員、特に新入社員のスキルアップに繋がる取り組みが多くある。</a:t>
            </a:r>
          </a:p>
        </p:txBody>
      </p:sp>
    </p:spTree>
    <p:extLst>
      <p:ext uri="{BB962C8B-B14F-4D97-AF65-F5344CB8AC3E}">
        <p14:creationId xmlns:p14="http://schemas.microsoft.com/office/powerpoint/2010/main" val="6200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11727" y="45864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b="1" dirty="0" smtClean="0"/>
              <a:t>「</a:t>
            </a:r>
            <a:r>
              <a:rPr lang="ja-JP" altLang="en-US" sz="7200" b="1" dirty="0" smtClean="0">
                <a:solidFill>
                  <a:srgbClr val="FF0000"/>
                </a:solidFill>
              </a:rPr>
              <a:t>人材</a:t>
            </a:r>
            <a:r>
              <a:rPr lang="ja-JP" altLang="en-US" sz="7200" b="1" dirty="0" smtClean="0"/>
              <a:t>」</a:t>
            </a:r>
            <a:endParaRPr lang="ja-JP" altLang="en-US" sz="7200" b="1" dirty="0"/>
          </a:p>
        </p:txBody>
      </p: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547981719"/>
              </p:ext>
            </p:extLst>
          </p:nvPr>
        </p:nvGraphicFramePr>
        <p:xfrm>
          <a:off x="1349419" y="458642"/>
          <a:ext cx="9314288" cy="5756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0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817418" y="256799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5000" b="1" dirty="0" smtClean="0">
                <a:solidFill>
                  <a:srgbClr val="0070C0"/>
                </a:solidFill>
              </a:rPr>
              <a:t>感性</a:t>
            </a:r>
            <a:endParaRPr lang="ja-JP" altLang="en-US" sz="15000" b="1" dirty="0"/>
          </a:p>
        </p:txBody>
      </p:sp>
    </p:spTree>
    <p:extLst>
      <p:ext uri="{BB962C8B-B14F-4D97-AF65-F5344CB8AC3E}">
        <p14:creationId xmlns:p14="http://schemas.microsoft.com/office/powerpoint/2010/main" val="29297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62100" y="166254"/>
            <a:ext cx="9144000" cy="1078490"/>
          </a:xfrm>
        </p:spPr>
        <p:txBody>
          <a:bodyPr/>
          <a:lstStyle/>
          <a:p>
            <a:r>
              <a:rPr lang="ja-JP" altLang="en-US" dirty="0"/>
              <a:t>感性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1423555"/>
            <a:ext cx="9144000" cy="383424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800" dirty="0" smtClean="0"/>
              <a:t>京都信用金庫では社員一人ひとりの</a:t>
            </a:r>
            <a:r>
              <a:rPr lang="en-US" altLang="ja-JP" sz="2800" dirty="0" smtClean="0"/>
              <a:t>『</a:t>
            </a:r>
            <a:r>
              <a:rPr kumimoji="1" lang="ja-JP" altLang="en-US" sz="2800" dirty="0" smtClean="0"/>
              <a:t>感性</a:t>
            </a:r>
            <a:r>
              <a:rPr kumimoji="1" lang="en-US" altLang="ja-JP" sz="2800" dirty="0" smtClean="0"/>
              <a:t>』</a:t>
            </a:r>
            <a:r>
              <a:rPr kumimoji="1" lang="ja-JP" altLang="en-US" sz="2800" dirty="0" smtClean="0"/>
              <a:t>を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大事にしている。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endParaRPr kumimoji="1" lang="en-US" altLang="ja-JP" sz="2800" dirty="0" smtClean="0"/>
          </a:p>
          <a:p>
            <a:r>
              <a:rPr kumimoji="1" lang="en-US" altLang="ja-JP" sz="2800" dirty="0" smtClean="0"/>
              <a:t>2.</a:t>
            </a:r>
            <a:r>
              <a:rPr kumimoji="1" lang="ja-JP" altLang="en-US" sz="2800" dirty="0" smtClean="0"/>
              <a:t>若手社員もベテラン社員も関係なく</a:t>
            </a:r>
            <a:r>
              <a:rPr lang="ja-JP" altLang="en-US" sz="2800" dirty="0" smtClean="0"/>
              <a:t>思いついたアイデアを提案しやすくなるからである。</a:t>
            </a:r>
            <a:endParaRPr lang="en-US" altLang="ja-JP" sz="2800" dirty="0" smtClean="0"/>
          </a:p>
          <a:p>
            <a:pPr marL="457200" indent="-457200">
              <a:buFont typeface="+mj-lt"/>
              <a:buAutoNum type="arabicPeriod"/>
            </a:pPr>
            <a:endParaRPr kumimoji="1" lang="en-US" altLang="ja-JP" sz="2800" dirty="0"/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3.</a:t>
            </a:r>
            <a:r>
              <a:rPr lang="ja-JP" altLang="en-US" sz="2800" dirty="0" smtClean="0"/>
              <a:t>引いてはイノベーション、新しいプログラムが</a:t>
            </a:r>
            <a:endParaRPr lang="en-US" altLang="ja-JP" sz="2800" dirty="0" smtClean="0"/>
          </a:p>
          <a:p>
            <a:r>
              <a:rPr lang="ja-JP" altLang="en-US" sz="2800" dirty="0" smtClean="0"/>
              <a:t>生まれることになるのである。</a:t>
            </a:r>
            <a:endParaRPr lang="en-US" altLang="ja-JP" sz="2800" dirty="0" smtClean="0"/>
          </a:p>
        </p:txBody>
      </p:sp>
      <p:sp>
        <p:nvSpPr>
          <p:cNvPr id="9" name="下矢印 8"/>
          <p:cNvSpPr/>
          <p:nvPr/>
        </p:nvSpPr>
        <p:spPr>
          <a:xfrm>
            <a:off x="5762752" y="2415454"/>
            <a:ext cx="472948" cy="657946"/>
          </a:xfrm>
          <a:prstGeom prst="down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6" name="下矢印 5"/>
          <p:cNvSpPr/>
          <p:nvPr/>
        </p:nvSpPr>
        <p:spPr>
          <a:xfrm>
            <a:off x="5762752" y="4409354"/>
            <a:ext cx="472948" cy="657946"/>
          </a:xfrm>
          <a:prstGeom prst="down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5917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783769" y="1856475"/>
            <a:ext cx="4525878" cy="3916407"/>
            <a:chOff x="5917854" y="2184111"/>
            <a:chExt cx="4525878" cy="3916407"/>
          </a:xfrm>
        </p:grpSpPr>
        <p:sp>
          <p:nvSpPr>
            <p:cNvPr id="10" name="円/楕円 9"/>
            <p:cNvSpPr/>
            <p:nvPr/>
          </p:nvSpPr>
          <p:spPr>
            <a:xfrm>
              <a:off x="6447044" y="2184111"/>
              <a:ext cx="3881876" cy="3697972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854" y="4269546"/>
              <a:ext cx="2200660" cy="1405131"/>
            </a:xfrm>
            <a:prstGeom prst="rect">
              <a:avLst/>
            </a:prstGeom>
          </p:spPr>
        </p:pic>
        <p:sp>
          <p:nvSpPr>
            <p:cNvPr id="11" name="左右矢印 10"/>
            <p:cNvSpPr/>
            <p:nvPr/>
          </p:nvSpPr>
          <p:spPr>
            <a:xfrm rot="17789763">
              <a:off x="6196336" y="3144417"/>
              <a:ext cx="941609" cy="484632"/>
            </a:xfrm>
            <a:prstGeom prst="leftRightArrow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左右矢印 11"/>
            <p:cNvSpPr/>
            <p:nvPr/>
          </p:nvSpPr>
          <p:spPr>
            <a:xfrm>
              <a:off x="8035804" y="5615886"/>
              <a:ext cx="1001595" cy="484632"/>
            </a:xfrm>
            <a:prstGeom prst="leftRightArrow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左右矢印 12"/>
            <p:cNvSpPr/>
            <p:nvPr/>
          </p:nvSpPr>
          <p:spPr>
            <a:xfrm rot="14586875">
              <a:off x="9730611" y="3144383"/>
              <a:ext cx="941609" cy="484632"/>
            </a:xfrm>
            <a:prstGeom prst="leftRightArrow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右矢印 15"/>
          <p:cNvSpPr/>
          <p:nvPr/>
        </p:nvSpPr>
        <p:spPr>
          <a:xfrm>
            <a:off x="6627608" y="3202558"/>
            <a:ext cx="978408" cy="1005805"/>
          </a:xfrm>
          <a:prstGeom prst="rightArrow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79" y="3627422"/>
            <a:ext cx="2792709" cy="17454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896" y="1058681"/>
            <a:ext cx="2273813" cy="200254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98" y="1984673"/>
            <a:ext cx="3202643" cy="320776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97058" y="259760"/>
            <a:ext cx="3602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/>
              <a:t>農商工連携プログラム</a:t>
            </a:r>
            <a:endParaRPr lang="ja-JP" altLang="en-US" sz="28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45780" y="537286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農業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30731" y="31522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HG創英角ｺﾞｼｯｸUB" pitchFamily="49" charset="-128"/>
                <a:ea typeface="HG創英角ｺﾞｼｯｸUB" pitchFamily="49" charset="-128"/>
              </a:rPr>
              <a:t>商業</a:t>
            </a:r>
            <a:endParaRPr kumimoji="1" lang="ja-JP" altLang="en-US" dirty="0" smtClean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28203" y="53595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HG創英角ｺﾞｼｯｸUB" pitchFamily="49" charset="-128"/>
                <a:ea typeface="HG創英角ｺﾞｼｯｸUB" pitchFamily="49" charset="-128"/>
              </a:rPr>
              <a:t>工業</a:t>
            </a:r>
            <a:endParaRPr kumimoji="1" lang="ja-JP" altLang="en-US" dirty="0" smtClean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174698" y="3043740"/>
            <a:ext cx="3792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農</a:t>
            </a:r>
            <a:r>
              <a:rPr lang="ja-JP" altLang="en-US" sz="40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商工といえば、</a:t>
            </a:r>
            <a:endParaRPr lang="en-US" altLang="ja-JP" sz="4000" dirty="0" smtClean="0">
              <a:solidFill>
                <a:srgbClr val="FF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40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京信！！</a:t>
            </a:r>
            <a:endParaRPr kumimoji="1" lang="ja-JP" altLang="en-US" sz="4000" dirty="0" smtClean="0">
              <a:solidFill>
                <a:srgbClr val="FF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609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2486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684496" y="430116"/>
            <a:ext cx="29674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7200" b="1" dirty="0">
                <a:solidFill>
                  <a:prstClr val="black"/>
                </a:solidFill>
              </a:rPr>
              <a:t>「</a:t>
            </a:r>
            <a:r>
              <a:rPr lang="ja-JP" altLang="en-US" sz="7200" b="1" dirty="0">
                <a:solidFill>
                  <a:srgbClr val="0070C0"/>
                </a:solidFill>
              </a:rPr>
              <a:t>感性</a:t>
            </a:r>
            <a:r>
              <a:rPr lang="ja-JP" altLang="en-US" sz="7200" b="1" dirty="0">
                <a:solidFill>
                  <a:prstClr val="black"/>
                </a:solidFill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2845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今回の学び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0263" y="1825625"/>
            <a:ext cx="10883537" cy="4351338"/>
          </a:xfrm>
        </p:spPr>
        <p:txBody>
          <a:bodyPr/>
          <a:lstStyle/>
          <a:p>
            <a:r>
              <a:rPr lang="ja-JP" altLang="en-US" dirty="0" smtClean="0"/>
              <a:t>訪問</a:t>
            </a:r>
            <a:r>
              <a:rPr lang="ja-JP" altLang="en-US" dirty="0"/>
              <a:t>マナーが身についた。</a:t>
            </a:r>
          </a:p>
          <a:p>
            <a:r>
              <a:rPr lang="ja-JP" altLang="en-US" dirty="0" smtClean="0"/>
              <a:t>信用</a:t>
            </a:r>
            <a:r>
              <a:rPr lang="ja-JP" altLang="en-US" dirty="0"/>
              <a:t>金庫と銀行の目的の違いを知ることができた。</a:t>
            </a:r>
          </a:p>
          <a:p>
            <a:r>
              <a:rPr lang="ja-JP" altLang="en-US" dirty="0" smtClean="0"/>
              <a:t>京都</a:t>
            </a:r>
            <a:r>
              <a:rPr lang="ja-JP" altLang="en-US" dirty="0"/>
              <a:t>信用金庫が</a:t>
            </a:r>
            <a:r>
              <a:rPr lang="en-US" altLang="ja-JP" dirty="0"/>
              <a:t>『</a:t>
            </a:r>
            <a:r>
              <a:rPr lang="ja-JP" altLang="en-US" dirty="0"/>
              <a:t>人</a:t>
            </a:r>
            <a:r>
              <a:rPr lang="en-US" altLang="ja-JP" dirty="0"/>
              <a:t>』</a:t>
            </a:r>
            <a:r>
              <a:rPr lang="ja-JP" altLang="en-US" dirty="0"/>
              <a:t>を何よりも最優先する企業</a:t>
            </a:r>
            <a:r>
              <a:rPr lang="ja-JP" altLang="en-US" dirty="0" smtClean="0"/>
              <a:t>だと知ることができた。</a:t>
            </a:r>
            <a:endParaRPr lang="ja-JP" altLang="en-US" dirty="0"/>
          </a:p>
          <a:p>
            <a:r>
              <a:rPr lang="ja-JP" altLang="en-US" dirty="0" smtClean="0"/>
              <a:t>今後</a:t>
            </a:r>
            <a:r>
              <a:rPr lang="ja-JP" altLang="en-US" dirty="0"/>
              <a:t>、就活を経験する私たちに自分の言葉で話すこと</a:t>
            </a:r>
            <a:r>
              <a:rPr lang="ja-JP" altLang="en-US" dirty="0" smtClean="0"/>
              <a:t>の大切さを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教わった。</a:t>
            </a:r>
            <a:endParaRPr lang="ja-JP" altLang="en-US" dirty="0"/>
          </a:p>
          <a:p>
            <a:r>
              <a:rPr lang="ja-JP" altLang="en-US" dirty="0" smtClean="0"/>
              <a:t>「</a:t>
            </a:r>
            <a:r>
              <a:rPr lang="ja-JP" altLang="en-US" dirty="0"/>
              <a:t>現場が大事」という流行りのように</a:t>
            </a:r>
            <a:r>
              <a:rPr lang="ja-JP" altLang="en-US" dirty="0" smtClean="0"/>
              <a:t>使われる言葉</a:t>
            </a:r>
            <a:r>
              <a:rPr lang="ja-JP" altLang="en-US" dirty="0"/>
              <a:t>が、</a:t>
            </a:r>
            <a:r>
              <a:rPr lang="ja-JP" altLang="en-US" dirty="0" smtClean="0"/>
              <a:t>なぜそれが大事</a:t>
            </a:r>
            <a:r>
              <a:rPr lang="ja-JP" altLang="en-US" dirty="0"/>
              <a:t>なの</a:t>
            </a:r>
            <a:r>
              <a:rPr lang="ja-JP" altLang="en-US" dirty="0" smtClean="0"/>
              <a:t>か、どのように大事なのかを</a:t>
            </a:r>
            <a:r>
              <a:rPr lang="ja-JP" altLang="en-US" dirty="0"/>
              <a:t>非常に</a:t>
            </a:r>
            <a:r>
              <a:rPr lang="ja-JP" altLang="en-US" dirty="0" smtClean="0"/>
              <a:t>説得力を持って理解することができた。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21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320" y="23513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ja-JP" altLang="en-US" sz="6000" b="1" dirty="0" smtClean="0"/>
              <a:t>ご清聴ありがとうございました。</a:t>
            </a:r>
            <a:endParaRPr kumimoji="1" lang="ja-JP" altLang="en-US" sz="60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/>
          <a:stretch/>
        </p:blipFill>
        <p:spPr>
          <a:xfrm>
            <a:off x="532015" y="1780887"/>
            <a:ext cx="4756150" cy="480959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9"/>
          <a:stretch/>
        </p:blipFill>
        <p:spPr>
          <a:xfrm>
            <a:off x="5718695" y="1853624"/>
            <a:ext cx="5579225" cy="48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1554" y="141013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36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3600" dirty="0" smtClean="0"/>
              <a:t>京都信用金庫の</a:t>
            </a:r>
            <a:r>
              <a:rPr kumimoji="1" lang="ja-JP" altLang="en-US" sz="3600" dirty="0" smtClean="0"/>
              <a:t>概要</a:t>
            </a:r>
            <a:endParaRPr kumimoji="1" lang="en-US" altLang="ja-JP" sz="36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3600" dirty="0" smtClean="0"/>
              <a:t>3</a:t>
            </a:r>
            <a:r>
              <a:rPr lang="ja-JP" altLang="en-US" sz="3600" dirty="0" err="1" smtClean="0"/>
              <a:t>つの</a:t>
            </a:r>
            <a:r>
              <a:rPr lang="ja-JP" altLang="en-US" sz="3600" dirty="0" smtClean="0"/>
              <a:t>魅力</a:t>
            </a:r>
            <a:endParaRPr lang="en-US" altLang="ja-JP" sz="36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3600" dirty="0" smtClean="0"/>
              <a:t>魅力のまとめ</a:t>
            </a:r>
            <a:endParaRPr kumimoji="1" lang="en-US" altLang="ja-JP" sz="36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3600" dirty="0"/>
              <a:t>感想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419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概要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43" y="434988"/>
            <a:ext cx="6271357" cy="1758794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51204" y="1314385"/>
            <a:ext cx="49089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設立：大正１２年</a:t>
            </a:r>
            <a:endParaRPr lang="en-US" altLang="ja-JP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総資産：２兆５０００億円</a:t>
            </a:r>
            <a:endParaRPr kumimoji="1" lang="en-US" altLang="ja-JP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理事長：増田寿幸</a:t>
            </a: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/>
              <a:t>本店</a:t>
            </a:r>
            <a:r>
              <a:rPr lang="ja-JP" altLang="en-US" sz="2400" dirty="0" smtClean="0"/>
              <a:t>所在地：京都市下京区四条通柳馬場東入立売東町</a:t>
            </a:r>
            <a:r>
              <a:rPr lang="en-US" altLang="ja-JP" sz="2400" dirty="0" smtClean="0"/>
              <a:t>7</a:t>
            </a:r>
            <a:r>
              <a:rPr lang="ja-JP" altLang="en-US" sz="2400" dirty="0" smtClean="0"/>
              <a:t>番地</a:t>
            </a: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主な業務内容：預金・融資・為替</a:t>
            </a:r>
            <a:endParaRPr kumimoji="1" lang="en-US" altLang="ja-JP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店舗数：８６店</a:t>
            </a:r>
            <a:endParaRPr kumimoji="1" lang="en-US" altLang="ja-JP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展開エリア：京都、滋賀、大阪</a:t>
            </a: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従業員数：１７７８人</a:t>
            </a:r>
            <a:endParaRPr kumimoji="1"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6072073" y="2436108"/>
            <a:ext cx="1700327" cy="2097944"/>
            <a:chOff x="6072073" y="2436108"/>
            <a:chExt cx="1700327" cy="2097944"/>
          </a:xfrm>
        </p:grpSpPr>
        <p:pic>
          <p:nvPicPr>
            <p:cNvPr id="1027" name="Picture 3" descr="C:\Users\yuto\AppData\Local\Microsoft\Windows\Temporary Internet Files\Content.IE5\1F5G3Q0I\MC90028232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073" y="2436108"/>
              <a:ext cx="1700327" cy="1694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6599070" y="416472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HG創英角ｺﾞｼｯｸUB" pitchFamily="49" charset="-128"/>
                  <a:ea typeface="HG創英角ｺﾞｼｯｸUB" pitchFamily="49" charset="-128"/>
                </a:rPr>
                <a:t>銀行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5944514" y="4534052"/>
            <a:ext cx="1827886" cy="2157746"/>
            <a:chOff x="5944514" y="4534052"/>
            <a:chExt cx="1827886" cy="2157746"/>
          </a:xfrm>
        </p:grpSpPr>
        <p:pic>
          <p:nvPicPr>
            <p:cNvPr id="1028" name="Picture 4" descr="C:\Users\yuto\AppData\Local\Microsoft\Windows\Temporary Internet Files\Content.IE5\8IFDE6DH\MC900282386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514" y="4534052"/>
              <a:ext cx="1827886" cy="1812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6304459" y="632246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latin typeface="HG創英角ｺﾞｼｯｸUB" pitchFamily="49" charset="-128"/>
                  <a:ea typeface="HG創英角ｺﾞｼｯｸUB" pitchFamily="49" charset="-128"/>
                </a:rPr>
                <a:t>信用金庫</a:t>
              </a:r>
              <a:endPara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endParaRPr>
            </a:p>
          </p:txBody>
        </p:sp>
      </p:grpSp>
      <p:sp>
        <p:nvSpPr>
          <p:cNvPr id="8" name="右矢印 7"/>
          <p:cNvSpPr/>
          <p:nvPr/>
        </p:nvSpPr>
        <p:spPr>
          <a:xfrm>
            <a:off x="8122614" y="3253204"/>
            <a:ext cx="69509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8985351" y="2607375"/>
            <a:ext cx="1589195" cy="1892497"/>
            <a:chOff x="8985351" y="2607375"/>
            <a:chExt cx="1589195" cy="1892497"/>
          </a:xfrm>
        </p:grpSpPr>
        <p:pic>
          <p:nvPicPr>
            <p:cNvPr id="1029" name="Picture 5" descr="C:\Program Files (x86)\Microsoft Office\MEDIA\CAGCAT10\j0222015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351" y="2607375"/>
              <a:ext cx="1589195" cy="1594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9662310" y="413054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latin typeface="HG創英角ｺﾞｼｯｸUB" pitchFamily="49" charset="-128"/>
                  <a:ea typeface="HG創英角ｺﾞｼｯｸUB" pitchFamily="49" charset="-128"/>
                </a:rPr>
                <a:t>利益</a:t>
              </a:r>
              <a:endPara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endParaRPr>
            </a:p>
          </p:txBody>
        </p:sp>
      </p:grpSp>
      <p:sp>
        <p:nvSpPr>
          <p:cNvPr id="17" name="右矢印 16"/>
          <p:cNvSpPr/>
          <p:nvPr/>
        </p:nvSpPr>
        <p:spPr>
          <a:xfrm>
            <a:off x="8122614" y="5333542"/>
            <a:ext cx="69509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8898199" y="4624766"/>
            <a:ext cx="2174549" cy="2067032"/>
            <a:chOff x="8898199" y="4624766"/>
            <a:chExt cx="2174549" cy="2067032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9085228" y="6322466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latin typeface="HG創英角ｺﾞｼｯｸUB" pitchFamily="49" charset="-128"/>
                  <a:ea typeface="HG創英角ｺﾞｼｯｸUB" pitchFamily="49" charset="-128"/>
                </a:rPr>
                <a:t>地域貢献・発展</a:t>
              </a:r>
              <a:endParaRPr kumimoji="1" lang="ja-JP" altLang="en-US" dirty="0" smtClean="0">
                <a:latin typeface="HG創英角ｺﾞｼｯｸUB" pitchFamily="49" charset="-128"/>
                <a:ea typeface="HG創英角ｺﾞｼｯｸUB" pitchFamily="49" charset="-128"/>
              </a:endParaRPr>
            </a:p>
          </p:txBody>
        </p:sp>
        <p:pic>
          <p:nvPicPr>
            <p:cNvPr id="1032" name="Picture 8" descr="C:\Users\yuto\AppData\Local\Microsoft\Windows\Temporary Internet Files\Content.IE5\Y4F7ZTSD\MC900435506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8199" y="4624766"/>
              <a:ext cx="2174549" cy="1630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529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to\Desktop\レポート課題\グローカル\グローカルセンター学生事業部活動写真\IMG_2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7" y="1606731"/>
            <a:ext cx="6665289" cy="500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8162554" y="2863137"/>
            <a:ext cx="282962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今回インタビューしたのは</a:t>
            </a:r>
            <a:r>
              <a:rPr kumimoji="1" lang="en-US" altLang="ja-JP" dirty="0" smtClean="0"/>
              <a:t>…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専務理事</a:t>
            </a:r>
            <a:endParaRPr lang="en-US" altLang="ja-JP" dirty="0" smtClean="0"/>
          </a:p>
          <a:p>
            <a:r>
              <a:rPr lang="ja-JP" altLang="en-US" sz="3600" b="1" dirty="0" smtClean="0"/>
              <a:t>榊田隆之</a:t>
            </a:r>
            <a:r>
              <a:rPr lang="ja-JP" altLang="en-US" sz="3600" dirty="0" smtClean="0"/>
              <a:t>　</a:t>
            </a:r>
            <a:r>
              <a:rPr lang="ja-JP" altLang="en-US" dirty="0" smtClean="0"/>
              <a:t>様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企業成長推進部</a:t>
            </a:r>
            <a:endParaRPr kumimoji="1" lang="en-US" altLang="ja-JP" dirty="0" smtClean="0"/>
          </a:p>
          <a:p>
            <a:r>
              <a:rPr lang="ja-JP" altLang="en-US" sz="3600" b="1" dirty="0"/>
              <a:t>岸本恵</a:t>
            </a:r>
            <a:r>
              <a:rPr lang="ja-JP" altLang="en-US" sz="3600" b="1" dirty="0" smtClean="0"/>
              <a:t>太</a:t>
            </a:r>
            <a:r>
              <a:rPr lang="ja-JP" altLang="en-US" sz="3600" dirty="0" smtClean="0"/>
              <a:t>　</a:t>
            </a:r>
            <a:r>
              <a:rPr lang="ja-JP" altLang="en-US" dirty="0" smtClean="0"/>
              <a:t>様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838200" y="281169"/>
            <a:ext cx="10515600" cy="1325562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ja-JP" altLang="en-US" dirty="0" smtClean="0"/>
              <a:t>７</a:t>
            </a:r>
            <a:r>
              <a:rPr lang="en-US" altLang="ja-JP" dirty="0" smtClean="0"/>
              <a:t>/</a:t>
            </a:r>
            <a:r>
              <a:rPr lang="ja-JP" altLang="en-US" dirty="0" smtClean="0"/>
              <a:t>４ インタビュー・社内見学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162554" y="821901"/>
            <a:ext cx="3829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目的：</a:t>
            </a:r>
            <a:r>
              <a:rPr lang="ja-JP" altLang="en-US" sz="2400" u="sng" dirty="0">
                <a:latin typeface="+mn-ea"/>
              </a:rPr>
              <a:t>京都</a:t>
            </a:r>
            <a:r>
              <a:rPr kumimoji="1" lang="ja-JP" altLang="en-US" sz="2400" u="sng" dirty="0" smtClean="0">
                <a:latin typeface="+mn-ea"/>
              </a:rPr>
              <a:t>信用金庫の</a:t>
            </a:r>
            <a:endParaRPr kumimoji="1" lang="en-US" altLang="ja-JP" sz="2400" u="sng" dirty="0" smtClean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　　</a:t>
            </a:r>
            <a:r>
              <a:rPr kumimoji="1" lang="ja-JP" altLang="en-US" sz="2400" u="sng" dirty="0" smtClean="0">
                <a:latin typeface="+mn-ea"/>
              </a:rPr>
              <a:t>魅力を発信する</a:t>
            </a:r>
            <a:endParaRPr kumimoji="1" lang="en-US" altLang="ja-JP" sz="2400" u="sng" dirty="0" smtClean="0">
              <a:latin typeface="+mn-ea"/>
            </a:endParaRPr>
          </a:p>
          <a:p>
            <a:r>
              <a:rPr kumimoji="1" lang="ja-JP" altLang="en-US" sz="2400" dirty="0" smtClean="0">
                <a:latin typeface="+mn-ea"/>
              </a:rPr>
              <a:t>手段：</a:t>
            </a:r>
            <a:r>
              <a:rPr kumimoji="1" lang="ja-JP" altLang="en-US" sz="2400" u="sng" dirty="0" smtClean="0">
                <a:latin typeface="+mn-ea"/>
              </a:rPr>
              <a:t>インタビュー、</a:t>
            </a:r>
            <a:endParaRPr kumimoji="1" lang="en-US" altLang="ja-JP" sz="2400" u="sng" dirty="0" smtClean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　　</a:t>
            </a:r>
            <a:r>
              <a:rPr lang="ja-JP" altLang="en-US" sz="2400" u="sng" dirty="0" smtClean="0">
                <a:latin typeface="+mn-ea"/>
              </a:rPr>
              <a:t>グループワーク</a:t>
            </a:r>
            <a:endParaRPr kumimoji="1" lang="ja-JP" altLang="en-US" sz="2400" u="sng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00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9823" y="1148897"/>
            <a:ext cx="10515600" cy="1325563"/>
          </a:xfrm>
        </p:spPr>
        <p:txBody>
          <a:bodyPr/>
          <a:lstStyle/>
          <a:p>
            <a:pPr algn="ctr"/>
            <a:r>
              <a:rPr lang="en-US" altLang="ja-JP" dirty="0"/>
              <a:t>―</a:t>
            </a:r>
            <a:r>
              <a:rPr kumimoji="1" lang="ja-JP" altLang="en-US" dirty="0" smtClean="0"/>
              <a:t>京都信用金庫３つの魅力－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12125" y="3513908"/>
            <a:ext cx="79015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b="1" dirty="0" smtClean="0"/>
              <a:t>「</a:t>
            </a:r>
            <a:r>
              <a:rPr lang="ja-JP" altLang="en-US" sz="6600" b="1" dirty="0" smtClean="0">
                <a:solidFill>
                  <a:srgbClr val="00B050"/>
                </a:solidFill>
              </a:rPr>
              <a:t>繋がり</a:t>
            </a:r>
            <a:r>
              <a:rPr lang="ja-JP" altLang="en-US" sz="6600" b="1" dirty="0" smtClean="0"/>
              <a:t>、</a:t>
            </a:r>
            <a:r>
              <a:rPr lang="ja-JP" altLang="en-US" sz="6600" b="1" dirty="0" smtClean="0">
                <a:solidFill>
                  <a:srgbClr val="FF0000"/>
                </a:solidFill>
              </a:rPr>
              <a:t>人材</a:t>
            </a:r>
            <a:r>
              <a:rPr lang="ja-JP" altLang="en-US" sz="6600" b="1" dirty="0" smtClean="0"/>
              <a:t>、</a:t>
            </a:r>
            <a:r>
              <a:rPr lang="ja-JP" altLang="en-US" sz="6600" b="1" dirty="0" smtClean="0">
                <a:solidFill>
                  <a:srgbClr val="0070C0"/>
                </a:solidFill>
              </a:rPr>
              <a:t>感性</a:t>
            </a:r>
            <a:r>
              <a:rPr lang="ja-JP" altLang="en-US" sz="6600" b="1" dirty="0" smtClean="0"/>
              <a:t>」</a:t>
            </a:r>
            <a:endParaRPr kumimoji="1" lang="ja-JP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0160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6731" y="27161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ja-JP" altLang="en-US" sz="15000" b="1" dirty="0" smtClean="0">
                <a:solidFill>
                  <a:srgbClr val="00B050"/>
                </a:solidFill>
              </a:rPr>
              <a:t>繋がり</a:t>
            </a:r>
            <a:endParaRPr kumimoji="1" lang="ja-JP" altLang="en-US" sz="15000" b="1" dirty="0"/>
          </a:p>
        </p:txBody>
      </p:sp>
    </p:spTree>
    <p:extLst>
      <p:ext uri="{BB962C8B-B14F-4D97-AF65-F5344CB8AC3E}">
        <p14:creationId xmlns:p14="http://schemas.microsoft.com/office/powerpoint/2010/main" val="3820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54479" y="718457"/>
            <a:ext cx="8335936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/>
              <a:t>社会的使命</a:t>
            </a:r>
            <a:endParaRPr kumimoji="1" lang="en-US" altLang="ja-JP" sz="3600" dirty="0" smtClean="0"/>
          </a:p>
          <a:p>
            <a:pPr>
              <a:lnSpc>
                <a:spcPct val="150000"/>
              </a:lnSpc>
            </a:pPr>
            <a:r>
              <a:rPr kumimoji="1" lang="en-US" altLang="ja-JP" sz="4000" dirty="0" smtClean="0"/>
              <a:t>―</a:t>
            </a:r>
            <a:r>
              <a:rPr kumimoji="1" lang="ja-JP" altLang="en-US" sz="4000" dirty="0" smtClean="0"/>
              <a:t>「金融サービスを通じて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　　　地域社会に新たな社会的紐帯、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　　　　　　　　　人々の絆を育むこと」－</a:t>
            </a:r>
            <a:endParaRPr kumimoji="1" lang="en-US" altLang="ja-JP" sz="4000" dirty="0" smtClean="0"/>
          </a:p>
        </p:txBody>
      </p:sp>
      <p:sp>
        <p:nvSpPr>
          <p:cNvPr id="5" name="下矢印 4"/>
          <p:cNvSpPr/>
          <p:nvPr/>
        </p:nvSpPr>
        <p:spPr>
          <a:xfrm>
            <a:off x="5061131" y="4183706"/>
            <a:ext cx="1085383" cy="489204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37869" y="4871388"/>
            <a:ext cx="5331909" cy="1073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800" dirty="0" smtClean="0">
                <a:solidFill>
                  <a:srgbClr val="0000FF"/>
                </a:solidFill>
              </a:rPr>
              <a:t>コミュニティーバンク</a:t>
            </a:r>
            <a:endParaRPr kumimoji="1" lang="en-US" altLang="ja-JP" sz="4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上下矢印 35"/>
          <p:cNvSpPr/>
          <p:nvPr/>
        </p:nvSpPr>
        <p:spPr>
          <a:xfrm rot="15665122">
            <a:off x="2727694" y="3263997"/>
            <a:ext cx="570274" cy="76114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8" name="グループ化 57"/>
          <p:cNvGrpSpPr/>
          <p:nvPr/>
        </p:nvGrpSpPr>
        <p:grpSpPr>
          <a:xfrm>
            <a:off x="221365" y="367722"/>
            <a:ext cx="7393577" cy="6191794"/>
            <a:chOff x="221365" y="367722"/>
            <a:chExt cx="7393577" cy="6191794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221365" y="367722"/>
              <a:ext cx="7393577" cy="6191794"/>
              <a:chOff x="2194560" y="509452"/>
              <a:chExt cx="7393577" cy="6191794"/>
            </a:xfrm>
          </p:grpSpPr>
          <p:grpSp>
            <p:nvGrpSpPr>
              <p:cNvPr id="34" name="グループ化 33"/>
              <p:cNvGrpSpPr/>
              <p:nvPr/>
            </p:nvGrpSpPr>
            <p:grpSpPr>
              <a:xfrm>
                <a:off x="2194560" y="509452"/>
                <a:ext cx="7393577" cy="6191794"/>
                <a:chOff x="2763911" y="1031966"/>
                <a:chExt cx="6283234" cy="5329645"/>
              </a:xfrm>
            </p:grpSpPr>
            <p:grpSp>
              <p:nvGrpSpPr>
                <p:cNvPr id="20" name="グループ化 19"/>
                <p:cNvGrpSpPr/>
                <p:nvPr/>
              </p:nvGrpSpPr>
              <p:grpSpPr>
                <a:xfrm>
                  <a:off x="2763911" y="1031966"/>
                  <a:ext cx="6283234" cy="5329645"/>
                  <a:chOff x="2775856" y="1031966"/>
                  <a:chExt cx="6283234" cy="5329645"/>
                </a:xfrm>
              </p:grpSpPr>
              <p:grpSp>
                <p:nvGrpSpPr>
                  <p:cNvPr id="12" name="グループ化 11"/>
                  <p:cNvGrpSpPr/>
                  <p:nvPr/>
                </p:nvGrpSpPr>
                <p:grpSpPr>
                  <a:xfrm>
                    <a:off x="2775856" y="1031966"/>
                    <a:ext cx="6283234" cy="5329645"/>
                    <a:chOff x="979715" y="483326"/>
                    <a:chExt cx="6283234" cy="5329645"/>
                  </a:xfrm>
                </p:grpSpPr>
                <p:sp>
                  <p:nvSpPr>
                    <p:cNvPr id="2" name="円/楕円 1"/>
                    <p:cNvSpPr/>
                    <p:nvPr/>
                  </p:nvSpPr>
                  <p:spPr>
                    <a:xfrm>
                      <a:off x="979715" y="483326"/>
                      <a:ext cx="6283234" cy="5329645"/>
                    </a:xfrm>
                    <a:prstGeom prst="ellipse">
                      <a:avLst/>
                    </a:prstGeom>
                    <a:solidFill>
                      <a:srgbClr val="CCFFCC"/>
                    </a:solidFill>
                    <a:ln>
                      <a:solidFill>
                        <a:srgbClr val="CCFF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en-US" altLang="ja-JP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B050"/>
                          </a:solidFill>
                          <a:latin typeface="HG創英角ｺﾞｼｯｸUB" pitchFamily="49" charset="-128"/>
                          <a:ea typeface="HG創英角ｺﾞｼｯｸUB" pitchFamily="49" charset="-128"/>
                        </a:rPr>
                        <a:t>地域社会</a:t>
                      </a:r>
                      <a:endParaRPr kumimoji="1" lang="en-US" altLang="ja-JP" dirty="0" smtClean="0">
                        <a:solidFill>
                          <a:srgbClr val="00B050"/>
                        </a:solidFill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  <a:p>
                      <a:pPr algn="ctr"/>
                      <a:endParaRPr lang="en-US" altLang="ja-JP" dirty="0">
                        <a:solidFill>
                          <a:srgbClr val="00B050"/>
                        </a:solidFill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  <a:p>
                      <a:pPr algn="ctr"/>
                      <a:endParaRPr kumimoji="1" lang="en-US" altLang="ja-JP" dirty="0" smtClean="0">
                        <a:solidFill>
                          <a:srgbClr val="00B050"/>
                        </a:solidFill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  <a:p>
                      <a:pPr algn="ctr"/>
                      <a:endParaRPr kumimoji="1" lang="en-US" altLang="ja-JP" dirty="0" smtClean="0">
                        <a:solidFill>
                          <a:srgbClr val="00B050"/>
                        </a:solidFill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  <a:p>
                      <a:pPr algn="ctr"/>
                      <a:endParaRPr lang="en-US" altLang="ja-JP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altLang="ja-JP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altLang="ja-JP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altLang="ja-JP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altLang="ja-JP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kumimoji="1" lang="en-US" altLang="ja-JP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altLang="ja-JP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kumimoji="1" lang="en-US" altLang="ja-JP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altLang="ja-JP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kumimoji="1" lang="en-US" altLang="ja-JP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altLang="ja-JP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kumimoji="1" lang="en-US" altLang="ja-JP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altLang="ja-JP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altLang="ja-JP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kumimoji="1" lang="en-US" altLang="ja-JP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altLang="ja-JP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kumimoji="1" lang="en-US" altLang="ja-JP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kumimoji="1" lang="ja-JP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" name="円/楕円 2"/>
                    <p:cNvSpPr/>
                    <p:nvPr/>
                  </p:nvSpPr>
                  <p:spPr>
                    <a:xfrm>
                      <a:off x="3037114" y="2383971"/>
                      <a:ext cx="2168435" cy="152835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CCFF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ja-JP" altLang="en-US" sz="4000" dirty="0" smtClean="0">
                          <a:solidFill>
                            <a:srgbClr val="0070C0"/>
                          </a:solidFill>
                          <a:latin typeface="HG創英角ｺﾞｼｯｸUB" pitchFamily="49" charset="-128"/>
                          <a:ea typeface="HG創英角ｺﾞｼｯｸUB" pitchFamily="49" charset="-128"/>
                        </a:rPr>
                        <a:t>京信</a:t>
                      </a:r>
                      <a:endParaRPr kumimoji="1" lang="ja-JP" altLang="en-US" sz="4000" dirty="0">
                        <a:solidFill>
                          <a:srgbClr val="0070C0"/>
                        </a:solidFill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p:txBody>
                </p:sp>
                <p:sp>
                  <p:nvSpPr>
                    <p:cNvPr id="4" name="円/楕円 3"/>
                    <p:cNvSpPr/>
                    <p:nvPr/>
                  </p:nvSpPr>
                  <p:spPr>
                    <a:xfrm>
                      <a:off x="1528353" y="2782388"/>
                      <a:ext cx="914400" cy="103196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CCFF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B050"/>
                          </a:solidFill>
                          <a:latin typeface="HG創英角ｺﾞｼｯｸUB" pitchFamily="49" charset="-128"/>
                          <a:ea typeface="HG創英角ｺﾞｼｯｸUB" pitchFamily="49" charset="-128"/>
                        </a:rPr>
                        <a:t>企業</a:t>
                      </a:r>
                      <a:endParaRPr kumimoji="1" lang="ja-JP" altLang="en-US" dirty="0">
                        <a:solidFill>
                          <a:srgbClr val="00B050"/>
                        </a:solidFill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p:txBody>
                </p:sp>
                <p:sp>
                  <p:nvSpPr>
                    <p:cNvPr id="5" name="円/楕円 4"/>
                    <p:cNvSpPr/>
                    <p:nvPr/>
                  </p:nvSpPr>
                  <p:spPr>
                    <a:xfrm>
                      <a:off x="2468881" y="4049486"/>
                      <a:ext cx="914400" cy="103196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CCFF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ja-JP" altLang="en-US" dirty="0">
                          <a:solidFill>
                            <a:srgbClr val="00B050"/>
                          </a:solidFill>
                          <a:latin typeface="HG創英角ｺﾞｼｯｸUB" pitchFamily="49" charset="-128"/>
                          <a:ea typeface="HG創英角ｺﾞｼｯｸUB" pitchFamily="49" charset="-128"/>
                        </a:rPr>
                        <a:t>農家</a:t>
                      </a:r>
                      <a:endParaRPr kumimoji="1" lang="ja-JP" altLang="en-US" dirty="0">
                        <a:solidFill>
                          <a:srgbClr val="00B050"/>
                        </a:solidFill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p:txBody>
                </p:sp>
                <p:sp>
                  <p:nvSpPr>
                    <p:cNvPr id="6" name="円/楕円 5"/>
                    <p:cNvSpPr/>
                    <p:nvPr/>
                  </p:nvSpPr>
                  <p:spPr>
                    <a:xfrm>
                      <a:off x="3964575" y="4558938"/>
                      <a:ext cx="1077687" cy="9144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CCFF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B050"/>
                          </a:solidFill>
                          <a:latin typeface="HG創英角ｺﾞｼｯｸUB" pitchFamily="49" charset="-128"/>
                          <a:ea typeface="HG創英角ｺﾞｼｯｸUB" pitchFamily="49" charset="-128"/>
                        </a:rPr>
                        <a:t>住民</a:t>
                      </a:r>
                      <a:endParaRPr kumimoji="1" lang="ja-JP" altLang="en-US" dirty="0">
                        <a:solidFill>
                          <a:srgbClr val="00B050"/>
                        </a:solidFill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p:txBody>
                </p:sp>
                <p:sp>
                  <p:nvSpPr>
                    <p:cNvPr id="7" name="円/楕円 6"/>
                    <p:cNvSpPr/>
                    <p:nvPr/>
                  </p:nvSpPr>
                  <p:spPr>
                    <a:xfrm>
                      <a:off x="5381896" y="3579223"/>
                      <a:ext cx="914400" cy="101890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CCFF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B050"/>
                          </a:solidFill>
                          <a:latin typeface="HG創英角ｺﾞｼｯｸUB" pitchFamily="49" charset="-128"/>
                          <a:ea typeface="HG創英角ｺﾞｼｯｸUB" pitchFamily="49" charset="-128"/>
                        </a:rPr>
                        <a:t>学校</a:t>
                      </a:r>
                      <a:endParaRPr kumimoji="1" lang="ja-JP" altLang="en-US" dirty="0">
                        <a:solidFill>
                          <a:srgbClr val="00B050"/>
                        </a:solidFill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p:txBody>
                </p:sp>
                <p:sp>
                  <p:nvSpPr>
                    <p:cNvPr id="8" name="円/楕円 7"/>
                    <p:cNvSpPr/>
                    <p:nvPr/>
                  </p:nvSpPr>
                  <p:spPr>
                    <a:xfrm>
                      <a:off x="5682340" y="2325189"/>
                      <a:ext cx="1058093" cy="9144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CCFF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ja-JP" altLang="en-US">
                          <a:solidFill>
                            <a:srgbClr val="00B050"/>
                          </a:solidFill>
                          <a:latin typeface="HG創英角ｺﾞｼｯｸUB" pitchFamily="49" charset="-128"/>
                          <a:ea typeface="HG創英角ｺﾞｼｯｸUB" pitchFamily="49" charset="-128"/>
                        </a:rPr>
                        <a:t>企業</a:t>
                      </a:r>
                      <a:endParaRPr kumimoji="1" lang="ja-JP" altLang="en-US" dirty="0">
                        <a:solidFill>
                          <a:srgbClr val="00B050"/>
                        </a:solidFill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p:txBody>
                </p:sp>
                <p:sp>
                  <p:nvSpPr>
                    <p:cNvPr id="9" name="円/楕円 8"/>
                    <p:cNvSpPr/>
                    <p:nvPr/>
                  </p:nvSpPr>
                  <p:spPr>
                    <a:xfrm>
                      <a:off x="2220685" y="1449977"/>
                      <a:ext cx="1280160" cy="9144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CCFF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B050"/>
                          </a:solidFill>
                          <a:latin typeface="HG創英角ｺﾞｼｯｸUB" pitchFamily="49" charset="-128"/>
                          <a:ea typeface="HG創英角ｺﾞｼｯｸUB" pitchFamily="49" charset="-128"/>
                        </a:rPr>
                        <a:t>他団体</a:t>
                      </a:r>
                      <a:endParaRPr kumimoji="1" lang="ja-JP" altLang="en-US" dirty="0">
                        <a:solidFill>
                          <a:srgbClr val="00B050"/>
                        </a:solidFill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p:txBody>
                </p:sp>
                <p:sp>
                  <p:nvSpPr>
                    <p:cNvPr id="11" name="円/楕円 10"/>
                    <p:cNvSpPr/>
                    <p:nvPr/>
                  </p:nvSpPr>
                  <p:spPr>
                    <a:xfrm>
                      <a:off x="5042262" y="1035977"/>
                      <a:ext cx="1071154" cy="9144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CCFF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00B050"/>
                          </a:solidFill>
                          <a:latin typeface="HG創英角ｺﾞｼｯｸUB" pitchFamily="49" charset="-128"/>
                          <a:ea typeface="HG創英角ｺﾞｼｯｸUB" pitchFamily="49" charset="-128"/>
                        </a:rPr>
                        <a:t>他の金融機関</a:t>
                      </a:r>
                      <a:endParaRPr kumimoji="1" lang="ja-JP" altLang="en-US" dirty="0">
                        <a:solidFill>
                          <a:srgbClr val="00B050"/>
                        </a:solidFill>
                        <a:latin typeface="HG創英角ｺﾞｼｯｸUB" pitchFamily="49" charset="-128"/>
                        <a:ea typeface="HG創英角ｺﾞｼｯｸUB" pitchFamily="49" charset="-128"/>
                      </a:endParaRPr>
                    </a:p>
                  </p:txBody>
                </p:sp>
              </p:grpSp>
              <p:grpSp>
                <p:nvGrpSpPr>
                  <p:cNvPr id="19" name="グループ化 18"/>
                  <p:cNvGrpSpPr/>
                  <p:nvPr/>
                </p:nvGrpSpPr>
                <p:grpSpPr>
                  <a:xfrm>
                    <a:off x="5663212" y="1557185"/>
                    <a:ext cx="496577" cy="1289490"/>
                    <a:chOff x="5663212" y="1557185"/>
                    <a:chExt cx="496577" cy="1289490"/>
                  </a:xfrm>
                </p:grpSpPr>
                <p:grpSp>
                  <p:nvGrpSpPr>
                    <p:cNvPr id="17" name="グループ化 16"/>
                    <p:cNvGrpSpPr/>
                    <p:nvPr/>
                  </p:nvGrpSpPr>
                  <p:grpSpPr>
                    <a:xfrm>
                      <a:off x="5663212" y="1557185"/>
                      <a:ext cx="496577" cy="882863"/>
                      <a:chOff x="5663212" y="1867522"/>
                      <a:chExt cx="496577" cy="882863"/>
                    </a:xfrm>
                  </p:grpSpPr>
                  <p:sp>
                    <p:nvSpPr>
                      <p:cNvPr id="15" name="山形 14"/>
                      <p:cNvSpPr/>
                      <p:nvPr/>
                    </p:nvSpPr>
                    <p:spPr>
                      <a:xfrm rot="16200000">
                        <a:off x="5663212" y="1867522"/>
                        <a:ext cx="484632" cy="484632"/>
                      </a:xfrm>
                      <a:prstGeom prst="chevron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38100">
                        <a:solidFill>
                          <a:srgbClr val="CCFF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6" name="山形 15"/>
                      <p:cNvSpPr/>
                      <p:nvPr/>
                    </p:nvSpPr>
                    <p:spPr>
                      <a:xfrm rot="16200000">
                        <a:off x="5675157" y="2265753"/>
                        <a:ext cx="484632" cy="484632"/>
                      </a:xfrm>
                      <a:prstGeom prst="chevron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38100">
                        <a:solidFill>
                          <a:srgbClr val="CCFFCC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8" name="山形 17"/>
                    <p:cNvSpPr/>
                    <p:nvPr/>
                  </p:nvSpPr>
                  <p:spPr>
                    <a:xfrm rot="16200000">
                      <a:off x="5675157" y="2362043"/>
                      <a:ext cx="484632" cy="484632"/>
                    </a:xfrm>
                    <a:prstGeom prst="chevron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38100">
                      <a:solidFill>
                        <a:srgbClr val="CCFFC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2" name="上下矢印 21"/>
                <p:cNvSpPr/>
                <p:nvPr/>
              </p:nvSpPr>
              <p:spPr>
                <a:xfrm rot="1560134">
                  <a:off x="3863611" y="2732477"/>
                  <a:ext cx="484632" cy="802144"/>
                </a:xfrm>
                <a:prstGeom prst="upDownArrow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CCFF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上下矢印 22"/>
                <p:cNvSpPr/>
                <p:nvPr/>
              </p:nvSpPr>
              <p:spPr>
                <a:xfrm rot="19263389">
                  <a:off x="3916300" y="4164915"/>
                  <a:ext cx="484632" cy="802144"/>
                </a:xfrm>
                <a:prstGeom prst="upDownArrow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CCFF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上下矢印 23"/>
                <p:cNvSpPr/>
                <p:nvPr/>
              </p:nvSpPr>
              <p:spPr>
                <a:xfrm rot="6491351">
                  <a:off x="5205230" y="5068442"/>
                  <a:ext cx="484632" cy="802144"/>
                </a:xfrm>
                <a:prstGeom prst="upDownArrow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CCFF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上下矢印 24"/>
                <p:cNvSpPr/>
                <p:nvPr/>
              </p:nvSpPr>
              <p:spPr>
                <a:xfrm rot="3257322">
                  <a:off x="6733228" y="4732847"/>
                  <a:ext cx="484632" cy="802144"/>
                </a:xfrm>
                <a:prstGeom prst="upDownArrow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CCFF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上下矢印 25"/>
                <p:cNvSpPr/>
                <p:nvPr/>
              </p:nvSpPr>
              <p:spPr>
                <a:xfrm rot="829853">
                  <a:off x="7573073" y="3558156"/>
                  <a:ext cx="484632" cy="802144"/>
                </a:xfrm>
                <a:prstGeom prst="upDownArrow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CCFF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上下矢印 26"/>
                <p:cNvSpPr/>
                <p:nvPr/>
              </p:nvSpPr>
              <p:spPr>
                <a:xfrm rot="20072792">
                  <a:off x="7501546" y="2436742"/>
                  <a:ext cx="484632" cy="648226"/>
                </a:xfrm>
                <a:prstGeom prst="upDownArrow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rgbClr val="CCFF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上下矢印 27"/>
                <p:cNvSpPr/>
                <p:nvPr/>
              </p:nvSpPr>
              <p:spPr>
                <a:xfrm rot="19310056">
                  <a:off x="4814863" y="2641275"/>
                  <a:ext cx="484632" cy="655158"/>
                </a:xfrm>
                <a:prstGeom prst="upDown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CCFF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上下矢印 28"/>
                <p:cNvSpPr/>
                <p:nvPr/>
              </p:nvSpPr>
              <p:spPr>
                <a:xfrm rot="2174500">
                  <a:off x="4797610" y="4169244"/>
                  <a:ext cx="484632" cy="783051"/>
                </a:xfrm>
                <a:prstGeom prst="upDown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CCFF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上下矢印 29"/>
                <p:cNvSpPr/>
                <p:nvPr/>
              </p:nvSpPr>
              <p:spPr>
                <a:xfrm rot="20890121">
                  <a:off x="5905528" y="4434902"/>
                  <a:ext cx="484632" cy="783051"/>
                </a:xfrm>
                <a:prstGeom prst="upDown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CCFF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上下矢印 30"/>
                <p:cNvSpPr/>
                <p:nvPr/>
              </p:nvSpPr>
              <p:spPr>
                <a:xfrm rot="7763998">
                  <a:off x="6785554" y="3832462"/>
                  <a:ext cx="484632" cy="783051"/>
                </a:xfrm>
                <a:prstGeom prst="upDown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CCFF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上下矢印 31"/>
                <p:cNvSpPr/>
                <p:nvPr/>
              </p:nvSpPr>
              <p:spPr>
                <a:xfrm rot="4793059">
                  <a:off x="6907588" y="3056113"/>
                  <a:ext cx="484632" cy="783051"/>
                </a:xfrm>
                <a:prstGeom prst="upDown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CCFF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上下矢印 32"/>
                <p:cNvSpPr/>
                <p:nvPr/>
              </p:nvSpPr>
              <p:spPr>
                <a:xfrm rot="2174500">
                  <a:off x="6536040" y="2369329"/>
                  <a:ext cx="484632" cy="783051"/>
                </a:xfrm>
                <a:prstGeom prst="upDownArrow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CCFF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1" name="テキスト ボックス 20"/>
              <p:cNvSpPr txBox="1"/>
              <p:nvPr/>
            </p:nvSpPr>
            <p:spPr>
              <a:xfrm>
                <a:off x="6385372" y="777463"/>
                <a:ext cx="461665" cy="170816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CCFFCC"/>
                </a:solidFill>
              </a:ln>
            </p:spPr>
            <p:txBody>
              <a:bodyPr vert="eaVert" wrap="non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chemeClr val="bg1"/>
                    </a:solidFill>
                    <a:latin typeface="HG創英角ｺﾞｼｯｸUB" pitchFamily="49" charset="-128"/>
                    <a:ea typeface="HG創英角ｺﾞｼｯｸUB" pitchFamily="49" charset="-128"/>
                  </a:rPr>
                  <a:t>地域社会に貢献</a:t>
                </a:r>
                <a:endParaRPr kumimoji="1" lang="ja-JP" altLang="en-US" dirty="0">
                  <a:solidFill>
                    <a:schemeClr val="bg1"/>
                  </a:solidFill>
                  <a:latin typeface="HG創英角ｺﾞｼｯｸUB" pitchFamily="49" charset="-128"/>
                  <a:ea typeface="HG創英角ｺﾞｼｯｸUB" pitchFamily="49" charset="-128"/>
                </a:endParaRPr>
              </a:p>
            </p:txBody>
          </p:sp>
        </p:grpSp>
        <p:sp>
          <p:nvSpPr>
            <p:cNvPr id="37" name="テキスト ボックス 36"/>
            <p:cNvSpPr txBox="1"/>
            <p:nvPr/>
          </p:nvSpPr>
          <p:spPr>
            <a:xfrm>
              <a:off x="6592733" y="3702942"/>
              <a:ext cx="461665" cy="240065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CCFFCC"/>
              </a:solidFill>
            </a:ln>
          </p:spPr>
          <p:txBody>
            <a:bodyPr vert="eaVert" wrap="none" rtlCol="0">
              <a:spAutoFit/>
            </a:bodyPr>
            <a:lstStyle/>
            <a:p>
              <a:r>
                <a:rPr lang="ja-JP" altLang="en-US" dirty="0" smtClean="0">
                  <a:solidFill>
                    <a:schemeClr val="bg1"/>
                  </a:solidFill>
                  <a:latin typeface="HG創英角ｺﾞｼｯｸUB" pitchFamily="49" charset="-128"/>
                  <a:ea typeface="HG創英角ｺﾞｼｯｸUB" pitchFamily="49" charset="-128"/>
                </a:rPr>
                <a:t>コミュニティーの</a:t>
              </a:r>
              <a:r>
                <a:rPr kumimoji="1" lang="ja-JP" altLang="en-US" dirty="0" smtClean="0">
                  <a:solidFill>
                    <a:schemeClr val="bg1"/>
                  </a:solidFill>
                  <a:latin typeface="HG創英角ｺﾞｼｯｸUB" pitchFamily="49" charset="-128"/>
                  <a:ea typeface="HG創英角ｺﾞｼｯｸUB" pitchFamily="49" charset="-128"/>
                </a:rPr>
                <a:t>創造</a:t>
              </a:r>
              <a:endParaRPr kumimoji="1" lang="ja-JP" altLang="en-US" dirty="0">
                <a:solidFill>
                  <a:schemeClr val="bg1"/>
                </a:solidFill>
                <a:latin typeface="HG創英角ｺﾞｼｯｸUB" pitchFamily="49" charset="-128"/>
                <a:ea typeface="HG創英角ｺﾞｼｯｸUB" pitchFamily="49" charset="-128"/>
              </a:endParaRPr>
            </a:p>
          </p:txBody>
        </p:sp>
      </p:grpSp>
      <p:sp>
        <p:nvSpPr>
          <p:cNvPr id="39" name="円形吹き出し 38"/>
          <p:cNvSpPr/>
          <p:nvPr/>
        </p:nvSpPr>
        <p:spPr>
          <a:xfrm>
            <a:off x="7614942" y="2691368"/>
            <a:ext cx="4577058" cy="4166631"/>
          </a:xfrm>
          <a:prstGeom prst="wedgeEllipseCallout">
            <a:avLst>
              <a:gd name="adj1" fmla="val -60808"/>
              <a:gd name="adj2" fmla="val 193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766867" y="297743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「地域のお役にたつ」</a:t>
            </a:r>
            <a:endParaRPr kumimoji="1" lang="ja-JP" altLang="en-US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851513" y="4112689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「売り手よし、買い手よし、世間よし」</a:t>
            </a:r>
            <a:endParaRPr kumimoji="1" lang="ja-JP" altLang="en-US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6434346" y="0"/>
            <a:ext cx="5127621" cy="2696363"/>
            <a:chOff x="6940418" y="4994"/>
            <a:chExt cx="5127621" cy="2696363"/>
          </a:xfrm>
        </p:grpSpPr>
        <p:sp>
          <p:nvSpPr>
            <p:cNvPr id="38" name="円形吹き出し 37"/>
            <p:cNvSpPr/>
            <p:nvPr/>
          </p:nvSpPr>
          <p:spPr>
            <a:xfrm>
              <a:off x="6964240" y="4994"/>
              <a:ext cx="5103799" cy="2696363"/>
            </a:xfrm>
            <a:prstGeom prst="wedgeEllipseCallout">
              <a:avLst>
                <a:gd name="adj1" fmla="val -77620"/>
                <a:gd name="adj2" fmla="val -2006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7875214" y="41286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latin typeface="HG創英角ｺﾞｼｯｸUB" pitchFamily="49" charset="-128"/>
                  <a:ea typeface="HG創英角ｺﾞｼｯｸUB" pitchFamily="49" charset="-128"/>
                </a:rPr>
                <a:t>「好奇心」</a:t>
              </a:r>
              <a:endParaRPr kumimoji="1" lang="ja-JP" altLang="en-US" dirty="0">
                <a:latin typeface="HG創英角ｺﾞｼｯｸUB" pitchFamily="49" charset="-128"/>
                <a:ea typeface="HG創英角ｺﾞｼｯｸUB" pitchFamily="49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9366049" y="1494807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latin typeface="HG創英角ｺﾞｼｯｸUB" pitchFamily="49" charset="-128"/>
                  <a:ea typeface="HG創英角ｺﾞｼｯｸUB" pitchFamily="49" charset="-128"/>
                </a:rPr>
                <a:t>「自由な風土を</a:t>
              </a:r>
              <a:endParaRPr lang="en-US" altLang="ja-JP" dirty="0" smtClean="0">
                <a:latin typeface="HG創英角ｺﾞｼｯｸUB" pitchFamily="49" charset="-128"/>
                <a:ea typeface="HG創英角ｺﾞｼｯｸUB" pitchFamily="49" charset="-128"/>
              </a:endParaRPr>
            </a:p>
            <a:p>
              <a:r>
                <a:rPr lang="ja-JP" altLang="en-US" dirty="0" smtClean="0">
                  <a:latin typeface="HG創英角ｺﾞｼｯｸUB" pitchFamily="49" charset="-128"/>
                  <a:ea typeface="HG創英角ｺﾞｼｯｸUB" pitchFamily="49" charset="-128"/>
                </a:rPr>
                <a:t>　　持った金融機関」</a:t>
              </a:r>
              <a:endParaRPr kumimoji="1" lang="ja-JP" altLang="en-US" dirty="0">
                <a:latin typeface="HG創英角ｺﾞｼｯｸUB" pitchFamily="49" charset="-128"/>
                <a:ea typeface="HG創英角ｺﾞｼｯｸUB" pitchFamily="49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940418" y="1046673"/>
              <a:ext cx="3877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latin typeface="HG創英角ｺﾞｼｯｸUB" pitchFamily="49" charset="-128"/>
                  <a:ea typeface="HG創英角ｺﾞｼｯｸUB" pitchFamily="49" charset="-128"/>
                </a:rPr>
                <a:t>「少しでもリードしてやっていく」</a:t>
              </a:r>
              <a:endParaRPr kumimoji="1" lang="ja-JP" altLang="en-US" dirty="0">
                <a:latin typeface="HG創英角ｺﾞｼｯｸUB" pitchFamily="49" charset="-128"/>
                <a:ea typeface="HG創英角ｺﾞｼｯｸUB" pitchFamily="49" charset="-128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7298133" y="1594787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HG創英角ｺﾞｼｯｸUB" pitchFamily="49" charset="-128"/>
                  <a:ea typeface="HG創英角ｺﾞｼｯｸUB" pitchFamily="49" charset="-128"/>
                </a:rPr>
                <a:t>「課題も答えも</a:t>
              </a:r>
              <a:endParaRPr kumimoji="1" lang="en-US" altLang="ja-JP" dirty="0" smtClean="0">
                <a:latin typeface="HG創英角ｺﾞｼｯｸUB" pitchFamily="49" charset="-128"/>
                <a:ea typeface="HG創英角ｺﾞｼｯｸUB" pitchFamily="49" charset="-128"/>
              </a:endParaRPr>
            </a:p>
            <a:p>
              <a:r>
                <a:rPr lang="ja-JP" altLang="en-US" dirty="0">
                  <a:latin typeface="HG創英角ｺﾞｼｯｸUB" pitchFamily="49" charset="-128"/>
                  <a:ea typeface="HG創英角ｺﾞｼｯｸUB" pitchFamily="49" charset="-128"/>
                </a:rPr>
                <a:t>　</a:t>
              </a:r>
              <a:r>
                <a:rPr kumimoji="1" lang="ja-JP" altLang="en-US" dirty="0" smtClean="0">
                  <a:latin typeface="HG創英角ｺﾞｼｯｸUB" pitchFamily="49" charset="-128"/>
                  <a:ea typeface="HG創英角ｺﾞｼｯｸUB" pitchFamily="49" charset="-128"/>
                </a:rPr>
                <a:t>すべて現場にある」</a:t>
              </a:r>
              <a:endParaRPr kumimoji="1" lang="ja-JP" altLang="en-US" dirty="0">
                <a:latin typeface="HG創英角ｺﾞｼｯｸUB" pitchFamily="49" charset="-128"/>
                <a:ea typeface="HG創英角ｺﾞｼｯｸUB" pitchFamily="49" charset="-128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9011459" y="391931"/>
              <a:ext cx="27238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latin typeface="HG創英角ｺﾞｼｯｸUB" pitchFamily="49" charset="-128"/>
                  <a:ea typeface="HG創英角ｺﾞｼｯｸUB" pitchFamily="49" charset="-128"/>
                </a:rPr>
                <a:t>「地域と向かい合って、</a:t>
              </a:r>
              <a:endParaRPr lang="en-US" altLang="ja-JP" dirty="0" smtClean="0">
                <a:latin typeface="HG創英角ｺﾞｼｯｸUB" pitchFamily="49" charset="-128"/>
                <a:ea typeface="HG創英角ｺﾞｼｯｸUB" pitchFamily="49" charset="-128"/>
              </a:endParaRPr>
            </a:p>
            <a:p>
              <a:r>
                <a:rPr lang="ja-JP" altLang="en-US" dirty="0">
                  <a:latin typeface="HG創英角ｺﾞｼｯｸUB" pitchFamily="49" charset="-128"/>
                  <a:ea typeface="HG創英角ｺﾞｼｯｸUB" pitchFamily="49" charset="-128"/>
                </a:rPr>
                <a:t>　</a:t>
              </a:r>
              <a:r>
                <a:rPr lang="ja-JP" altLang="en-US" dirty="0" smtClean="0">
                  <a:latin typeface="HG創英角ｺﾞｼｯｸUB" pitchFamily="49" charset="-128"/>
                  <a:ea typeface="HG創英角ｺﾞｼｯｸUB" pitchFamily="49" charset="-128"/>
                </a:rPr>
                <a:t>　共に成長していく」</a:t>
              </a:r>
              <a:endParaRPr kumimoji="1" lang="ja-JP" altLang="en-US" dirty="0">
                <a:latin typeface="HG創英角ｺﾞｼｯｸUB" pitchFamily="49" charset="-128"/>
                <a:ea typeface="HG創英角ｺﾞｼｯｸUB" pitchFamily="49" charset="-128"/>
              </a:endParaRPr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10071567" y="470273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「熱く繋がれる」</a:t>
            </a:r>
            <a:endParaRPr kumimoji="1" lang="ja-JP" altLang="en-US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878989" y="4536818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「</a:t>
            </a:r>
            <a:r>
              <a:rPr lang="en-US" altLang="ja-JP" dirty="0" smtClean="0">
                <a:latin typeface="HG創英角ｺﾞｼｯｸUB" pitchFamily="49" charset="-128"/>
                <a:ea typeface="HG創英角ｺﾞｼｯｸUB" pitchFamily="49" charset="-128"/>
              </a:rPr>
              <a:t>1</a:t>
            </a:r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人の人間として</a:t>
            </a:r>
            <a:endParaRPr lang="en-US" altLang="ja-JP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dirty="0"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付き合ってきた」</a:t>
            </a:r>
            <a:endParaRPr kumimoji="1" lang="ja-JP" altLang="en-US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445645" y="534338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「街角の金融機関」</a:t>
            </a:r>
            <a:endParaRPr kumimoji="1" lang="ja-JP" altLang="en-US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9491583" y="531411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「人にしかできない、</a:t>
            </a:r>
            <a:endParaRPr lang="en-US" altLang="ja-JP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dirty="0"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　繋ぐという仕事」</a:t>
            </a:r>
            <a:endParaRPr kumimoji="1" lang="ja-JP" altLang="en-US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038556" y="3446095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「名前と顔が</a:t>
            </a:r>
            <a:endParaRPr lang="en-US" altLang="ja-JP" dirty="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dirty="0">
                <a:latin typeface="HG創英角ｺﾞｼｯｸUB" pitchFamily="49" charset="-128"/>
                <a:ea typeface="HG創英角ｺﾞｼｯｸUB" pitchFamily="49" charset="-128"/>
              </a:rPr>
              <a:t>　</a:t>
            </a:r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一致するような関係」</a:t>
            </a:r>
            <a:endParaRPr kumimoji="1" lang="ja-JP" altLang="en-US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8450036" y="6103599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「心豊かなコミュニティ」</a:t>
            </a:r>
            <a:endParaRPr kumimoji="1" lang="ja-JP" altLang="en-US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0645745" y="371175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「安心感」</a:t>
            </a:r>
            <a:endParaRPr kumimoji="1" lang="ja-JP" altLang="en-US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9" name="上下矢印 58"/>
          <p:cNvSpPr/>
          <p:nvPr/>
        </p:nvSpPr>
        <p:spPr>
          <a:xfrm rot="16019393">
            <a:off x="2029262" y="3216375"/>
            <a:ext cx="570274" cy="76114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5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3901" y="2516043"/>
            <a:ext cx="10515600" cy="13743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5000" b="1" dirty="0" smtClean="0">
                <a:solidFill>
                  <a:srgbClr val="FF0000"/>
                </a:solidFill>
              </a:rPr>
              <a:t>人材</a:t>
            </a:r>
            <a:endParaRPr lang="ja-JP" altLang="en-US" sz="15000" b="1" dirty="0"/>
          </a:p>
        </p:txBody>
      </p:sp>
    </p:spTree>
    <p:extLst>
      <p:ext uri="{BB962C8B-B14F-4D97-AF65-F5344CB8AC3E}">
        <p14:creationId xmlns:p14="http://schemas.microsoft.com/office/powerpoint/2010/main" val="362955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dirty="0" smtClean="0">
            <a:latin typeface="HG創英角ｺﾞｼｯｸUB" pitchFamily="49" charset="-128"/>
            <a:ea typeface="HG創英角ｺﾞｼｯｸUB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8654</TotalTime>
  <Words>499</Words>
  <Application>Microsoft Office PowerPoint</Application>
  <PresentationFormat>ワイド画面</PresentationFormat>
  <Paragraphs>159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HG創英角ｺﾞｼｯｸUB</vt:lpstr>
      <vt:lpstr>ＭＳ Ｐゴシック</vt:lpstr>
      <vt:lpstr>Arial</vt:lpstr>
      <vt:lpstr>Calibri</vt:lpstr>
      <vt:lpstr>Calibri Light</vt:lpstr>
      <vt:lpstr>Office テーマ</vt:lpstr>
      <vt:lpstr>Office ​​テーマ</vt:lpstr>
      <vt:lpstr>京都ギャップイヤー事業（中南部） 企業の魅力発信プログラム 「京都信用金庫」</vt:lpstr>
      <vt:lpstr>目次</vt:lpstr>
      <vt:lpstr>概要</vt:lpstr>
      <vt:lpstr>７/４ インタビュー・社内見学</vt:lpstr>
      <vt:lpstr>―京都信用金庫３つの魅力－</vt:lpstr>
      <vt:lpstr>繋がり</vt:lpstr>
      <vt:lpstr>PowerPoint プレゼンテーション</vt:lpstr>
      <vt:lpstr>PowerPoint プレゼンテーション</vt:lpstr>
      <vt:lpstr>PowerPoint プレゼンテーション</vt:lpstr>
      <vt:lpstr>～求める人材～</vt:lpstr>
      <vt:lpstr>～社員のスキルアップ～</vt:lpstr>
      <vt:lpstr>PowerPoint プレゼンテーション</vt:lpstr>
      <vt:lpstr>PowerPoint プレゼンテーション</vt:lpstr>
      <vt:lpstr>感性</vt:lpstr>
      <vt:lpstr>PowerPoint プレゼンテーション</vt:lpstr>
      <vt:lpstr>PowerPoint プレゼンテーション</vt:lpstr>
      <vt:lpstr>今回の学び</vt:lpstr>
      <vt:lpstr>ご清聴ありがとうございました。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京都信用金庫魅力発信プレゼン</dc:title>
  <dc:creator>Guest</dc:creator>
  <cp:lastModifiedBy>Guest</cp:lastModifiedBy>
  <cp:revision>81</cp:revision>
  <cp:lastPrinted>2013-09-27T09:48:37Z</cp:lastPrinted>
  <dcterms:created xsi:type="dcterms:W3CDTF">2013-09-05T08:47:55Z</dcterms:created>
  <dcterms:modified xsi:type="dcterms:W3CDTF">2013-09-27T11:58:29Z</dcterms:modified>
</cp:coreProperties>
</file>