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0275213" cy="21383625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-30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B6CD-234F-495B-AA75-63FDCA8FAC72}" type="datetimeFigureOut">
              <a:rPr kumimoji="1" lang="ja-JP" altLang="en-US" smtClean="0"/>
              <a:t>2014/2/26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9F3C-DBCD-496C-9497-0EEB5679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27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B6CD-234F-495B-AA75-63FDCA8FAC72}" type="datetimeFigureOut">
              <a:rPr kumimoji="1" lang="ja-JP" altLang="en-US" smtClean="0"/>
              <a:t>2014/2/26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9F3C-DBCD-496C-9497-0EEB5679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1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B6CD-234F-495B-AA75-63FDCA8FAC72}" type="datetimeFigureOut">
              <a:rPr kumimoji="1" lang="ja-JP" altLang="en-US" smtClean="0"/>
              <a:t>2014/2/26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9F3C-DBCD-496C-9497-0EEB5679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31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B6CD-234F-495B-AA75-63FDCA8FAC72}" type="datetimeFigureOut">
              <a:rPr kumimoji="1" lang="ja-JP" altLang="en-US" smtClean="0"/>
              <a:t>2014/2/26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9F3C-DBCD-496C-9497-0EEB5679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39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B6CD-234F-495B-AA75-63FDCA8FAC72}" type="datetimeFigureOut">
              <a:rPr kumimoji="1" lang="ja-JP" altLang="en-US" smtClean="0"/>
              <a:t>2014/2/26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9F3C-DBCD-496C-9497-0EEB5679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09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B6CD-234F-495B-AA75-63FDCA8FAC72}" type="datetimeFigureOut">
              <a:rPr kumimoji="1" lang="ja-JP" altLang="en-US" smtClean="0"/>
              <a:t>2014/2/26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9F3C-DBCD-496C-9497-0EEB5679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25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B6CD-234F-495B-AA75-63FDCA8FAC72}" type="datetimeFigureOut">
              <a:rPr kumimoji="1" lang="ja-JP" altLang="en-US" smtClean="0"/>
              <a:t>2014/2/26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9F3C-DBCD-496C-9497-0EEB5679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86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B6CD-234F-495B-AA75-63FDCA8FAC72}" type="datetimeFigureOut">
              <a:rPr kumimoji="1" lang="ja-JP" altLang="en-US" smtClean="0"/>
              <a:t>2014/2/26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9F3C-DBCD-496C-9497-0EEB5679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1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B6CD-234F-495B-AA75-63FDCA8FAC72}" type="datetimeFigureOut">
              <a:rPr kumimoji="1" lang="ja-JP" altLang="en-US" smtClean="0"/>
              <a:t>2014/2/26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9F3C-DBCD-496C-9497-0EEB5679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29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B6CD-234F-495B-AA75-63FDCA8FAC72}" type="datetimeFigureOut">
              <a:rPr kumimoji="1" lang="ja-JP" altLang="en-US" smtClean="0"/>
              <a:t>2014/2/26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9F3C-DBCD-496C-9497-0EEB5679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43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B6CD-234F-495B-AA75-63FDCA8FAC72}" type="datetimeFigureOut">
              <a:rPr kumimoji="1" lang="ja-JP" altLang="en-US" smtClean="0"/>
              <a:t>2014/2/26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9F3C-DBCD-496C-9497-0EEB5679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B6CD-234F-495B-AA75-63FDCA8FAC72}" type="datetimeFigureOut">
              <a:rPr kumimoji="1" lang="ja-JP" altLang="en-US" smtClean="0"/>
              <a:t>2014/2/26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9F3C-DBCD-496C-9497-0EEB5679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02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kumimoji="1"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kumimoji="1"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テキスト ボックス 38"/>
          <p:cNvSpPr txBox="1"/>
          <p:nvPr/>
        </p:nvSpPr>
        <p:spPr>
          <a:xfrm>
            <a:off x="12784312" y="14444089"/>
            <a:ext cx="17133071" cy="6353007"/>
          </a:xfrm>
          <a:prstGeom prst="wedgeRoundRectCallout">
            <a:avLst>
              <a:gd name="adj1" fmla="val -47952"/>
              <a:gd name="adj2" fmla="val -2680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3" name="四角形吹き出し 72"/>
          <p:cNvSpPr/>
          <p:nvPr/>
        </p:nvSpPr>
        <p:spPr>
          <a:xfrm>
            <a:off x="13730114" y="15261275"/>
            <a:ext cx="13822787" cy="1239432"/>
          </a:xfrm>
          <a:prstGeom prst="wedgeRectCallout">
            <a:avLst>
              <a:gd name="adj1" fmla="val 53001"/>
              <a:gd name="adj2" fmla="val -11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17" y="1836457"/>
            <a:ext cx="9261794" cy="6350597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22317" y="8467000"/>
            <a:ext cx="11899570" cy="4983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468" y="9939662"/>
            <a:ext cx="730853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実施日：第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1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回 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2013</a:t>
            </a: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年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11</a:t>
            </a: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月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14</a:t>
            </a: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日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（木）、第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2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回 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12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月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5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日（木）</a:t>
            </a:r>
          </a:p>
          <a:p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場    所：</a:t>
            </a: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島原地域  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ふれあいクラブ</a:t>
            </a:r>
          </a:p>
          <a:p>
            <a:endParaRPr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内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　 容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：</a:t>
            </a: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第</a:t>
            </a: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1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回では、本プロジェクトの概要を説明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し住民の方からもアイデアを</a:t>
            </a: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いただく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ため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に意見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交換を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行いました。</a:t>
            </a: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続く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第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2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回目ではプロジェクト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の進捗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報告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を行い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、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プロモーション映像</a:t>
            </a: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作成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のため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のワークショップ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を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実施しました。</a:t>
            </a: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これと同時に地域の方が学生に何を求めているかヒアリング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を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行いました。</a:t>
            </a:r>
            <a:endParaRPr lang="ja-JP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389" y="9019619"/>
            <a:ext cx="1107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住民説明会（意見交換会）</a:t>
            </a:r>
            <a:r>
              <a:rPr lang="en-US" altLang="ja-JP" sz="3600" dirty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 </a:t>
            </a:r>
            <a:r>
              <a:rPr lang="en-US" altLang="ja-JP" sz="3600" dirty="0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in </a:t>
            </a:r>
            <a:r>
              <a:rPr lang="ja-JP" altLang="en-US" sz="3600" dirty="0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島原</a:t>
            </a:r>
            <a:endParaRPr kumimoji="1" lang="ja-JP" altLang="en-US" sz="3600" dirty="0">
              <a:latin typeface="小塚ゴシック Pro H" panose="020B0800000000000000" pitchFamily="34" charset="-128"/>
              <a:ea typeface="小塚ゴシック Pro H" panose="020B0800000000000000" pitchFamily="34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855" y="11841046"/>
            <a:ext cx="2382519" cy="2372069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15877375" y="11783026"/>
            <a:ext cx="14062249" cy="2620574"/>
            <a:chOff x="4253593" y="2282785"/>
            <a:chExt cx="2901372" cy="1402151"/>
          </a:xfrm>
        </p:grpSpPr>
        <p:sp>
          <p:nvSpPr>
            <p:cNvPr id="19" name="角丸四角形吹き出し 18"/>
            <p:cNvSpPr/>
            <p:nvPr/>
          </p:nvSpPr>
          <p:spPr>
            <a:xfrm>
              <a:off x="4253593" y="2282785"/>
              <a:ext cx="2901372" cy="1402151"/>
            </a:xfrm>
            <a:prstGeom prst="wedgeRoundRectCallout">
              <a:avLst>
                <a:gd name="adj1" fmla="val -60380"/>
                <a:gd name="adj2" fmla="val 1235"/>
                <a:gd name="adj3" fmla="val 1666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420125" y="2350918"/>
              <a:ext cx="2633192" cy="1235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chemeClr val="bg1"/>
                  </a:solidFill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住民説明会の感想</a:t>
              </a:r>
              <a:r>
                <a:rPr lang="ja-JP" altLang="en-US" sz="2400" dirty="0">
                  <a:solidFill>
                    <a:schemeClr val="bg1"/>
                  </a:solidFill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：</a:t>
              </a:r>
            </a:p>
            <a:p>
              <a:r>
                <a:rPr lang="ja-JP" altLang="en-US" sz="2400" dirty="0">
                  <a:solidFill>
                    <a:schemeClr val="bg1"/>
                  </a:solidFill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住民</a:t>
              </a:r>
              <a:r>
                <a:rPr lang="ja-JP" altLang="en-US" sz="2400" dirty="0" smtClean="0">
                  <a:solidFill>
                    <a:schemeClr val="bg1"/>
                  </a:solidFill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の方から直接意見をいただく、貴重な時間</a:t>
              </a:r>
              <a:r>
                <a:rPr lang="ja-JP" altLang="en-US" sz="2400" dirty="0">
                  <a:solidFill>
                    <a:schemeClr val="bg1"/>
                  </a:solidFill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と</a:t>
              </a:r>
              <a:r>
                <a:rPr lang="ja-JP" altLang="en-US" sz="2400" dirty="0" smtClean="0">
                  <a:solidFill>
                    <a:schemeClr val="bg1"/>
                  </a:solidFill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なりました。また、自分</a:t>
              </a:r>
              <a:r>
                <a:rPr lang="ja-JP" altLang="en-US" sz="2400" dirty="0">
                  <a:solidFill>
                    <a:schemeClr val="bg1"/>
                  </a:solidFill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たちの島原に対する知識不足や説明会実施の大変さを</a:t>
              </a:r>
              <a:r>
                <a:rPr lang="ja-JP" altLang="en-US" sz="2400" dirty="0" smtClean="0">
                  <a:solidFill>
                    <a:schemeClr val="bg1"/>
                  </a:solidFill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痛感。住民の方から</a:t>
              </a:r>
              <a:r>
                <a:rPr lang="ja-JP" altLang="en-US" sz="2400" dirty="0">
                  <a:solidFill>
                    <a:schemeClr val="bg1"/>
                  </a:solidFill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、</a:t>
              </a:r>
              <a:r>
                <a:rPr lang="ja-JP" altLang="en-US" sz="2400" dirty="0" smtClean="0">
                  <a:solidFill>
                    <a:schemeClr val="bg1"/>
                  </a:solidFill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昔</a:t>
              </a:r>
              <a:r>
                <a:rPr lang="ja-JP" altLang="en-US" sz="2400" dirty="0">
                  <a:solidFill>
                    <a:schemeClr val="bg1"/>
                  </a:solidFill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の島原の太夫さんの写真など島原の資料</a:t>
              </a:r>
              <a:r>
                <a:rPr lang="ja-JP" altLang="en-US" sz="2400" dirty="0" smtClean="0">
                  <a:solidFill>
                    <a:schemeClr val="bg1"/>
                  </a:solidFill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を提供していただくサプライズもありました。</a:t>
              </a:r>
              <a:endParaRPr lang="en-US" altLang="ja-JP" sz="2400" dirty="0" smtClean="0">
                <a:solidFill>
                  <a:schemeClr val="bg1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endParaRPr>
            </a:p>
            <a:p>
              <a:r>
                <a:rPr lang="en-US" altLang="ja-JP" sz="2400" dirty="0" smtClean="0">
                  <a:solidFill>
                    <a:schemeClr val="bg1"/>
                  </a:solidFill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2</a:t>
              </a:r>
              <a:r>
                <a:rPr lang="ja-JP" altLang="en-US" sz="2400" dirty="0" smtClean="0">
                  <a:solidFill>
                    <a:schemeClr val="bg1"/>
                  </a:solidFill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回の説明会を通じて、地域における本プロジェクトへの関心</a:t>
              </a:r>
              <a:r>
                <a:rPr lang="ja-JP" altLang="en-US" sz="2400" dirty="0">
                  <a:solidFill>
                    <a:schemeClr val="bg1"/>
                  </a:solidFill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の高さを知ると同時に、協力関係を持つ</a:t>
              </a:r>
              <a:r>
                <a:rPr lang="ja-JP" altLang="en-US" sz="2400" dirty="0" smtClean="0">
                  <a:solidFill>
                    <a:schemeClr val="bg1"/>
                  </a:solidFill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ことができました。</a:t>
              </a:r>
              <a:endParaRPr lang="ja-JP" altLang="en-US" sz="2400" dirty="0">
                <a:solidFill>
                  <a:schemeClr val="bg1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endParaRPr>
            </a:p>
          </p:txBody>
        </p:sp>
      </p:grpSp>
      <p:sp>
        <p:nvSpPr>
          <p:cNvPr id="22" name="テキスト ボックス 21"/>
          <p:cNvSpPr txBox="1">
            <a:spLocks/>
          </p:cNvSpPr>
          <p:nvPr/>
        </p:nvSpPr>
        <p:spPr>
          <a:xfrm>
            <a:off x="15877376" y="1703765"/>
            <a:ext cx="14062249" cy="5073729"/>
          </a:xfrm>
          <a:prstGeom prst="roundRect">
            <a:avLst/>
          </a:prstGeom>
          <a:solidFill>
            <a:srgbClr val="FD676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島原勉強会 </a:t>
            </a:r>
            <a:r>
              <a:rPr kumimoji="1" lang="en-US" altLang="ja-JP" sz="36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in</a:t>
            </a:r>
            <a:r>
              <a:rPr lang="ja-JP" altLang="en-US" sz="36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 角屋（すみや）さん</a:t>
            </a:r>
            <a:endParaRPr lang="en-US" altLang="ja-JP" sz="36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endParaRPr kumimoji="1" lang="en-US" altLang="ja-JP" sz="36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実施日：</a:t>
            </a:r>
            <a:r>
              <a:rPr lang="en-US" altLang="ja-JP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2013</a:t>
            </a:r>
            <a:r>
              <a:rPr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年</a:t>
            </a:r>
            <a:r>
              <a:rPr lang="en-US" altLang="ja-JP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11</a:t>
            </a:r>
            <a:r>
              <a:rPr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月</a:t>
            </a:r>
            <a:r>
              <a:rPr lang="en-US" altLang="ja-JP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24</a:t>
            </a:r>
            <a:r>
              <a:rPr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日</a:t>
            </a:r>
            <a:r>
              <a:rPr lang="ja-JP" altLang="en-US" sz="2400" dirty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　</a:t>
            </a:r>
            <a:r>
              <a:rPr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　</a:t>
            </a:r>
            <a:r>
              <a:rPr kumimoji="1"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場所：島原地区 角屋</a:t>
            </a:r>
            <a:endParaRPr kumimoji="1" lang="en-US" altLang="ja-JP" sz="24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内容：</a:t>
            </a:r>
            <a:endParaRPr lang="en-US" altLang="ja-JP" sz="24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kumimoji="1"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住民説明会に参加されていた、角屋館長の中川清生氏</a:t>
            </a:r>
            <a:endParaRPr kumimoji="1" lang="en-US" altLang="ja-JP" sz="24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kumimoji="1"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からのご提案から、勉強会が開かれました。</a:t>
            </a:r>
            <a:endParaRPr kumimoji="1" lang="en-US" altLang="ja-JP" sz="24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室町時代からの島原の歴史について学び、花街としての</a:t>
            </a:r>
            <a:endParaRPr lang="en-US" altLang="ja-JP" sz="24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華やかなイメージだけでなく、和歌や俳諧といった</a:t>
            </a:r>
            <a:endParaRPr lang="en-US" altLang="ja-JP" sz="24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文化が栄えていたことを知ることができました。</a:t>
            </a:r>
            <a:endParaRPr lang="en-US" altLang="ja-JP" sz="24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また、地域の若い方も参加され、島原のことを改めて</a:t>
            </a:r>
            <a:endParaRPr lang="en-US" altLang="ja-JP" sz="24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学び考える機会となりました。</a:t>
            </a:r>
            <a:endParaRPr lang="en-US" altLang="ja-JP" sz="24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9" t="31499" r="46801" b="50651"/>
          <a:stretch/>
        </p:blipFill>
        <p:spPr>
          <a:xfrm>
            <a:off x="24079819" y="4096115"/>
            <a:ext cx="1437370" cy="1981288"/>
          </a:xfrm>
          <a:prstGeom prst="rect">
            <a:avLst/>
          </a:prstGeom>
        </p:spPr>
      </p:pic>
      <p:sp>
        <p:nvSpPr>
          <p:cNvPr id="24" name="円形吹き出し 23"/>
          <p:cNvSpPr/>
          <p:nvPr/>
        </p:nvSpPr>
        <p:spPr>
          <a:xfrm rot="21422529">
            <a:off x="23722423" y="1598957"/>
            <a:ext cx="3980981" cy="2235287"/>
          </a:xfrm>
          <a:prstGeom prst="wedgeEllipseCallout">
            <a:avLst>
              <a:gd name="adj1" fmla="val -20100"/>
              <a:gd name="adj2" fmla="val 70241"/>
            </a:avLst>
          </a:prstGeom>
          <a:solidFill>
            <a:srgbClr val="FCA9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 rot="21431666">
            <a:off x="24023098" y="2052642"/>
            <a:ext cx="3310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日本で唯一現存の</a:t>
            </a:r>
            <a:endParaRPr kumimoji="1" lang="en-US" altLang="ja-JP" sz="20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揚屋建築の角屋さんで島原を深く探求！</a:t>
            </a:r>
            <a:endParaRPr kumimoji="1" lang="ja-JP" altLang="en-US" sz="2000" dirty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279464" y="14149553"/>
            <a:ext cx="11842423" cy="6440363"/>
          </a:xfrm>
          <a:prstGeom prst="wedgeRoundRectCallout">
            <a:avLst>
              <a:gd name="adj1" fmla="val 43636"/>
              <a:gd name="adj2" fmla="val 5426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513">
            <a:off x="4432433" y="17627196"/>
            <a:ext cx="1736319" cy="2315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092">
            <a:off x="6800066" y="17423766"/>
            <a:ext cx="1994222" cy="2658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テキスト ボックス 28"/>
          <p:cNvSpPr txBox="1"/>
          <p:nvPr/>
        </p:nvSpPr>
        <p:spPr>
          <a:xfrm>
            <a:off x="1144978" y="14516435"/>
            <a:ext cx="8457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島原フィールドワーク</a:t>
            </a:r>
            <a:r>
              <a:rPr kumimoji="1" lang="en-US" altLang="ja-JP" sz="3200" dirty="0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&amp;</a:t>
            </a:r>
            <a:r>
              <a:rPr lang="ja-JP" altLang="en-US" sz="3200" dirty="0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シクロタクシー研修</a:t>
            </a:r>
            <a:endParaRPr kumimoji="1" lang="ja-JP" altLang="en-US" sz="3200" dirty="0">
              <a:latin typeface="小塚ゴシック Pro H" panose="020B0800000000000000" pitchFamily="34" charset="-128"/>
              <a:ea typeface="小塚ゴシック Pro H" panose="020B0800000000000000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85738" y="15393144"/>
            <a:ext cx="9624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プロモーション映像を制作するために、</a:t>
            </a:r>
            <a:r>
              <a:rPr kumimoji="1"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より島原を深く知る</a:t>
            </a:r>
            <a:r>
              <a:rPr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ことが</a:t>
            </a:r>
            <a:endParaRPr lang="en-US" altLang="ja-JP" sz="20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重要であると気づき、</a:t>
            </a:r>
            <a:r>
              <a:rPr kumimoji="1"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フィールドワークを実施しました。</a:t>
            </a:r>
            <a:endParaRPr kumimoji="1" lang="en-US" altLang="ja-JP" sz="20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kumimoji="1"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とにかく時間があれば訪れて、写真やメモを取り魅力とは何か探しました。</a:t>
            </a:r>
            <a:endParaRPr kumimoji="1" lang="en-US" altLang="ja-JP" sz="20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endParaRPr lang="en-US" altLang="ja-JP" sz="20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シクロタクシー研修では、実際にＰＶを搭載するシクロタクシーを運転！</a:t>
            </a:r>
            <a:endParaRPr lang="en-US" altLang="ja-JP" sz="20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kumimoji="1"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観光ルートを考える上で重要な手がかりとなりました。</a:t>
            </a:r>
            <a:endParaRPr kumimoji="1" lang="ja-JP" altLang="en-US" sz="2000" dirty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563">
            <a:off x="9438723" y="17609843"/>
            <a:ext cx="1941735" cy="2588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5" t="24319" r="21045" b="35782"/>
          <a:stretch/>
        </p:blipFill>
        <p:spPr>
          <a:xfrm rot="375772">
            <a:off x="9611203" y="15555517"/>
            <a:ext cx="1898849" cy="1678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t="19305" r="37611" b="16487"/>
          <a:stretch/>
        </p:blipFill>
        <p:spPr>
          <a:xfrm rot="5400000">
            <a:off x="11166295" y="19520587"/>
            <a:ext cx="1638513" cy="1542128"/>
          </a:xfrm>
          <a:prstGeom prst="rect">
            <a:avLst/>
          </a:prstGeom>
        </p:spPr>
      </p:pic>
      <p:grpSp>
        <p:nvGrpSpPr>
          <p:cNvPr id="34" name="グループ化 33"/>
          <p:cNvGrpSpPr/>
          <p:nvPr/>
        </p:nvGrpSpPr>
        <p:grpSpPr>
          <a:xfrm>
            <a:off x="25908637" y="3112887"/>
            <a:ext cx="4008746" cy="3165751"/>
            <a:chOff x="-2077035" y="2298878"/>
            <a:chExt cx="2092918" cy="1439082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077035" y="2298878"/>
              <a:ext cx="2092918" cy="525022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855871" y="2806977"/>
              <a:ext cx="1719952" cy="930983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695356" y="2865195"/>
              <a:ext cx="1398921" cy="814546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-1592291" y="2576634"/>
              <a:ext cx="1197538" cy="167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小塚ゴシック Pro H" panose="020B0800000000000000" pitchFamily="34" charset="-128"/>
                  <a:ea typeface="小塚ゴシック Pro H" panose="020B0800000000000000" pitchFamily="34" charset="-128"/>
                </a:rPr>
                <a:t>勉強会 </a:t>
              </a:r>
              <a:r>
                <a:rPr kumimoji="1" lang="en-US" altLang="ja-JP" dirty="0" smtClean="0">
                  <a:latin typeface="小塚ゴシック Pro H" panose="020B0800000000000000" pitchFamily="34" charset="-128"/>
                  <a:ea typeface="小塚ゴシック Pro H" panose="020B0800000000000000" pitchFamily="34" charset="-128"/>
                </a:rPr>
                <a:t>in </a:t>
              </a:r>
              <a:r>
                <a:rPr kumimoji="1" lang="ja-JP" altLang="en-US" dirty="0" smtClean="0">
                  <a:latin typeface="小塚ゴシック Pro H" panose="020B0800000000000000" pitchFamily="34" charset="-128"/>
                  <a:ea typeface="小塚ゴシック Pro H" panose="020B0800000000000000" pitchFamily="34" charset="-128"/>
                </a:rPr>
                <a:t>角屋さん</a:t>
              </a:r>
              <a:endParaRPr kumimoji="1" lang="ja-JP" altLang="en-US" dirty="0">
                <a:latin typeface="小塚ゴシック Pro H" panose="020B0800000000000000" pitchFamily="34" charset="-128"/>
                <a:ea typeface="小塚ゴシック Pro H" panose="020B0800000000000000" pitchFamily="34" charset="-128"/>
              </a:endParaRPr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14055648" y="14614944"/>
            <a:ext cx="929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～プロモーション映像（</a:t>
            </a:r>
            <a:r>
              <a:rPr kumimoji="1" lang="en-US" altLang="ja-JP" sz="3200" dirty="0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PV</a:t>
            </a:r>
            <a:r>
              <a:rPr kumimoji="1" lang="ja-JP" altLang="en-US" sz="3200" dirty="0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）制作までの道のり</a:t>
            </a:r>
            <a:r>
              <a:rPr kumimoji="1" lang="ja-JP" altLang="en-US" sz="2800" dirty="0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～</a:t>
            </a:r>
            <a:endParaRPr kumimoji="1" lang="ja-JP" altLang="en-US" sz="3200" dirty="0">
              <a:latin typeface="小塚ゴシック Pro H" panose="020B0800000000000000" pitchFamily="34" charset="-128"/>
              <a:ea typeface="小塚ゴシック Pro H" panose="020B0800000000000000" pitchFamily="34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3825448" y="15300378"/>
            <a:ext cx="14295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『</a:t>
            </a:r>
            <a:r>
              <a:rPr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島原プロモーション映像</a:t>
            </a:r>
            <a:r>
              <a:rPr lang="en-US" altLang="ja-JP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』</a:t>
            </a:r>
            <a:r>
              <a:rPr lang="ja-JP" altLang="en-US" sz="2400" dirty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の完成までの道のりを紹介します</a:t>
            </a:r>
            <a:r>
              <a:rPr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。</a:t>
            </a:r>
            <a:endParaRPr lang="en-US" altLang="ja-JP" sz="24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７つの石碑を中心に、島原の歴史と文化を</a:t>
            </a:r>
            <a:r>
              <a:rPr lang="ja-JP" altLang="en-US" sz="2400" dirty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太夫さんに案内して</a:t>
            </a:r>
            <a:r>
              <a:rPr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もらうストーリーとなっています！</a:t>
            </a:r>
            <a:endParaRPr lang="en-US" altLang="ja-JP" sz="24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まるで映画を撮るごとく、映像を制作しました。</a:t>
            </a:r>
            <a:endParaRPr lang="ja-JP" altLang="en-US" sz="2400" dirty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4" t="17584" r="32007" b="24725"/>
          <a:stretch/>
        </p:blipFill>
        <p:spPr>
          <a:xfrm rot="5400000">
            <a:off x="27880943" y="14882872"/>
            <a:ext cx="1649193" cy="151990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7740">
            <a:off x="8039327" y="10517765"/>
            <a:ext cx="4239767" cy="2472782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 rot="327381">
            <a:off x="7585816" y="9039931"/>
            <a:ext cx="5520474" cy="3738807"/>
            <a:chOff x="2178238" y="2774254"/>
            <a:chExt cx="2321418" cy="1553024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1290359">
              <a:off x="2178238" y="2774254"/>
              <a:ext cx="2075492" cy="624980"/>
            </a:xfrm>
            <a:prstGeom prst="rect">
              <a:avLst/>
            </a:prstGeom>
          </p:spPr>
        </p:pic>
        <p:grpSp>
          <p:nvGrpSpPr>
            <p:cNvPr id="13" name="グループ化 12"/>
            <p:cNvGrpSpPr/>
            <p:nvPr/>
          </p:nvGrpSpPr>
          <p:grpSpPr>
            <a:xfrm rot="21290359">
              <a:off x="2422438" y="3248471"/>
              <a:ext cx="2077218" cy="1078807"/>
              <a:chOff x="-2723912" y="4939460"/>
              <a:chExt cx="2851743" cy="1562094"/>
            </a:xfrm>
          </p:grpSpPr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2571098" y="5245677"/>
                <a:ext cx="985068" cy="1255877"/>
              </a:xfrm>
              <a:prstGeom prst="rect">
                <a:avLst/>
              </a:prstGeom>
            </p:spPr>
          </p:pic>
          <p:sp>
            <p:nvSpPr>
              <p:cNvPr id="15" name="テキスト ボックス 14"/>
              <p:cNvSpPr txBox="1"/>
              <p:nvPr/>
            </p:nvSpPr>
            <p:spPr>
              <a:xfrm>
                <a:off x="-2723912" y="4944991"/>
                <a:ext cx="1639254" cy="203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 smtClean="0"/>
                  <a:t>緊張のプロジェクト説明</a:t>
                </a:r>
                <a:endParaRPr kumimoji="1" lang="ja-JP" altLang="en-US" sz="1600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-1410241" y="4939460"/>
                <a:ext cx="1538072" cy="203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 smtClean="0"/>
                  <a:t>お知らせのチラシ</a:t>
                </a:r>
                <a:endParaRPr kumimoji="1" lang="ja-JP" altLang="en-US" sz="1600" dirty="0"/>
              </a:p>
            </p:txBody>
          </p:sp>
        </p:grpSp>
      </p:grpSp>
      <p:pic>
        <p:nvPicPr>
          <p:cNvPr id="52" name="図 51" descr="画面の領域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45">
            <a:off x="10413249" y="10738216"/>
            <a:ext cx="1592092" cy="2124771"/>
          </a:xfrm>
          <a:prstGeom prst="rect">
            <a:avLst/>
          </a:prstGeom>
        </p:spPr>
      </p:pic>
      <p:grpSp>
        <p:nvGrpSpPr>
          <p:cNvPr id="53" name="グループ化 52"/>
          <p:cNvGrpSpPr/>
          <p:nvPr/>
        </p:nvGrpSpPr>
        <p:grpSpPr>
          <a:xfrm>
            <a:off x="18754571" y="6700746"/>
            <a:ext cx="8531323" cy="4755314"/>
            <a:chOff x="-2627523" y="2107931"/>
            <a:chExt cx="2952328" cy="1664802"/>
          </a:xfrm>
        </p:grpSpPr>
        <p:pic>
          <p:nvPicPr>
            <p:cNvPr id="54" name="図 5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283544" y="2107931"/>
              <a:ext cx="2347162" cy="655746"/>
            </a:xfrm>
            <a:prstGeom prst="rect">
              <a:avLst/>
            </a:prstGeom>
          </p:spPr>
        </p:pic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100791" y="2763812"/>
              <a:ext cx="1863940" cy="1008921"/>
            </a:xfrm>
            <a:prstGeom prst="rect">
              <a:avLst/>
            </a:prstGeom>
          </p:spPr>
        </p:pic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-2034633" y="2874687"/>
              <a:ext cx="1766551" cy="842299"/>
            </a:xfrm>
            <a:prstGeom prst="rect">
              <a:avLst/>
            </a:prstGeom>
          </p:spPr>
        </p:pic>
        <p:sp>
          <p:nvSpPr>
            <p:cNvPr id="57" name="テキスト ボックス 56"/>
            <p:cNvSpPr txBox="1"/>
            <p:nvPr/>
          </p:nvSpPr>
          <p:spPr>
            <a:xfrm>
              <a:off x="-2627523" y="2462665"/>
              <a:ext cx="2952328" cy="355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dirty="0" smtClean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京都</a:t>
              </a:r>
              <a:r>
                <a:rPr lang="ja-JP" altLang="en-US" sz="3200" dirty="0" smtClean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新聞に掲載</a:t>
              </a:r>
              <a:endParaRPr lang="zh-TW" altLang="en-US" sz="3200" dirty="0">
                <a:latin typeface="小塚ゴシック Pro B" panose="020B0800000000000000" pitchFamily="34" charset="-128"/>
                <a:ea typeface="小塚ゴシック Pro B" panose="020B0800000000000000" pitchFamily="34" charset="-128"/>
              </a:endParaRPr>
            </a:p>
            <a:p>
              <a:pPr algn="ctr"/>
              <a:r>
                <a:rPr lang="zh-TW" altLang="en-US" sz="2800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 </a:t>
              </a:r>
              <a:r>
                <a:rPr lang="en-US" altLang="zh-TW" sz="2400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2014</a:t>
              </a:r>
              <a:r>
                <a:rPr lang="zh-TW" altLang="en-US" sz="2400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年</a:t>
              </a:r>
              <a:r>
                <a:rPr lang="en-US" altLang="zh-TW" sz="2400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1</a:t>
              </a:r>
              <a:r>
                <a:rPr lang="zh-TW" altLang="en-US" sz="2400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月</a:t>
              </a:r>
              <a:r>
                <a:rPr lang="en-US" altLang="zh-TW" sz="2400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8</a:t>
              </a:r>
              <a:r>
                <a:rPr lang="zh-TW" altLang="en-US" sz="2400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日（水） 朝刊</a:t>
              </a:r>
            </a:p>
          </p:txBody>
        </p:sp>
      </p:grpSp>
      <p:pic>
        <p:nvPicPr>
          <p:cNvPr id="58" name="図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2178">
            <a:off x="26936197" y="7873748"/>
            <a:ext cx="2492758" cy="3323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2" y="18012090"/>
            <a:ext cx="2560899" cy="1920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2" name="グループ化 71"/>
          <p:cNvGrpSpPr/>
          <p:nvPr/>
        </p:nvGrpSpPr>
        <p:grpSpPr>
          <a:xfrm>
            <a:off x="13206585" y="16716900"/>
            <a:ext cx="16307238" cy="3873242"/>
            <a:chOff x="13729103" y="16711025"/>
            <a:chExt cx="14072079" cy="3342354"/>
          </a:xfrm>
        </p:grpSpPr>
        <p:pic>
          <p:nvPicPr>
            <p:cNvPr id="42" name="図 4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3861589" y="16711025"/>
              <a:ext cx="2384293" cy="1785843"/>
            </a:xfrm>
            <a:prstGeom prst="rect">
              <a:avLst/>
            </a:prstGeom>
          </p:spPr>
        </p:pic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6972626" y="16725755"/>
              <a:ext cx="1703786" cy="1795209"/>
            </a:xfrm>
            <a:prstGeom prst="rect">
              <a:avLst/>
            </a:prstGeom>
          </p:spPr>
        </p:pic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5374472" y="16711025"/>
              <a:ext cx="2256771" cy="1809939"/>
            </a:xfrm>
            <a:prstGeom prst="rect">
              <a:avLst/>
            </a:prstGeom>
          </p:spPr>
        </p:pic>
        <p:sp>
          <p:nvSpPr>
            <p:cNvPr id="45" name="テキスト ボックス 44"/>
            <p:cNvSpPr txBox="1"/>
            <p:nvPr/>
          </p:nvSpPr>
          <p:spPr>
            <a:xfrm>
              <a:off x="13729103" y="18539511"/>
              <a:ext cx="2605261" cy="15138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ロケハン（</a:t>
              </a:r>
              <a:r>
                <a:rPr lang="en-US" altLang="ja-JP" dirty="0" smtClean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FW</a:t>
              </a:r>
              <a:r>
                <a:rPr lang="ja-JP" altLang="en-US" dirty="0" smtClean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）</a:t>
              </a:r>
              <a:endParaRPr lang="ja-JP" altLang="en-US" dirty="0">
                <a:latin typeface="小塚ゴシック Pro B" panose="020B0800000000000000" pitchFamily="34" charset="-128"/>
                <a:ea typeface="小塚ゴシック Pro B" panose="020B0800000000000000" pitchFamily="34" charset="-128"/>
              </a:endParaRPr>
            </a:p>
            <a:p>
              <a:r>
                <a:rPr lang="en-US" altLang="ja-JP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PV</a:t>
              </a:r>
              <a:r>
                <a:rPr lang="ja-JP" altLang="en-US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作成にあたり、</a:t>
              </a:r>
              <a:r>
                <a:rPr lang="en-US" altLang="ja-JP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FW</a:t>
              </a:r>
              <a:r>
                <a:rPr lang="ja-JP" altLang="en-US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を行った。島原の地を肌で感じながら撮影ポイントを</a:t>
              </a:r>
              <a:r>
                <a:rPr lang="ja-JP" altLang="en-US" dirty="0" smtClean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探し回った。</a:t>
              </a:r>
              <a:endParaRPr lang="en-US" altLang="ja-JP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endParaRPr>
            </a:p>
            <a:p>
              <a:r>
                <a:rPr lang="ja-JP" altLang="en-US" sz="1400" dirty="0" smtClean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　</a:t>
              </a:r>
              <a:r>
                <a:rPr lang="en-US" altLang="ja-JP" sz="1400" dirty="0" smtClean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※FW</a:t>
              </a:r>
              <a:r>
                <a:rPr lang="ja-JP" altLang="en-US" sz="1400" smtClean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：フィールドワーク</a:t>
              </a:r>
              <a:endParaRPr lang="ja-JP" altLang="en-US" sz="1400" dirty="0">
                <a:latin typeface="小塚ゴシック Pro B" panose="020B0800000000000000" pitchFamily="34" charset="-128"/>
                <a:ea typeface="小塚ゴシック Pro B" panose="020B0800000000000000" pitchFamily="34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6579165" y="18539511"/>
              <a:ext cx="2605261" cy="15138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絵コンテ作成</a:t>
              </a:r>
            </a:p>
            <a:p>
              <a:r>
                <a:rPr lang="ja-JP" altLang="en-US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撮影の流れをつかむため、カメラや太夫さんの動きを図と言葉にし、場面ごとに絵コンテに</a:t>
              </a:r>
              <a:r>
                <a:rPr lang="ja-JP" altLang="en-US" dirty="0" smtClean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まとめました。</a:t>
              </a:r>
              <a:endParaRPr lang="en-US" altLang="ja-JP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endParaRPr>
            </a:p>
            <a:p>
              <a:endParaRPr lang="en-US" altLang="ja-JP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9460050" y="18539315"/>
              <a:ext cx="2605261" cy="15138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撮影リハーサル</a:t>
              </a:r>
            </a:p>
            <a:p>
              <a:r>
                <a:rPr lang="ja-JP" altLang="en-US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作成した絵コンテに沿って</a:t>
              </a:r>
              <a:r>
                <a:rPr lang="ja-JP" altLang="en-US" dirty="0" smtClean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撮影ルート</a:t>
              </a:r>
              <a:r>
                <a:rPr lang="ja-JP" altLang="en-US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を回り</a:t>
              </a:r>
              <a:r>
                <a:rPr lang="ja-JP" altLang="en-US" dirty="0" smtClean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、</a:t>
              </a:r>
              <a:r>
                <a:rPr lang="en-US" altLang="ja-JP" dirty="0" smtClean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PV</a:t>
              </a:r>
              <a:r>
                <a:rPr lang="ja-JP" altLang="en-US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の模擬撮影を行いました。車や人通りなどの確認も同時に</a:t>
              </a:r>
              <a:r>
                <a:rPr lang="ja-JP" altLang="en-US" dirty="0" smtClean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行いました。</a:t>
              </a:r>
              <a:endParaRPr lang="ja-JP" altLang="en-US" dirty="0">
                <a:latin typeface="小塚ゴシック Pro B" panose="020B0800000000000000" pitchFamily="34" charset="-128"/>
                <a:ea typeface="小塚ゴシック Pro B" panose="020B0800000000000000" pitchFamily="34" charset="-128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2316484" y="18539315"/>
              <a:ext cx="2605261" cy="15138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撮影本番</a:t>
              </a:r>
            </a:p>
            <a:p>
              <a:r>
                <a:rPr lang="ja-JP" altLang="en-US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カメラマン、監督、照明、交通整備と役割を決め、まるで映画の撮影のように行いました</a:t>
              </a:r>
              <a:r>
                <a:rPr lang="ja-JP" altLang="en-US" dirty="0" smtClean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。</a:t>
              </a:r>
              <a:endParaRPr lang="en-US" altLang="ja-JP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endParaRPr>
            </a:p>
            <a:p>
              <a:endParaRPr lang="ja-JP" altLang="en-US" dirty="0">
                <a:latin typeface="小塚ゴシック Pro B" panose="020B0800000000000000" pitchFamily="34" charset="-128"/>
                <a:ea typeface="小塚ゴシック Pro B" panose="020B0800000000000000" pitchFamily="34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5195921" y="18520963"/>
              <a:ext cx="2605261" cy="15138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編集</a:t>
              </a:r>
            </a:p>
            <a:p>
              <a:r>
                <a:rPr lang="ja-JP" altLang="en-US" dirty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撮影した動画と画像を組み合わせ、映像を作成。その後、映像に合わせて音声を差し込み、完成です</a:t>
              </a:r>
              <a:r>
                <a:rPr lang="ja-JP" altLang="en-US" dirty="0" smtClean="0">
                  <a:latin typeface="小塚ゴシック Pro B" panose="020B0800000000000000" pitchFamily="34" charset="-128"/>
                  <a:ea typeface="小塚ゴシック Pro B" panose="020B0800000000000000" pitchFamily="34" charset="-128"/>
                </a:rPr>
                <a:t>！</a:t>
              </a:r>
              <a:endParaRPr lang="en-US" altLang="ja-JP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endParaRPr>
            </a:p>
            <a:p>
              <a:endParaRPr lang="ja-JP" altLang="en-US" dirty="0">
                <a:latin typeface="小塚ゴシック Pro B" panose="020B0800000000000000" pitchFamily="34" charset="-128"/>
                <a:ea typeface="小塚ゴシック Pro B" panose="020B0800000000000000" pitchFamily="34" charset="-128"/>
              </a:endParaRPr>
            </a:p>
          </p:txBody>
        </p:sp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5043" y="16711025"/>
              <a:ext cx="2381124" cy="1785843"/>
            </a:xfrm>
            <a:prstGeom prst="rect">
              <a:avLst/>
            </a:prstGeom>
          </p:spPr>
        </p:pic>
        <p:pic>
          <p:nvPicPr>
            <p:cNvPr id="60" name="図 59" descr="画面の領域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624" y="16730148"/>
              <a:ext cx="2645121" cy="1766720"/>
            </a:xfrm>
            <a:prstGeom prst="rect">
              <a:avLst/>
            </a:prstGeom>
          </p:spPr>
        </p:pic>
      </p:grpSp>
      <p:pic>
        <p:nvPicPr>
          <p:cNvPr id="63" name="図 6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4785403">
            <a:off x="10673185" y="1720893"/>
            <a:ext cx="6299057" cy="4124241"/>
          </a:xfrm>
          <a:prstGeom prst="rect">
            <a:avLst/>
          </a:prstGeom>
        </p:spPr>
      </p:pic>
      <p:sp>
        <p:nvSpPr>
          <p:cNvPr id="64" name="テキスト ボックス 63"/>
          <p:cNvSpPr txBox="1"/>
          <p:nvPr/>
        </p:nvSpPr>
        <p:spPr>
          <a:xfrm>
            <a:off x="12466754" y="2113375"/>
            <a:ext cx="271604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u="sng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What’s</a:t>
            </a:r>
            <a:r>
              <a:rPr lang="ja-JP" altLang="en-US" sz="2800" i="1" u="sng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 </a:t>
            </a:r>
            <a:r>
              <a:rPr kumimoji="1" lang="ja-JP" altLang="en-US" sz="2800" i="1" u="sng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島原</a:t>
            </a:r>
            <a:r>
              <a:rPr kumimoji="1" lang="en-US" altLang="ja-JP" sz="2800" i="1" u="sng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?</a:t>
            </a:r>
          </a:p>
          <a:p>
            <a:endParaRPr kumimoji="1" lang="en-US" altLang="ja-JP" sz="24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正式名称を</a:t>
            </a:r>
            <a:endParaRPr lang="en-US" altLang="ja-JP" sz="20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「西新屋敷」といい、</a:t>
            </a:r>
            <a:endParaRPr lang="en-US" altLang="ja-JP" sz="20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新選組の隊士達が頻繁に通った、</a:t>
            </a:r>
            <a:r>
              <a:rPr lang="ja-JP" altLang="en-US" sz="2000" dirty="0" smtClean="0">
                <a:solidFill>
                  <a:prstClr val="black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日本最古の公許花街</a:t>
            </a:r>
            <a:r>
              <a:rPr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として知られています。</a:t>
            </a:r>
            <a:endParaRPr lang="en-US" altLang="ja-JP" sz="20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kumimoji="1"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歴史を感じること</a:t>
            </a:r>
            <a:r>
              <a:rPr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が</a:t>
            </a:r>
            <a:r>
              <a:rPr kumimoji="1" lang="ja-JP" altLang="en-US" sz="20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出来るだけでなく、和歌や俳諧など、文化の発展地としての一面も持つ地域です。</a:t>
            </a:r>
            <a:endParaRPr kumimoji="1" lang="ja-JP" altLang="en-US" sz="2000" dirty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466754" y="7023113"/>
            <a:ext cx="7081386" cy="4478658"/>
          </a:xfrm>
          <a:prstGeom prst="rect">
            <a:avLst/>
          </a:prstGeom>
        </p:spPr>
      </p:pic>
      <p:sp>
        <p:nvSpPr>
          <p:cNvPr id="68" name="正方形/長方形 67"/>
          <p:cNvSpPr/>
          <p:nvPr/>
        </p:nvSpPr>
        <p:spPr>
          <a:xfrm>
            <a:off x="2601717" y="1843110"/>
            <a:ext cx="9441121" cy="634394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～島原キラリ☆プロジェクトのミッション～</a:t>
            </a:r>
          </a:p>
          <a:p>
            <a:r>
              <a:rPr lang="ja-JP" altLang="en-US" sz="28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　</a:t>
            </a:r>
            <a:r>
              <a:rPr lang="en-US" altLang="ja-JP" sz="28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/>
            </a:r>
            <a:br>
              <a:rPr lang="en-US" altLang="ja-JP" sz="28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</a:br>
            <a:r>
              <a:rPr lang="ja-JP" altLang="en-US" sz="28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　①島原のプロモーション映像（ＰＶ）を制作</a:t>
            </a:r>
            <a:endParaRPr lang="en-US" altLang="ja-JP" sz="28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8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　②シクロタクシーの観光ルート開発</a:t>
            </a:r>
            <a:endParaRPr lang="en-US" altLang="ja-JP" sz="2400" b="1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endParaRPr lang="en-US" altLang="ja-JP" sz="2400" b="1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400" b="1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　　「島原地域のみなさんと学生プロジェクトメンバーが、</a:t>
            </a:r>
          </a:p>
          <a:p>
            <a:r>
              <a:rPr lang="ja-JP" altLang="en-US" sz="2400" b="1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　　　島原を盛り上げるための意見交換からスタート</a:t>
            </a:r>
            <a:r>
              <a:rPr lang="ja-JP" altLang="en-US" sz="2800" b="1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」</a:t>
            </a:r>
          </a:p>
          <a:p>
            <a:endParaRPr lang="ja-JP" altLang="en-US" sz="2400" b="1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400" b="1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　 　プロモーション映像は島原のＰＲに活用するだけでなく、</a:t>
            </a:r>
          </a:p>
          <a:p>
            <a:r>
              <a:rPr lang="ja-JP" altLang="en-US" sz="2400" b="1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　 　観光に訪れた方に島原の魅力を届けるものに！</a:t>
            </a:r>
            <a:endParaRPr lang="en-US" altLang="ja-JP" sz="2400" b="1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endParaRPr lang="en-US" altLang="ja-JP" sz="2400" b="1" dirty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400" dirty="0" smtClean="0">
                <a:solidFill>
                  <a:schemeClr val="bg1">
                    <a:lumMod val="9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　島原には歴史や文化、建築物と観光資源となる魅力があるが、</a:t>
            </a:r>
            <a:endParaRPr lang="en-US" altLang="ja-JP" sz="2400" dirty="0" smtClean="0">
              <a:solidFill>
                <a:schemeClr val="bg1">
                  <a:lumMod val="95000"/>
                </a:schemeClr>
              </a:solidFill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400" dirty="0">
                <a:solidFill>
                  <a:schemeClr val="bg1">
                    <a:lumMod val="9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　</a:t>
            </a:r>
            <a:r>
              <a:rPr lang="ja-JP" altLang="en-US" sz="2400" dirty="0" smtClean="0">
                <a:solidFill>
                  <a:schemeClr val="bg1">
                    <a:lumMod val="9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それが正しく広く伝わっていない現状がある。そこで上記</a:t>
            </a:r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2</a:t>
            </a:r>
            <a:r>
              <a:rPr lang="ja-JP" altLang="en-US" sz="2400" dirty="0" smtClean="0">
                <a:solidFill>
                  <a:schemeClr val="bg1">
                    <a:lumMod val="9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点を</a:t>
            </a:r>
            <a:endParaRPr lang="en-US" altLang="ja-JP" sz="2400" dirty="0" smtClean="0">
              <a:solidFill>
                <a:schemeClr val="bg1">
                  <a:lumMod val="95000"/>
                </a:schemeClr>
              </a:solidFill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r>
              <a:rPr lang="ja-JP" altLang="en-US" sz="2400" dirty="0">
                <a:solidFill>
                  <a:schemeClr val="bg1">
                    <a:lumMod val="9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　</a:t>
            </a:r>
            <a:r>
              <a:rPr lang="ja-JP" altLang="en-US" sz="2400" dirty="0" smtClean="0">
                <a:solidFill>
                  <a:schemeClr val="bg1">
                    <a:lumMod val="95000"/>
                  </a:schemeClr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ミッションと掲げ、学生視点から見る島原の魅力を伝えること。</a:t>
            </a:r>
            <a:endParaRPr lang="ja-JP" altLang="en-US" sz="2400" b="1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endParaRPr lang="en-US" altLang="ja-JP" sz="10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1" y="0"/>
            <a:ext cx="30275212" cy="1598957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6600" dirty="0" smtClean="0">
                <a:solidFill>
                  <a:schemeClr val="bg1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　</a:t>
            </a:r>
            <a:r>
              <a:rPr lang="ja-JP" alt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島原キラリ</a:t>
            </a:r>
            <a:r>
              <a:rPr lang="ja-JP" altLang="en-US" sz="6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★</a:t>
            </a:r>
            <a:r>
              <a:rPr lang="ja-JP" alt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プロジェクト</a:t>
            </a:r>
            <a:endParaRPr lang="en-US" altLang="ja-JP" sz="6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H" panose="020B0800000000000000" pitchFamily="34" charset="-128"/>
              <a:ea typeface="小塚ゴシック Pro H" panose="020B0800000000000000" pitchFamily="34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2009617" y="559727"/>
            <a:ext cx="179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参加メンバー：上田 照通　白井 一毅　越後諒一　寺本 晃太郎　藤冨 宏貴　吉武朋紀</a:t>
            </a:r>
            <a:endParaRPr kumimoji="1" lang="ja-JP" altLang="en-US" sz="3600" dirty="0">
              <a:latin typeface="小塚ゴシック Pro H" panose="020B0800000000000000" pitchFamily="34" charset="-128"/>
              <a:ea typeface="小塚ゴシック Pro H" panose="020B0800000000000000" pitchFamily="34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16074634" y="7529091"/>
            <a:ext cx="3225058" cy="613542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有限責任事業組合タク・タク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00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545</Words>
  <Application>Microsoft Office PowerPoint</Application>
  <PresentationFormat>ユーザー設定</PresentationFormat>
  <Paragraphs>76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小塚ゴシック Pro B</vt:lpstr>
      <vt:lpstr>小塚ゴシック Pro H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Urata</dc:creator>
  <cp:lastModifiedBy>Urata</cp:lastModifiedBy>
  <cp:revision>14</cp:revision>
  <cp:lastPrinted>2014-02-18T07:28:55Z</cp:lastPrinted>
  <dcterms:created xsi:type="dcterms:W3CDTF">2014-02-18T00:43:47Z</dcterms:created>
  <dcterms:modified xsi:type="dcterms:W3CDTF">2014-02-26T01:21:31Z</dcterms:modified>
</cp:coreProperties>
</file>