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6600"/>
    <a:srgbClr val="1DE9FF"/>
    <a:srgbClr val="33CC33"/>
    <a:srgbClr val="B4DE86"/>
    <a:srgbClr val="FFC000"/>
    <a:srgbClr val="C9FF1D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5461" autoAdjust="0"/>
  </p:normalViewPr>
  <p:slideViewPr>
    <p:cSldViewPr snapToGrid="0">
      <p:cViewPr>
        <p:scale>
          <a:sx n="125" d="100"/>
          <a:sy n="125" d="100"/>
        </p:scale>
        <p:origin x="504" y="90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91DAF-86A5-47C5-B8E9-23ACB91DC5C3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0AB34-3E2B-4AC2-BB98-24DB43EB6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47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0AB34-3E2B-4AC2-BB98-24DB43EB63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58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77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6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09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49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0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6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65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9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16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37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37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098E-85AC-41B0-B143-55E0EBC91CE2}" type="datetimeFigureOut">
              <a:rPr kumimoji="1" lang="ja-JP" altLang="en-US" smtClean="0"/>
              <a:t>2014/2/18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821C-B04A-4BE4-A2C9-80EB29193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90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正方形/長方形 148"/>
          <p:cNvSpPr/>
          <p:nvPr/>
        </p:nvSpPr>
        <p:spPr>
          <a:xfrm>
            <a:off x="3115069" y="843823"/>
            <a:ext cx="2758357" cy="10383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altLang="ja-JP" sz="105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50868" y="378936"/>
            <a:ext cx="8655626" cy="41380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食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と</a:t>
            </a:r>
            <a:r>
              <a:rPr lang="ja-JP" altLang="en-US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森</a:t>
            </a:r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の交流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プロジェクト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61640" y="324748"/>
            <a:ext cx="8884227" cy="62865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50869" y="1914606"/>
            <a:ext cx="2801381" cy="22881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altLang="ja-JP" sz="1050" dirty="0" smtClean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endParaRPr lang="en-US" altLang="ja-JP" sz="105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50868" y="1979613"/>
            <a:ext cx="1866564" cy="34934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　　京丹波の地域資源</a:t>
            </a:r>
            <a:endParaRPr lang="en-US" altLang="ja-JP" sz="1100" dirty="0">
              <a:solidFill>
                <a:schemeClr val="tx1"/>
              </a:solidFill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194752" y="434459"/>
            <a:ext cx="1489982" cy="3086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700" b="1" dirty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コーディネーター　</a:t>
            </a:r>
            <a:r>
              <a:rPr lang="en-US" altLang="ja-JP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/>
            </a:r>
            <a:br>
              <a:rPr lang="en-US" altLang="ja-JP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ja-JP" altLang="en-US" sz="700" b="1" dirty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西垣</a:t>
            </a:r>
            <a:r>
              <a:rPr lang="ja-JP" altLang="en-US" sz="700" b="1" dirty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翔太　　川人</a:t>
            </a:r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ゆかり</a:t>
            </a:r>
            <a:endParaRPr lang="en-US" altLang="ja-JP" sz="1100" dirty="0">
              <a:solidFill>
                <a:schemeClr val="bg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4751502" y="426430"/>
            <a:ext cx="1739106" cy="3086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参加メンバー：齋藤</a:t>
            </a:r>
            <a:r>
              <a:rPr lang="ja-JP" altLang="en-US" sz="700" b="1" dirty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大亮　　金井</a:t>
            </a:r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葵</a:t>
            </a:r>
            <a:r>
              <a:rPr lang="ja-JP" altLang="en-US" sz="700" b="1" dirty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endParaRPr lang="en-US" altLang="ja-JP" sz="700" b="1" dirty="0" smtClean="0">
              <a:solidFill>
                <a:prstClr val="black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lvl="0"/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　　　</a:t>
            </a:r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岡野</a:t>
            </a:r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真歩　　田川裕美子</a:t>
            </a:r>
            <a:endParaRPr lang="en-US" altLang="ja-JP" sz="1100" dirty="0">
              <a:solidFill>
                <a:schemeClr val="bg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250869" y="845717"/>
            <a:ext cx="2807512" cy="104045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altLang="ja-JP" sz="1050" dirty="0" smtClean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endParaRPr lang="en-US" altLang="ja-JP" sz="105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250868" y="889797"/>
            <a:ext cx="1068371" cy="34934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　　</a:t>
            </a:r>
            <a:r>
              <a:rPr lang="en-US" altLang="ja-JP" sz="11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MISSION</a:t>
            </a:r>
            <a:endParaRPr lang="en-US" altLang="ja-JP" sz="1100" dirty="0">
              <a:solidFill>
                <a:schemeClr val="tx1"/>
              </a:solidFill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sp>
        <p:nvSpPr>
          <p:cNvPr id="69" name="コンテンツ プレースホルダー 2"/>
          <p:cNvSpPr txBox="1">
            <a:spLocks/>
          </p:cNvSpPr>
          <p:nvPr/>
        </p:nvSpPr>
        <p:spPr>
          <a:xfrm>
            <a:off x="293312" y="1341441"/>
            <a:ext cx="1025928" cy="5061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r>
              <a:rPr lang="ja-JP" altLang="en-US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京都丹波の資源を活用し</a:t>
            </a:r>
            <a:r>
              <a:rPr lang="ja-JP" altLang="en-US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、</a:t>
            </a:r>
            <a:r>
              <a:rPr lang="en-US" altLang="ja-JP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/>
            </a:r>
            <a:br>
              <a:rPr lang="en-US" altLang="ja-JP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地域間</a:t>
            </a:r>
            <a:r>
              <a:rPr lang="ja-JP" altLang="en-US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交流を活発に</a:t>
            </a:r>
            <a:r>
              <a:rPr lang="ja-JP" altLang="en-US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する</a:t>
            </a:r>
            <a:r>
              <a:rPr lang="en-US" altLang="ja-JP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/>
            </a:r>
            <a:br>
              <a:rPr lang="en-US" altLang="ja-JP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方法</a:t>
            </a:r>
            <a:r>
              <a:rPr lang="ja-JP" altLang="en-US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を考える。</a:t>
            </a:r>
          </a:p>
          <a:p>
            <a:pPr algn="l">
              <a:lnSpc>
                <a:spcPct val="170000"/>
              </a:lnSpc>
            </a:pPr>
            <a:r>
              <a:rPr lang="ja-JP" altLang="en-US" sz="18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endParaRPr lang="en-US" altLang="ja-JP" sz="1800" dirty="0" smtClean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812976" y="1026965"/>
            <a:ext cx="749576" cy="757872"/>
            <a:chOff x="1921730" y="980596"/>
            <a:chExt cx="749576" cy="757872"/>
          </a:xfrm>
        </p:grpSpPr>
        <p:sp>
          <p:nvSpPr>
            <p:cNvPr id="95" name="ストライプ矢印 94"/>
            <p:cNvSpPr/>
            <p:nvPr/>
          </p:nvSpPr>
          <p:spPr>
            <a:xfrm rot="10800000">
              <a:off x="2046063" y="1053088"/>
              <a:ext cx="569718" cy="237391"/>
            </a:xfrm>
            <a:prstGeom prst="stripedRightArrow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700"/>
            </a:p>
          </p:txBody>
        </p:sp>
        <p:sp>
          <p:nvSpPr>
            <p:cNvPr id="103" name="ストライプ矢印 102"/>
            <p:cNvSpPr/>
            <p:nvPr/>
          </p:nvSpPr>
          <p:spPr>
            <a:xfrm>
              <a:off x="2101588" y="1247317"/>
              <a:ext cx="569718" cy="237391"/>
            </a:xfrm>
            <a:prstGeom prst="stripedRightArrow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700"/>
            </a:p>
          </p:txBody>
        </p:sp>
        <p:sp>
          <p:nvSpPr>
            <p:cNvPr id="104" name="スマイル 103"/>
            <p:cNvSpPr/>
            <p:nvPr/>
          </p:nvSpPr>
          <p:spPr>
            <a:xfrm>
              <a:off x="2228421" y="1053088"/>
              <a:ext cx="129486" cy="129486"/>
            </a:xfrm>
            <a:prstGeom prst="smileyFace">
              <a:avLst/>
            </a:prstGeom>
            <a:solidFill>
              <a:srgbClr val="FFC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700"/>
            </a:p>
          </p:txBody>
        </p:sp>
        <p:sp>
          <p:nvSpPr>
            <p:cNvPr id="105" name="スマイル 104"/>
            <p:cNvSpPr/>
            <p:nvPr/>
          </p:nvSpPr>
          <p:spPr>
            <a:xfrm>
              <a:off x="2411487" y="1053088"/>
              <a:ext cx="129486" cy="129486"/>
            </a:xfrm>
            <a:prstGeom prst="smileyFace">
              <a:avLst/>
            </a:prstGeom>
            <a:solidFill>
              <a:srgbClr val="FFC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700"/>
            </a:p>
          </p:txBody>
        </p:sp>
        <p:sp>
          <p:nvSpPr>
            <p:cNvPr id="107" name="スマイル 106"/>
            <p:cNvSpPr/>
            <p:nvPr/>
          </p:nvSpPr>
          <p:spPr>
            <a:xfrm>
              <a:off x="2320150" y="980596"/>
              <a:ext cx="129486" cy="129486"/>
            </a:xfrm>
            <a:prstGeom prst="smileyFace">
              <a:avLst/>
            </a:prstGeom>
            <a:solidFill>
              <a:srgbClr val="FFC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700"/>
            </a:p>
          </p:txBody>
        </p:sp>
        <p:pic>
          <p:nvPicPr>
            <p:cNvPr id="108" name="Picture 2" descr="http://msp.c.yimg.jp/yjimage?q=e._DWTkXyLFZdTDPUIGdDWCRZfudpam6SEO880EOH.UXpJHakY7ugc7FS3dRTCMmCA3C42WMDdJUj1Fc4Nzsxl9irwxALMELaFwgx1LsC6Jb.2kzEphpr0F1XqS_lJIZ4vU-&amp;sig=12tc89j2l&amp;x=170&amp;y=12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296" y="1394372"/>
              <a:ext cx="415976" cy="3107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図 10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1730" y="1361034"/>
              <a:ext cx="248665" cy="377434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373886" y="2222296"/>
            <a:ext cx="2599367" cy="1773969"/>
            <a:chOff x="341228" y="2164241"/>
            <a:chExt cx="2599367" cy="1773969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341228" y="2418508"/>
              <a:ext cx="918285" cy="1519702"/>
              <a:chOff x="341228" y="2418508"/>
              <a:chExt cx="918285" cy="1519702"/>
            </a:xfrm>
          </p:grpSpPr>
          <p:grpSp>
            <p:nvGrpSpPr>
              <p:cNvPr id="117" name="グループ化 116"/>
              <p:cNvGrpSpPr/>
              <p:nvPr/>
            </p:nvGrpSpPr>
            <p:grpSpPr>
              <a:xfrm>
                <a:off x="341228" y="2642330"/>
                <a:ext cx="918285" cy="1295880"/>
                <a:chOff x="166216" y="2117790"/>
                <a:chExt cx="2666564" cy="3903497"/>
              </a:xfrm>
            </p:grpSpPr>
            <p:sp>
              <p:nvSpPr>
                <p:cNvPr id="119" name="円/楕円 118"/>
                <p:cNvSpPr/>
                <p:nvPr/>
              </p:nvSpPr>
              <p:spPr>
                <a:xfrm>
                  <a:off x="179513" y="2117790"/>
                  <a:ext cx="1296143" cy="1296144"/>
                </a:xfrm>
                <a:prstGeom prst="ellipse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700" b="1" dirty="0" smtClean="0">
                      <a:latin typeface="小塚ゴシック Pro B" panose="020B0800000000000000" pitchFamily="34" charset="-128"/>
                      <a:ea typeface="小塚ゴシック Pro B" panose="020B0800000000000000" pitchFamily="34" charset="-128"/>
                    </a:rPr>
                    <a:t>自然</a:t>
                  </a:r>
                  <a:endParaRPr kumimoji="1" lang="ja-JP" altLang="en-US" sz="700" b="1" dirty="0">
                    <a:latin typeface="小塚ゴシック Pro B" panose="020B0800000000000000" pitchFamily="34" charset="-128"/>
                    <a:ea typeface="小塚ゴシック Pro B" panose="020B0800000000000000" pitchFamily="34" charset="-128"/>
                  </a:endParaRPr>
                </a:p>
              </p:txBody>
            </p:sp>
            <p:sp>
              <p:nvSpPr>
                <p:cNvPr id="120" name="円/楕円 119"/>
                <p:cNvSpPr/>
                <p:nvPr/>
              </p:nvSpPr>
              <p:spPr>
                <a:xfrm>
                  <a:off x="1536637" y="3428998"/>
                  <a:ext cx="1296143" cy="1296144"/>
                </a:xfrm>
                <a:prstGeom prst="ellipse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700" b="1" dirty="0" smtClean="0">
                      <a:latin typeface="小塚ゴシック Pro B" panose="020B0800000000000000" pitchFamily="34" charset="-128"/>
                      <a:ea typeface="小塚ゴシック Pro B" panose="020B0800000000000000" pitchFamily="34" charset="-128"/>
                    </a:rPr>
                    <a:t>団体</a:t>
                  </a:r>
                  <a:endParaRPr kumimoji="1" lang="ja-JP" altLang="en-US" sz="700" b="1" dirty="0">
                    <a:latin typeface="小塚ゴシック Pro B" panose="020B0800000000000000" pitchFamily="34" charset="-128"/>
                    <a:ea typeface="小塚ゴシック Pro B" panose="020B0800000000000000" pitchFamily="34" charset="-128"/>
                  </a:endParaRPr>
                </a:p>
              </p:txBody>
            </p:sp>
            <p:sp>
              <p:nvSpPr>
                <p:cNvPr id="121" name="円/楕円 120"/>
                <p:cNvSpPr/>
                <p:nvPr/>
              </p:nvSpPr>
              <p:spPr>
                <a:xfrm>
                  <a:off x="166216" y="3428998"/>
                  <a:ext cx="1296143" cy="1296144"/>
                </a:xfrm>
                <a:prstGeom prst="ellipse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700" b="1" dirty="0" smtClean="0">
                      <a:latin typeface="小塚ゴシック Pro B" panose="020B0800000000000000" pitchFamily="34" charset="-128"/>
                      <a:ea typeface="小塚ゴシック Pro B" panose="020B0800000000000000" pitchFamily="34" charset="-128"/>
                    </a:rPr>
                    <a:t>鹿肉</a:t>
                  </a:r>
                  <a:endParaRPr kumimoji="1" lang="ja-JP" altLang="en-US" sz="700" b="1" dirty="0">
                    <a:latin typeface="小塚ゴシック Pro B" panose="020B0800000000000000" pitchFamily="34" charset="-128"/>
                    <a:ea typeface="小塚ゴシック Pro B" panose="020B0800000000000000" pitchFamily="34" charset="-128"/>
                  </a:endParaRPr>
                </a:p>
              </p:txBody>
            </p:sp>
            <p:sp>
              <p:nvSpPr>
                <p:cNvPr id="122" name="円/楕円 121"/>
                <p:cNvSpPr/>
                <p:nvPr/>
              </p:nvSpPr>
              <p:spPr>
                <a:xfrm>
                  <a:off x="1536637" y="4725143"/>
                  <a:ext cx="1296143" cy="1296144"/>
                </a:xfrm>
                <a:prstGeom prst="ellipse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700" b="1" dirty="0" smtClean="0">
                      <a:latin typeface="小塚ゴシック Pro B" panose="020B0800000000000000" pitchFamily="34" charset="-128"/>
                      <a:ea typeface="小塚ゴシック Pro B" panose="020B0800000000000000" pitchFamily="34" charset="-128"/>
                    </a:rPr>
                    <a:t>体験</a:t>
                  </a:r>
                  <a:endParaRPr kumimoji="1" lang="ja-JP" altLang="en-US" sz="700" b="1" dirty="0">
                    <a:latin typeface="小塚ゴシック Pro B" panose="020B0800000000000000" pitchFamily="34" charset="-128"/>
                    <a:ea typeface="小塚ゴシック Pro B" panose="020B0800000000000000" pitchFamily="34" charset="-128"/>
                  </a:endParaRPr>
                </a:p>
              </p:txBody>
            </p:sp>
            <p:sp>
              <p:nvSpPr>
                <p:cNvPr id="123" name="円/楕円 122"/>
                <p:cNvSpPr/>
                <p:nvPr/>
              </p:nvSpPr>
              <p:spPr>
                <a:xfrm>
                  <a:off x="179513" y="4725143"/>
                  <a:ext cx="1296143" cy="1296144"/>
                </a:xfrm>
                <a:prstGeom prst="ellipse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700" b="1" dirty="0" smtClean="0">
                      <a:latin typeface="小塚ゴシック Pro B" panose="020B0800000000000000" pitchFamily="34" charset="-128"/>
                      <a:ea typeface="小塚ゴシック Pro B" panose="020B0800000000000000" pitchFamily="34" charset="-128"/>
                    </a:rPr>
                    <a:t>伝統食</a:t>
                  </a:r>
                  <a:endParaRPr kumimoji="1" lang="ja-JP" altLang="en-US" sz="700" b="1" dirty="0">
                    <a:latin typeface="小塚ゴシック Pro B" panose="020B0800000000000000" pitchFamily="34" charset="-128"/>
                    <a:ea typeface="小塚ゴシック Pro B" panose="020B0800000000000000" pitchFamily="34" charset="-128"/>
                  </a:endParaRPr>
                </a:p>
              </p:txBody>
            </p:sp>
            <p:sp>
              <p:nvSpPr>
                <p:cNvPr id="124" name="円/楕円 123"/>
                <p:cNvSpPr/>
                <p:nvPr/>
              </p:nvSpPr>
              <p:spPr>
                <a:xfrm>
                  <a:off x="1536637" y="2132857"/>
                  <a:ext cx="1296143" cy="1296144"/>
                </a:xfrm>
                <a:prstGeom prst="ellipse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700" b="1" dirty="0" smtClean="0">
                      <a:latin typeface="小塚ゴシック Pro B" panose="020B0800000000000000" pitchFamily="34" charset="-128"/>
                      <a:ea typeface="小塚ゴシック Pro B" panose="020B0800000000000000" pitchFamily="34" charset="-128"/>
                    </a:rPr>
                    <a:t>京野菜</a:t>
                  </a:r>
                  <a:endParaRPr kumimoji="1" lang="ja-JP" altLang="en-US" sz="700" b="1" dirty="0">
                    <a:latin typeface="小塚ゴシック Pro B" panose="020B0800000000000000" pitchFamily="34" charset="-128"/>
                    <a:ea typeface="小塚ゴシック Pro B" panose="020B0800000000000000" pitchFamily="34" charset="-128"/>
                  </a:endParaRPr>
                </a:p>
              </p:txBody>
            </p:sp>
          </p:grpSp>
          <p:sp>
            <p:nvSpPr>
              <p:cNvPr id="118" name="テキスト ボックス 117"/>
              <p:cNvSpPr txBox="1"/>
              <p:nvPr/>
            </p:nvSpPr>
            <p:spPr>
              <a:xfrm>
                <a:off x="341228" y="2418508"/>
                <a:ext cx="918285" cy="215444"/>
              </a:xfrm>
              <a:prstGeom prst="rect">
                <a:avLst/>
              </a:prstGeom>
              <a:solidFill>
                <a:srgbClr val="33CC33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 anchor="b">
                <a:spAutoFit/>
              </a:bodyPr>
              <a:lstStyle/>
              <a:p>
                <a:pPr algn="ctr"/>
                <a:r>
                  <a:rPr kumimoji="1" lang="ja-JP" altLang="en-US" sz="800" dirty="0" smtClean="0">
                    <a:latin typeface="小塚ゴシック Pro B" panose="020B0800000000000000" pitchFamily="34" charset="-128"/>
                    <a:ea typeface="小塚ゴシック Pro B" panose="020B0800000000000000" pitchFamily="34" charset="-128"/>
                  </a:rPr>
                  <a:t>地域資源</a:t>
                </a:r>
                <a:endParaRPr kumimoji="1" lang="ja-JP" altLang="en-US" sz="800" dirty="0">
                  <a:latin typeface="小塚ゴシック Pro B" panose="020B0800000000000000" pitchFamily="34" charset="-128"/>
                  <a:ea typeface="小塚ゴシック Pro B" panose="020B0800000000000000" pitchFamily="34" charset="-128"/>
                </a:endParaRPr>
              </a:p>
            </p:txBody>
          </p:sp>
        </p:grpSp>
        <p:sp>
          <p:nvSpPr>
            <p:cNvPr id="112" name="右中かっこ 111"/>
            <p:cNvSpPr/>
            <p:nvPr/>
          </p:nvSpPr>
          <p:spPr>
            <a:xfrm>
              <a:off x="1332724" y="2674958"/>
              <a:ext cx="160380" cy="1225480"/>
            </a:xfrm>
            <a:prstGeom prst="rightBrace">
              <a:avLst>
                <a:gd name="adj1" fmla="val 81683"/>
                <a:gd name="adj2" fmla="val 51498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60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16" name="円/楕円 115"/>
            <p:cNvSpPr/>
            <p:nvPr/>
          </p:nvSpPr>
          <p:spPr>
            <a:xfrm>
              <a:off x="1909519" y="2774061"/>
              <a:ext cx="942355" cy="917383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京野菜</a:t>
              </a:r>
              <a:r>
                <a:rPr kumimoji="1" lang="en-US" altLang="ja-JP" sz="12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/>
              </a:r>
              <a:br>
                <a:rPr kumimoji="1" lang="en-US" altLang="ja-JP" sz="12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</a:br>
              <a:r>
                <a:rPr kumimoji="1" lang="ja-JP" altLang="en-US" sz="12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の使用</a:t>
              </a:r>
              <a:endParaRPr kumimoji="1" lang="en-US" altLang="ja-JP" sz="12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13" name="雲形吹き出し 112"/>
            <p:cNvSpPr/>
            <p:nvPr/>
          </p:nvSpPr>
          <p:spPr>
            <a:xfrm rot="20640033">
              <a:off x="1442828" y="2585383"/>
              <a:ext cx="1000219" cy="356429"/>
            </a:xfrm>
            <a:prstGeom prst="cloudCallout">
              <a:avLst>
                <a:gd name="adj1" fmla="val 5128"/>
                <a:gd name="adj2" fmla="val 75049"/>
              </a:avLst>
            </a:prstGeom>
            <a:solidFill>
              <a:srgbClr val="33CC33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b="1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活用しやすい</a:t>
              </a:r>
              <a:endParaRPr kumimoji="1" lang="ja-JP" altLang="en-US" sz="600" b="1" dirty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14" name="雲形吹き出し 113"/>
            <p:cNvSpPr/>
            <p:nvPr/>
          </p:nvSpPr>
          <p:spPr>
            <a:xfrm>
              <a:off x="2101696" y="2164241"/>
              <a:ext cx="838899" cy="356429"/>
            </a:xfrm>
            <a:prstGeom prst="cloudCallout">
              <a:avLst>
                <a:gd name="adj1" fmla="val -13372"/>
                <a:gd name="adj2" fmla="val 189521"/>
              </a:avLst>
            </a:prstGeom>
            <a:solidFill>
              <a:srgbClr val="33CC33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600" dirty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京野菜</a:t>
              </a:r>
              <a:r>
                <a:rPr lang="ja-JP" altLang="en-US" sz="6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の</a:t>
              </a:r>
              <a:endParaRPr lang="en-US" altLang="ja-JP" sz="6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  <a:p>
              <a:pPr algn="ctr"/>
              <a:r>
                <a:rPr lang="ja-JP" altLang="en-US" sz="6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一大産地</a:t>
              </a:r>
              <a:endParaRPr kumimoji="1" lang="ja-JP" altLang="en-US" sz="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15" name="雲形吹き出し 114"/>
            <p:cNvSpPr/>
            <p:nvPr/>
          </p:nvSpPr>
          <p:spPr>
            <a:xfrm>
              <a:off x="1497818" y="3589489"/>
              <a:ext cx="1043155" cy="313753"/>
            </a:xfrm>
            <a:prstGeom prst="cloudCallout">
              <a:avLst>
                <a:gd name="adj1" fmla="val 4899"/>
                <a:gd name="adj2" fmla="val -75505"/>
              </a:avLst>
            </a:prstGeom>
            <a:solidFill>
              <a:srgbClr val="33CC33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600" b="1" dirty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認知度が高い</a:t>
              </a:r>
              <a:endParaRPr kumimoji="1" lang="ja-JP" altLang="en-US" sz="600" b="1" dirty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</p:grpSp>
      <p:sp>
        <p:nvSpPr>
          <p:cNvPr id="126" name="角丸四角形 125"/>
          <p:cNvSpPr/>
          <p:nvPr/>
        </p:nvSpPr>
        <p:spPr>
          <a:xfrm>
            <a:off x="3115068" y="892711"/>
            <a:ext cx="1866564" cy="34934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　　課題の再設定</a:t>
            </a:r>
            <a:endParaRPr lang="en-US" altLang="ja-JP" sz="1100" dirty="0">
              <a:solidFill>
                <a:schemeClr val="tx1"/>
              </a:solidFill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45737" y="944067"/>
            <a:ext cx="367239" cy="84077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京都</a:t>
            </a:r>
            <a:r>
              <a:rPr lang="ja-JP" altLang="en-US" sz="1200" dirty="0"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丹波</a:t>
            </a:r>
            <a:endParaRPr kumimoji="1" lang="ja-JP" altLang="en-US" sz="1200" dirty="0"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2604388" y="944067"/>
            <a:ext cx="367239" cy="8482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都市</a:t>
            </a:r>
            <a:endParaRPr kumimoji="1" lang="ja-JP" altLang="en-US" sz="1200" dirty="0"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115069" y="1933191"/>
            <a:ext cx="2788607" cy="463537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altLang="ja-JP" sz="1050" dirty="0" smtClean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endParaRPr lang="en-US" altLang="ja-JP" sz="105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47" y="899669"/>
            <a:ext cx="327915" cy="327915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47" y="1986556"/>
            <a:ext cx="327915" cy="327915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960" y="913620"/>
            <a:ext cx="327915" cy="327915"/>
          </a:xfrm>
          <a:prstGeom prst="rect">
            <a:avLst/>
          </a:prstGeom>
        </p:spPr>
      </p:pic>
      <p:sp>
        <p:nvSpPr>
          <p:cNvPr id="71" name="正方形/長方形 70"/>
          <p:cNvSpPr/>
          <p:nvPr/>
        </p:nvSpPr>
        <p:spPr>
          <a:xfrm>
            <a:off x="5903099" y="840368"/>
            <a:ext cx="3000295" cy="32933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altLang="ja-JP" sz="1050" dirty="0" smtClean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907596" y="892699"/>
            <a:ext cx="1948055" cy="358880"/>
            <a:chOff x="5923866" y="852989"/>
            <a:chExt cx="1948055" cy="358880"/>
          </a:xfrm>
        </p:grpSpPr>
        <p:sp>
          <p:nvSpPr>
            <p:cNvPr id="72" name="角丸四角形 71"/>
            <p:cNvSpPr/>
            <p:nvPr/>
          </p:nvSpPr>
          <p:spPr>
            <a:xfrm>
              <a:off x="5923866" y="852989"/>
              <a:ext cx="1948055" cy="349340"/>
            </a:xfrm>
            <a:prstGeom prst="round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ja-JP" altLang="en-US" sz="1100" dirty="0" smtClean="0">
                  <a:solidFill>
                    <a:schemeClr val="tx1"/>
                  </a:solidFill>
                  <a:latin typeface="小塚ゴシック Pro H" panose="020B0800000000000000" pitchFamily="34" charset="-128"/>
                  <a:ea typeface="小塚ゴシック Pro H" panose="020B0800000000000000" pitchFamily="34" charset="-128"/>
                </a:rPr>
                <a:t>　　地域間交流事業</a:t>
              </a:r>
              <a:endParaRPr lang="en-US" altLang="ja-JP" sz="1100" dirty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endParaRPr>
            </a:p>
          </p:txBody>
        </p:sp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609" y="883954"/>
              <a:ext cx="327915" cy="327915"/>
            </a:xfrm>
            <a:prstGeom prst="rect">
              <a:avLst/>
            </a:prstGeom>
          </p:spPr>
        </p:pic>
      </p:grpSp>
      <p:sp>
        <p:nvSpPr>
          <p:cNvPr id="8" name="正方形/長方形 7"/>
          <p:cNvSpPr/>
          <p:nvPr/>
        </p:nvSpPr>
        <p:spPr>
          <a:xfrm>
            <a:off x="3203884" y="1999343"/>
            <a:ext cx="2578090" cy="1882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高校生応募者０の原因</a:t>
            </a:r>
            <a:endParaRPr kumimoji="1" lang="ja-JP" altLang="en-US" sz="105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3203884" y="2182964"/>
            <a:ext cx="2578090" cy="645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【</a:t>
            </a:r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仮説</a:t>
            </a:r>
            <a: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】</a:t>
            </a:r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チラシが高校生の目を引かなかったから</a:t>
            </a:r>
            <a: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/>
            </a:r>
            <a:b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/>
            </a:r>
            <a:b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・プログラムの名称が硬かった</a:t>
            </a:r>
            <a:endParaRPr lang="en-US" altLang="ja-JP" sz="800" dirty="0" smtClean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・他の提示物に紛れるチラシデザイン</a:t>
            </a:r>
            <a:endParaRPr lang="ja-JP" altLang="en-US" sz="80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5942085" y="4174896"/>
            <a:ext cx="2961886" cy="238878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altLang="ja-JP" sz="1050" dirty="0" smtClean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endParaRPr lang="en-US" altLang="ja-JP" sz="105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5942085" y="4236476"/>
            <a:ext cx="1905946" cy="34934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　　今後の展開</a:t>
            </a:r>
            <a:endParaRPr lang="en-US" altLang="ja-JP" sz="1100" dirty="0">
              <a:solidFill>
                <a:schemeClr val="tx1"/>
              </a:solidFill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pic>
        <p:nvPicPr>
          <p:cNvPr id="89" name="図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070" y="4266865"/>
            <a:ext cx="340387" cy="327915"/>
          </a:xfrm>
          <a:prstGeom prst="rect">
            <a:avLst/>
          </a:prstGeom>
        </p:spPr>
      </p:pic>
      <p:sp>
        <p:nvSpPr>
          <p:cNvPr id="130" name="正方形/長方形 129"/>
          <p:cNvSpPr/>
          <p:nvPr/>
        </p:nvSpPr>
        <p:spPr>
          <a:xfrm>
            <a:off x="250868" y="4249789"/>
            <a:ext cx="2807513" cy="231877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altLang="ja-JP" sz="1050" dirty="0" smtClean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endParaRPr lang="en-US" altLang="ja-JP" sz="105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252950" y="4331694"/>
            <a:ext cx="2631582" cy="34934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　ヒアリング</a:t>
            </a:r>
            <a:r>
              <a:rPr lang="ja-JP" altLang="en-US" sz="11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したニーズの検証</a:t>
            </a:r>
            <a:endParaRPr lang="en-US" altLang="ja-JP" sz="1100" dirty="0">
              <a:solidFill>
                <a:schemeClr val="tx1"/>
              </a:solidFill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pic>
        <p:nvPicPr>
          <p:cNvPr id="132" name="図 1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6" y="4362083"/>
            <a:ext cx="327915" cy="327915"/>
          </a:xfrm>
          <a:prstGeom prst="rect">
            <a:avLst/>
          </a:prstGeom>
        </p:spPr>
      </p:pic>
      <p:sp>
        <p:nvSpPr>
          <p:cNvPr id="133" name="正方形/長方形 132"/>
          <p:cNvSpPr/>
          <p:nvPr/>
        </p:nvSpPr>
        <p:spPr>
          <a:xfrm>
            <a:off x="299223" y="4736216"/>
            <a:ext cx="972530" cy="6857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ヒアリングした</a:t>
            </a:r>
            <a:endParaRPr lang="en-US" altLang="ja-JP" sz="700" dirty="0" smtClean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ニーズ</a:t>
            </a:r>
            <a:endParaRPr kumimoji="1" lang="ja-JP" altLang="en-US" sz="105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1257166" y="4736216"/>
            <a:ext cx="1633637" cy="668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・野菜の集荷について</a:t>
            </a:r>
            <a:endParaRPr lang="en-US" altLang="ja-JP" sz="800" dirty="0" smtClean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・農家民泊について</a:t>
            </a:r>
            <a:endParaRPr lang="en-US" altLang="ja-JP" sz="800" dirty="0" smtClean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＝交流事業について</a:t>
            </a:r>
            <a:endParaRPr lang="ja-JP" altLang="en-US" sz="80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299825" y="5494423"/>
            <a:ext cx="2671746" cy="990534"/>
            <a:chOff x="230609" y="1497606"/>
            <a:chExt cx="8839342" cy="3370228"/>
          </a:xfrm>
        </p:grpSpPr>
        <p:sp>
          <p:nvSpPr>
            <p:cNvPr id="136" name="円/楕円 135"/>
            <p:cNvSpPr/>
            <p:nvPr/>
          </p:nvSpPr>
          <p:spPr>
            <a:xfrm>
              <a:off x="988218" y="2342131"/>
              <a:ext cx="1790630" cy="1284481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新聞</a:t>
              </a:r>
              <a:endParaRPr kumimoji="1" lang="en-US" altLang="ja-JP" sz="6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  <a:p>
              <a:pPr algn="ctr"/>
              <a:r>
                <a:rPr kumimoji="1" lang="ja-JP" altLang="en-US" sz="6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記事</a:t>
              </a:r>
              <a:endParaRPr kumimoji="1" lang="ja-JP" altLang="en-US" sz="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37" name="円/楕円 136"/>
            <p:cNvSpPr/>
            <p:nvPr/>
          </p:nvSpPr>
          <p:spPr>
            <a:xfrm>
              <a:off x="230609" y="3582299"/>
              <a:ext cx="1792099" cy="1285535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FW</a:t>
              </a:r>
            </a:p>
            <a:p>
              <a:pPr algn="ctr"/>
              <a:r>
                <a:rPr kumimoji="1" lang="ja-JP" altLang="en-US" sz="3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（フィールドワーク）</a:t>
              </a:r>
              <a:endParaRPr kumimoji="1" lang="ja-JP" altLang="en-US" sz="3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38" name="円/楕円 137"/>
            <p:cNvSpPr/>
            <p:nvPr/>
          </p:nvSpPr>
          <p:spPr>
            <a:xfrm>
              <a:off x="1670768" y="3582299"/>
              <a:ext cx="1727154" cy="123894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6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WEB</a:t>
              </a:r>
              <a:endParaRPr kumimoji="1" lang="ja-JP" altLang="en-US" sz="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39" name="ストライプ矢印 138"/>
            <p:cNvSpPr/>
            <p:nvPr/>
          </p:nvSpPr>
          <p:spPr>
            <a:xfrm>
              <a:off x="2721648" y="2551997"/>
              <a:ext cx="1584176" cy="928930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rgbClr val="66FF33"/>
                  </a:solidFill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結果</a:t>
              </a:r>
              <a:endParaRPr kumimoji="1" lang="ja-JP" altLang="en-US" sz="800" dirty="0">
                <a:solidFill>
                  <a:srgbClr val="66FF33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40" name="片側の 2 つの角を丸めた四角形 139"/>
            <p:cNvSpPr/>
            <p:nvPr/>
          </p:nvSpPr>
          <p:spPr>
            <a:xfrm>
              <a:off x="4367364" y="1497606"/>
              <a:ext cx="4702587" cy="3370228"/>
            </a:xfrm>
            <a:prstGeom prst="round2Same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ja-JP" sz="7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  <a:p>
              <a:pPr algn="ctr"/>
              <a:r>
                <a:rPr lang="ja-JP" altLang="en-US" sz="800" dirty="0"/>
                <a:t>京</a:t>
              </a:r>
              <a:r>
                <a:rPr lang="ja-JP" altLang="en-US" sz="800" dirty="0" smtClean="0"/>
                <a:t>野菜については</a:t>
              </a:r>
              <a:endParaRPr lang="en-US" altLang="ja-JP" sz="800" dirty="0" smtClean="0"/>
            </a:p>
            <a:p>
              <a:pPr algn="ctr"/>
              <a:r>
                <a:rPr lang="ja-JP" altLang="en-US" sz="800" dirty="0" smtClean="0"/>
                <a:t>協議中の案件がある</a:t>
              </a:r>
              <a:endParaRPr lang="en-US" altLang="ja-JP" sz="700" dirty="0" smtClean="0"/>
            </a:p>
            <a:p>
              <a:pPr algn="ctr"/>
              <a:r>
                <a:rPr lang="ja-JP" altLang="en-US" sz="700" dirty="0" smtClean="0"/>
                <a:t>↓</a:t>
              </a:r>
              <a:endParaRPr lang="en-US" altLang="ja-JP" sz="700" dirty="0" smtClean="0"/>
            </a:p>
            <a:p>
              <a:pPr algn="ctr"/>
              <a:endParaRPr kumimoji="1" lang="en-US" altLang="ja-JP" sz="700" dirty="0" smtClean="0"/>
            </a:p>
            <a:p>
              <a:pPr algn="ctr"/>
              <a:r>
                <a:rPr kumimoji="1" lang="ja-JP" altLang="en-US" sz="1000" dirty="0" smtClean="0"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　交流事業の提案</a:t>
              </a:r>
              <a:endParaRPr kumimoji="1" lang="ja-JP" altLang="en-US" sz="10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</p:grpSp>
      <p:sp>
        <p:nvSpPr>
          <p:cNvPr id="141" name="正方形/長方形 140"/>
          <p:cNvSpPr/>
          <p:nvPr/>
        </p:nvSpPr>
        <p:spPr>
          <a:xfrm>
            <a:off x="3203884" y="2828600"/>
            <a:ext cx="2578090" cy="6337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【</a:t>
            </a:r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改善</a:t>
            </a:r>
            <a: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】</a:t>
            </a:r>
            <a:b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・短く、キャッチーな言葉を並べる</a:t>
            </a:r>
            <a: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/>
            </a:r>
            <a:b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・内容を箇条書きにする</a:t>
            </a:r>
            <a: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/>
            </a:r>
            <a:b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・可能なら詳細は</a:t>
            </a:r>
            <a:r>
              <a:rPr lang="en-US" altLang="ja-JP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WEB</a:t>
            </a:r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に書く</a:t>
            </a:r>
            <a:endParaRPr lang="ja-JP" altLang="en-US" sz="80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51" name="角丸四角形 150"/>
          <p:cNvSpPr/>
          <p:nvPr/>
        </p:nvSpPr>
        <p:spPr>
          <a:xfrm>
            <a:off x="3115068" y="3574829"/>
            <a:ext cx="2666906" cy="34934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　　新しいチラシの　　作成</a:t>
            </a:r>
            <a:endParaRPr lang="en-US" altLang="ja-JP" sz="1100" dirty="0">
              <a:solidFill>
                <a:schemeClr val="tx1"/>
              </a:solidFill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pic>
        <p:nvPicPr>
          <p:cNvPr id="152" name="図 1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694" y="3605218"/>
            <a:ext cx="340387" cy="327915"/>
          </a:xfrm>
          <a:prstGeom prst="rect">
            <a:avLst/>
          </a:prstGeom>
        </p:spPr>
      </p:pic>
      <p:sp>
        <p:nvSpPr>
          <p:cNvPr id="161" name="円/楕円 160"/>
          <p:cNvSpPr/>
          <p:nvPr/>
        </p:nvSpPr>
        <p:spPr>
          <a:xfrm>
            <a:off x="3153995" y="4148197"/>
            <a:ext cx="719259" cy="706165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行政や</a:t>
            </a:r>
            <a:r>
              <a:rPr kumimoji="1" lang="en-US" altLang="ja-JP" sz="6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/>
            </a:r>
            <a:br>
              <a:rPr kumimoji="1" lang="en-US" altLang="ja-JP" sz="6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kumimoji="1" lang="ja-JP" altLang="en-US" sz="6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農家さんの想い</a:t>
            </a:r>
            <a:endParaRPr kumimoji="1" lang="en-US" altLang="ja-JP" sz="600" dirty="0" smtClean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62" name="円/楕円 161"/>
          <p:cNvSpPr/>
          <p:nvPr/>
        </p:nvSpPr>
        <p:spPr>
          <a:xfrm>
            <a:off x="5099691" y="4163785"/>
            <a:ext cx="713800" cy="713113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学生目線</a:t>
            </a:r>
            <a:endParaRPr kumimoji="1" lang="en-US" altLang="ja-JP" sz="600" dirty="0" smtClean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pic>
        <p:nvPicPr>
          <p:cNvPr id="153" name="図 1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5478" y="4547955"/>
            <a:ext cx="304221" cy="353691"/>
          </a:xfrm>
          <a:prstGeom prst="rect">
            <a:avLst/>
          </a:prstGeom>
        </p:spPr>
      </p:pic>
      <p:pic>
        <p:nvPicPr>
          <p:cNvPr id="156" name="図 1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3194752" y="4515520"/>
            <a:ext cx="198330" cy="353691"/>
          </a:xfrm>
          <a:prstGeom prst="rect">
            <a:avLst/>
          </a:prstGeom>
        </p:spPr>
      </p:pic>
      <p:pic>
        <p:nvPicPr>
          <p:cNvPr id="157" name="図 1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577240" y="4529669"/>
            <a:ext cx="251629" cy="324693"/>
          </a:xfrm>
          <a:prstGeom prst="rect">
            <a:avLst/>
          </a:prstGeom>
        </p:spPr>
      </p:pic>
      <p:pic>
        <p:nvPicPr>
          <p:cNvPr id="142" name="コンテンツ プレースホルダー 3" descr="スライド1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3834144" y="3975145"/>
            <a:ext cx="1391116" cy="909012"/>
          </a:xfrm>
          <a:prstGeom prst="rect">
            <a:avLst/>
          </a:prstGeom>
        </p:spPr>
      </p:pic>
      <p:sp>
        <p:nvSpPr>
          <p:cNvPr id="164" name="左矢印 163"/>
          <p:cNvSpPr/>
          <p:nvPr/>
        </p:nvSpPr>
        <p:spPr>
          <a:xfrm rot="16200000">
            <a:off x="4356070" y="3678151"/>
            <a:ext cx="496154" cy="64529"/>
          </a:xfrm>
          <a:prstGeom prst="leftArrow">
            <a:avLst>
              <a:gd name="adj1" fmla="val 50000"/>
              <a:gd name="adj2" fmla="val 155855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正方形/長方形 164"/>
          <p:cNvSpPr/>
          <p:nvPr/>
        </p:nvSpPr>
        <p:spPr>
          <a:xfrm>
            <a:off x="6081088" y="4747608"/>
            <a:ext cx="985964" cy="2474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京野菜</a:t>
            </a:r>
            <a:endParaRPr kumimoji="1" lang="ja-JP" altLang="en-US" sz="60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7052465" y="4747608"/>
            <a:ext cx="1633637" cy="247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地域間交流の促進</a:t>
            </a:r>
            <a:endParaRPr lang="ja-JP" altLang="en-US" sz="90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6081088" y="5005917"/>
            <a:ext cx="2605014" cy="614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幅広い年代に向けた情報発信のサポート</a:t>
            </a:r>
            <a:endParaRPr lang="ja-JP" altLang="en-US" sz="900" b="1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900" b="1" dirty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　　　　　　　</a:t>
            </a:r>
          </a:p>
          <a:p>
            <a:r>
              <a:rPr lang="ja-JP" altLang="en-US" sz="900" b="1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新野菜を使ったイベントの提案・実施</a:t>
            </a:r>
            <a:endParaRPr lang="ja-JP" altLang="en-US" sz="900" b="1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71" name="正方形/長方形 170"/>
          <p:cNvSpPr/>
          <p:nvPr/>
        </p:nvSpPr>
        <p:spPr>
          <a:xfrm>
            <a:off x="6094522" y="5689246"/>
            <a:ext cx="972530" cy="24748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高校生プログラム</a:t>
            </a:r>
            <a:endParaRPr kumimoji="1" lang="ja-JP" altLang="en-US" sz="60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7052465" y="5689246"/>
            <a:ext cx="1633637" cy="2474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ツアー内容のブラッシュアップ</a:t>
            </a:r>
            <a:endParaRPr lang="ja-JP" altLang="en-US" sz="800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73" name="正方形/長方形 172"/>
          <p:cNvSpPr/>
          <p:nvPr/>
        </p:nvSpPr>
        <p:spPr>
          <a:xfrm>
            <a:off x="6094523" y="5940495"/>
            <a:ext cx="2591580" cy="418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 smtClean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学生目線の理想のツアー案作成</a:t>
            </a:r>
            <a:endParaRPr lang="ja-JP" altLang="en-US" sz="900" b="1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74" name="角丸四角形 173"/>
          <p:cNvSpPr/>
          <p:nvPr/>
        </p:nvSpPr>
        <p:spPr>
          <a:xfrm>
            <a:off x="3096468" y="4995093"/>
            <a:ext cx="2685505" cy="34934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先方</a:t>
            </a:r>
            <a:r>
              <a:rPr lang="ja-JP" altLang="en-US" sz="11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からのフィードバック</a:t>
            </a:r>
            <a:endParaRPr lang="en-US" altLang="ja-JP" sz="1100" dirty="0">
              <a:solidFill>
                <a:schemeClr val="tx1"/>
              </a:solidFill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pic>
        <p:nvPicPr>
          <p:cNvPr id="175" name="図 17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544" y="5025482"/>
            <a:ext cx="327915" cy="327915"/>
          </a:xfrm>
          <a:prstGeom prst="rect">
            <a:avLst/>
          </a:prstGeom>
        </p:spPr>
      </p:pic>
      <p:pic>
        <p:nvPicPr>
          <p:cNvPr id="176" name="図 1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939" y="5025482"/>
            <a:ext cx="327915" cy="327915"/>
          </a:xfrm>
          <a:prstGeom prst="rect">
            <a:avLst/>
          </a:prstGeom>
        </p:spPr>
      </p:pic>
      <p:sp>
        <p:nvSpPr>
          <p:cNvPr id="177" name="正方形/長方形 176"/>
          <p:cNvSpPr/>
          <p:nvPr/>
        </p:nvSpPr>
        <p:spPr>
          <a:xfrm>
            <a:off x="3210820" y="5404373"/>
            <a:ext cx="1762630" cy="20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7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詳しい</a:t>
            </a:r>
            <a:r>
              <a:rPr lang="ja-JP" altLang="en-US" sz="700" dirty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説明</a:t>
            </a:r>
            <a:r>
              <a:rPr lang="ja-JP" altLang="en-US" sz="7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を省きすぎている</a:t>
            </a:r>
            <a:endParaRPr kumimoji="1" lang="ja-JP" altLang="en-US" sz="700" dirty="0">
              <a:solidFill>
                <a:schemeClr val="tx1"/>
              </a:solidFill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3210818" y="5764454"/>
            <a:ext cx="2130802" cy="200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700" dirty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プログラム</a:t>
            </a:r>
            <a:r>
              <a:rPr lang="ja-JP" altLang="en-US" sz="7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や目的は明示したほうがよい</a:t>
            </a:r>
            <a:endParaRPr kumimoji="1" lang="ja-JP" altLang="en-US" sz="700" dirty="0">
              <a:solidFill>
                <a:schemeClr val="tx1"/>
              </a:solidFill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3210819" y="6121602"/>
            <a:ext cx="2711458" cy="210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7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チラシ</a:t>
            </a:r>
            <a:r>
              <a:rPr lang="ja-JP" altLang="en-US" sz="700" dirty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案</a:t>
            </a:r>
            <a:r>
              <a:rPr lang="ja-JP" altLang="en-US" sz="700" dirty="0" smtClean="0">
                <a:solidFill>
                  <a:schemeClr val="tx1"/>
                </a:solidFill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は採用されず</a:t>
            </a:r>
            <a:endParaRPr kumimoji="1" lang="ja-JP" altLang="en-US" sz="700" dirty="0">
              <a:solidFill>
                <a:schemeClr val="tx1"/>
              </a:solidFill>
              <a:latin typeface="小塚ゴシック Pro H" panose="020B0800000000000000" pitchFamily="34" charset="-128"/>
              <a:ea typeface="小塚ゴシック Pro H" panose="020B0800000000000000" pitchFamily="34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4085672" y="5608158"/>
            <a:ext cx="83089" cy="152094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下矢印 180"/>
          <p:cNvSpPr/>
          <p:nvPr/>
        </p:nvSpPr>
        <p:spPr>
          <a:xfrm>
            <a:off x="4085672" y="5965306"/>
            <a:ext cx="83089" cy="154847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下矢印 182"/>
          <p:cNvSpPr/>
          <p:nvPr/>
        </p:nvSpPr>
        <p:spPr>
          <a:xfrm rot="16200000">
            <a:off x="5329607" y="5491984"/>
            <a:ext cx="71722" cy="1458110"/>
          </a:xfrm>
          <a:prstGeom prst="downArrow">
            <a:avLst>
              <a:gd name="adj1" fmla="val 50000"/>
              <a:gd name="adj2" fmla="val 13165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980" y="6029870"/>
            <a:ext cx="440108" cy="208693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5960364" y="1301185"/>
            <a:ext cx="2914917" cy="1057948"/>
            <a:chOff x="5922505" y="1304794"/>
            <a:chExt cx="2914917" cy="1226842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390370" y="1304794"/>
              <a:ext cx="1447052" cy="1209581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922505" y="1304794"/>
              <a:ext cx="1399317" cy="1226842"/>
            </a:xfrm>
            <a:prstGeom prst="rect">
              <a:avLst/>
            </a:prstGeom>
          </p:spPr>
        </p:pic>
        <p:sp>
          <p:nvSpPr>
            <p:cNvPr id="13" name="右矢印 12"/>
            <p:cNvSpPr/>
            <p:nvPr/>
          </p:nvSpPr>
          <p:spPr>
            <a:xfrm>
              <a:off x="7210425" y="1889648"/>
              <a:ext cx="301625" cy="189977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22752" y="2381883"/>
            <a:ext cx="2252530" cy="1677182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333787" y="5437582"/>
            <a:ext cx="800219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検証方法</a:t>
            </a:r>
            <a:endParaRPr kumimoji="1" lang="ja-JP" altLang="en-US" sz="12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25" name="角丸四角形 124"/>
          <p:cNvSpPr/>
          <p:nvPr/>
        </p:nvSpPr>
        <p:spPr>
          <a:xfrm>
            <a:off x="6557376" y="434787"/>
            <a:ext cx="2300445" cy="3086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協力団体　　：　京都府</a:t>
            </a:r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南丹広域</a:t>
            </a:r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振興局　様</a:t>
            </a:r>
            <a:endParaRPr lang="en-US" altLang="ja-JP" sz="700" b="1" dirty="0" smtClean="0">
              <a:solidFill>
                <a:prstClr val="black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lvl="0"/>
            <a:r>
              <a:rPr lang="ja-JP" altLang="en-US" sz="700" b="1" dirty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ja-JP" altLang="en-US" sz="700" b="1" dirty="0" smtClean="0">
                <a:solidFill>
                  <a:prstClr val="black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　　　京都丹波・食と森の交流協議会　様</a:t>
            </a:r>
            <a:endParaRPr lang="en-US" altLang="ja-JP" sz="700" b="1" dirty="0">
              <a:solidFill>
                <a:prstClr val="black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2" name="フローチャート: 順次アクセス記憶 11"/>
          <p:cNvSpPr/>
          <p:nvPr/>
        </p:nvSpPr>
        <p:spPr>
          <a:xfrm>
            <a:off x="5509361" y="2476222"/>
            <a:ext cx="1163870" cy="1093938"/>
          </a:xfrm>
          <a:prstGeom prst="flowChartMagneticTape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好感触</a:t>
            </a:r>
            <a:r>
              <a:rPr kumimoji="1" lang="en-US" altLang="ja-JP" sz="1050" dirty="0" smtClean="0"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!!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3268989" y="1280041"/>
            <a:ext cx="2367152" cy="5107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・高校生プログラムのチラシ改善</a:t>
            </a:r>
            <a:endParaRPr lang="en-US" altLang="ja-JP" sz="1100" b="1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・ツアー企画の提案</a:t>
            </a:r>
            <a:endParaRPr lang="en-US" altLang="ja-JP" sz="1100" b="1" dirty="0">
              <a:solidFill>
                <a:schemeClr val="tx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707" y="3958494"/>
            <a:ext cx="971794" cy="77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3289</TotalTime>
  <Words>170</Words>
  <Application>Microsoft Office PowerPoint</Application>
  <PresentationFormat>画面に合わせる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小塚ゴシック Pro B</vt:lpstr>
      <vt:lpstr>小塚ゴシック Pro H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Urata</dc:creator>
  <cp:lastModifiedBy>glocalcenter</cp:lastModifiedBy>
  <cp:revision>162</cp:revision>
  <cp:lastPrinted>2014-02-17T12:41:11Z</cp:lastPrinted>
  <dcterms:created xsi:type="dcterms:W3CDTF">2014-01-16T06:59:14Z</dcterms:created>
  <dcterms:modified xsi:type="dcterms:W3CDTF">2014-02-18T07:37:13Z</dcterms:modified>
</cp:coreProperties>
</file>