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0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FF6600"/>
    <a:srgbClr val="1DE9FF"/>
    <a:srgbClr val="33CC33"/>
    <a:srgbClr val="B4DE86"/>
    <a:srgbClr val="FFC000"/>
    <a:srgbClr val="C9FF1D"/>
    <a:srgbClr val="FFF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12" autoAdjust="0"/>
    <p:restoredTop sz="95461" autoAdjust="0"/>
  </p:normalViewPr>
  <p:slideViewPr>
    <p:cSldViewPr snapToGrid="0">
      <p:cViewPr>
        <p:scale>
          <a:sx n="125" d="100"/>
          <a:sy n="125" d="100"/>
        </p:scale>
        <p:origin x="504" y="90"/>
      </p:cViewPr>
      <p:guideLst/>
    </p:cSldViewPr>
  </p:slideViewPr>
  <p:notesTextViewPr>
    <p:cViewPr>
      <p:scale>
        <a:sx n="33" d="100"/>
        <a:sy n="33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F91DAF-86A5-47C5-B8E9-23ACB91DC5C3}" type="datetimeFigureOut">
              <a:rPr kumimoji="1" lang="ja-JP" altLang="en-US" smtClean="0"/>
              <a:t>2014/2/18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B0AB34-3E2B-4AC2-BB98-24DB43EB63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475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B0AB34-3E2B-4AC2-BB98-24DB43EB639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580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098E-85AC-41B0-B143-55E0EBC91CE2}" type="datetimeFigureOut">
              <a:rPr kumimoji="1" lang="ja-JP" altLang="en-US" smtClean="0"/>
              <a:t>2014/2/18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821C-B04A-4BE4-A2C9-80EB291937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779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098E-85AC-41B0-B143-55E0EBC91CE2}" type="datetimeFigureOut">
              <a:rPr kumimoji="1" lang="ja-JP" altLang="en-US" smtClean="0"/>
              <a:t>2014/2/18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821C-B04A-4BE4-A2C9-80EB291937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2369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098E-85AC-41B0-B143-55E0EBC91CE2}" type="datetimeFigureOut">
              <a:rPr kumimoji="1" lang="ja-JP" altLang="en-US" smtClean="0"/>
              <a:t>2014/2/18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821C-B04A-4BE4-A2C9-80EB291937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1092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098E-85AC-41B0-B143-55E0EBC91CE2}" type="datetimeFigureOut">
              <a:rPr kumimoji="1" lang="ja-JP" altLang="en-US" smtClean="0"/>
              <a:t>2014/2/18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821C-B04A-4BE4-A2C9-80EB291937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496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098E-85AC-41B0-B143-55E0EBC91CE2}" type="datetimeFigureOut">
              <a:rPr kumimoji="1" lang="ja-JP" altLang="en-US" smtClean="0"/>
              <a:t>2014/2/18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821C-B04A-4BE4-A2C9-80EB291937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01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098E-85AC-41B0-B143-55E0EBC91CE2}" type="datetimeFigureOut">
              <a:rPr kumimoji="1" lang="ja-JP" altLang="en-US" smtClean="0"/>
              <a:t>2014/2/18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821C-B04A-4BE4-A2C9-80EB291937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262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098E-85AC-41B0-B143-55E0EBC91CE2}" type="datetimeFigureOut">
              <a:rPr kumimoji="1" lang="ja-JP" altLang="en-US" smtClean="0"/>
              <a:t>2014/2/18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821C-B04A-4BE4-A2C9-80EB291937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5651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098E-85AC-41B0-B143-55E0EBC91CE2}" type="datetimeFigureOut">
              <a:rPr kumimoji="1" lang="ja-JP" altLang="en-US" smtClean="0"/>
              <a:t>2014/2/18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821C-B04A-4BE4-A2C9-80EB291937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399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098E-85AC-41B0-B143-55E0EBC91CE2}" type="datetimeFigureOut">
              <a:rPr kumimoji="1" lang="ja-JP" altLang="en-US" smtClean="0"/>
              <a:t>2014/2/18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821C-B04A-4BE4-A2C9-80EB291937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5163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098E-85AC-41B0-B143-55E0EBC91CE2}" type="datetimeFigureOut">
              <a:rPr kumimoji="1" lang="ja-JP" altLang="en-US" smtClean="0"/>
              <a:t>2014/2/18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821C-B04A-4BE4-A2C9-80EB291937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5375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098E-85AC-41B0-B143-55E0EBC91CE2}" type="datetimeFigureOut">
              <a:rPr kumimoji="1" lang="ja-JP" altLang="en-US" smtClean="0"/>
              <a:t>2014/2/18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821C-B04A-4BE4-A2C9-80EB291937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370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A098E-85AC-41B0-B143-55E0EBC91CE2}" type="datetimeFigureOut">
              <a:rPr kumimoji="1" lang="ja-JP" altLang="en-US" smtClean="0"/>
              <a:t>2014/2/18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F821C-B04A-4BE4-A2C9-80EB291937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903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wmf"/><Relationship Id="rId10" Type="http://schemas.openxmlformats.org/officeDocument/2006/relationships/image" Target="../media/image8.WMF"/><Relationship Id="rId4" Type="http://schemas.openxmlformats.org/officeDocument/2006/relationships/image" Target="../media/image2.png"/><Relationship Id="rId9" Type="http://schemas.openxmlformats.org/officeDocument/2006/relationships/image" Target="../media/image7.jpeg"/><Relationship Id="rId1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正方形/長方形 148"/>
          <p:cNvSpPr/>
          <p:nvPr/>
        </p:nvSpPr>
        <p:spPr>
          <a:xfrm>
            <a:off x="3115069" y="843823"/>
            <a:ext cx="2758357" cy="103839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endParaRPr lang="en-US" altLang="ja-JP" sz="1050" dirty="0">
              <a:solidFill>
                <a:schemeClr val="tx1"/>
              </a:solidFill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250868" y="378936"/>
            <a:ext cx="8655626" cy="41380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小塚ゴシック Pro H" panose="020B0800000000000000" pitchFamily="34" charset="-128"/>
                <a:ea typeface="小塚ゴシック Pro H" panose="020B0800000000000000" pitchFamily="34" charset="-128"/>
              </a:rPr>
              <a:t>食</a:t>
            </a:r>
            <a:r>
              <a:rPr lang="ja-JP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小塚ゴシック Pro H" panose="020B0800000000000000" pitchFamily="34" charset="-128"/>
                <a:ea typeface="小塚ゴシック Pro H" panose="020B0800000000000000" pitchFamily="34" charset="-128"/>
              </a:rPr>
              <a:t>と</a:t>
            </a:r>
            <a:r>
              <a:rPr lang="ja-JP" altLang="en-US" b="1" dirty="0" smtClean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小塚ゴシック Pro H" panose="020B0800000000000000" pitchFamily="34" charset="-128"/>
                <a:ea typeface="小塚ゴシック Pro H" panose="020B0800000000000000" pitchFamily="34" charset="-128"/>
              </a:rPr>
              <a:t>森</a:t>
            </a:r>
            <a:r>
              <a:rPr lang="ja-JP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小塚ゴシック Pro H" panose="020B0800000000000000" pitchFamily="34" charset="-128"/>
                <a:ea typeface="小塚ゴシック Pro H" panose="020B0800000000000000" pitchFamily="34" charset="-128"/>
              </a:rPr>
              <a:t>の交流</a:t>
            </a:r>
            <a:r>
              <a:rPr lang="ja-JP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小塚ゴシック Pro H" panose="020B0800000000000000" pitchFamily="34" charset="-128"/>
                <a:ea typeface="小塚ゴシック Pro H" panose="020B0800000000000000" pitchFamily="34" charset="-128"/>
              </a:rPr>
              <a:t>プロジェクト</a:t>
            </a:r>
            <a:endParaRPr lang="en-US" altLang="ja-JP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小塚ゴシック Pro H" panose="020B0800000000000000" pitchFamily="34" charset="-128"/>
              <a:ea typeface="小塚ゴシック Pro H" panose="020B0800000000000000" pitchFamily="34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61640" y="324748"/>
            <a:ext cx="8884227" cy="62865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250869" y="1914606"/>
            <a:ext cx="2801381" cy="228816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endParaRPr lang="en-US" altLang="ja-JP" sz="1050" dirty="0" smtClean="0">
              <a:solidFill>
                <a:schemeClr val="tx1"/>
              </a:solidFill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endParaRPr lang="en-US" altLang="ja-JP" sz="1050" dirty="0">
              <a:solidFill>
                <a:schemeClr val="tx1"/>
              </a:solidFill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250868" y="1979613"/>
            <a:ext cx="1866564" cy="349340"/>
          </a:xfrm>
          <a:prstGeom prst="round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ja-JP" altLang="en-US" sz="1100" dirty="0" smtClean="0">
                <a:solidFill>
                  <a:schemeClr val="tx1"/>
                </a:solidFill>
                <a:latin typeface="小塚ゴシック Pro H" panose="020B0800000000000000" pitchFamily="34" charset="-128"/>
                <a:ea typeface="小塚ゴシック Pro H" panose="020B0800000000000000" pitchFamily="34" charset="-128"/>
              </a:rPr>
              <a:t>　　京丹波の地域資源</a:t>
            </a:r>
            <a:endParaRPr lang="en-US" altLang="ja-JP" sz="1100" dirty="0">
              <a:solidFill>
                <a:schemeClr val="tx1"/>
              </a:solidFill>
              <a:latin typeface="小塚ゴシック Pro H" panose="020B0800000000000000" pitchFamily="34" charset="-128"/>
              <a:ea typeface="小塚ゴシック Pro H" panose="020B0800000000000000" pitchFamily="34" charset="-128"/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3194752" y="434459"/>
            <a:ext cx="1489982" cy="30867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700" b="1" dirty="0">
                <a:solidFill>
                  <a:prstClr val="black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コーディネーター　</a:t>
            </a:r>
            <a:r>
              <a:rPr lang="en-US" altLang="ja-JP" sz="700" b="1" dirty="0" smtClean="0">
                <a:solidFill>
                  <a:prstClr val="black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/>
            </a:r>
            <a:br>
              <a:rPr lang="en-US" altLang="ja-JP" sz="700" b="1" dirty="0" smtClean="0">
                <a:solidFill>
                  <a:prstClr val="black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</a:br>
            <a:r>
              <a:rPr lang="ja-JP" altLang="en-US" sz="700" b="1" dirty="0" smtClean="0">
                <a:solidFill>
                  <a:prstClr val="black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　</a:t>
            </a:r>
            <a:r>
              <a:rPr lang="ja-JP" altLang="en-US" sz="700" b="1" dirty="0">
                <a:solidFill>
                  <a:prstClr val="black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　</a:t>
            </a:r>
            <a:r>
              <a:rPr lang="ja-JP" altLang="en-US" sz="700" b="1" dirty="0" smtClean="0">
                <a:solidFill>
                  <a:prstClr val="black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　西垣</a:t>
            </a:r>
            <a:r>
              <a:rPr lang="ja-JP" altLang="en-US" sz="700" b="1" dirty="0">
                <a:solidFill>
                  <a:prstClr val="black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翔太　　川人</a:t>
            </a:r>
            <a:r>
              <a:rPr lang="ja-JP" altLang="en-US" sz="700" b="1" dirty="0" smtClean="0">
                <a:solidFill>
                  <a:prstClr val="black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ゆかり</a:t>
            </a:r>
            <a:endParaRPr lang="en-US" altLang="ja-JP" sz="1100" dirty="0">
              <a:solidFill>
                <a:schemeClr val="bg1"/>
              </a:solidFill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4751502" y="426430"/>
            <a:ext cx="1739106" cy="30867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700" b="1" dirty="0" smtClean="0">
                <a:solidFill>
                  <a:prstClr val="black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参加メンバー：齋藤</a:t>
            </a:r>
            <a:r>
              <a:rPr lang="ja-JP" altLang="en-US" sz="700" b="1" dirty="0">
                <a:solidFill>
                  <a:prstClr val="black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大亮　　金井</a:t>
            </a:r>
            <a:r>
              <a:rPr lang="ja-JP" altLang="en-US" sz="700" b="1" dirty="0" smtClean="0">
                <a:solidFill>
                  <a:prstClr val="black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葵</a:t>
            </a:r>
            <a:r>
              <a:rPr lang="ja-JP" altLang="en-US" sz="700" b="1" dirty="0">
                <a:solidFill>
                  <a:prstClr val="black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　</a:t>
            </a:r>
            <a:endParaRPr lang="en-US" altLang="ja-JP" sz="700" b="1" dirty="0" smtClean="0">
              <a:solidFill>
                <a:prstClr val="black"/>
              </a:solidFill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pPr lvl="0"/>
            <a:r>
              <a:rPr lang="ja-JP" altLang="en-US" sz="700" b="1" dirty="0" smtClean="0">
                <a:solidFill>
                  <a:prstClr val="black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　　　　　　</a:t>
            </a:r>
            <a:r>
              <a:rPr lang="ja-JP" altLang="en-US" sz="700" b="1" dirty="0" smtClean="0">
                <a:solidFill>
                  <a:prstClr val="black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岡野</a:t>
            </a:r>
            <a:r>
              <a:rPr lang="ja-JP" altLang="en-US" sz="700" b="1" dirty="0" smtClean="0">
                <a:solidFill>
                  <a:prstClr val="black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真歩　　田川裕美子</a:t>
            </a:r>
            <a:endParaRPr lang="en-US" altLang="ja-JP" sz="1100" dirty="0">
              <a:solidFill>
                <a:schemeClr val="bg1"/>
              </a:solidFill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250869" y="845717"/>
            <a:ext cx="2807512" cy="104045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endParaRPr lang="en-US" altLang="ja-JP" sz="1050" dirty="0" smtClean="0">
              <a:solidFill>
                <a:schemeClr val="tx1"/>
              </a:solidFill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endParaRPr lang="en-US" altLang="ja-JP" sz="1050" dirty="0">
              <a:solidFill>
                <a:schemeClr val="tx1"/>
              </a:solidFill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</p:txBody>
      </p:sp>
      <p:sp>
        <p:nvSpPr>
          <p:cNvPr id="66" name="角丸四角形 65"/>
          <p:cNvSpPr/>
          <p:nvPr/>
        </p:nvSpPr>
        <p:spPr>
          <a:xfrm>
            <a:off x="250868" y="889797"/>
            <a:ext cx="1068371" cy="349340"/>
          </a:xfrm>
          <a:prstGeom prst="round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ja-JP" altLang="en-US" sz="1100" dirty="0" smtClean="0">
                <a:solidFill>
                  <a:schemeClr val="tx1"/>
                </a:solidFill>
                <a:latin typeface="小塚ゴシック Pro H" panose="020B0800000000000000" pitchFamily="34" charset="-128"/>
                <a:ea typeface="小塚ゴシック Pro H" panose="020B0800000000000000" pitchFamily="34" charset="-128"/>
              </a:rPr>
              <a:t>　　</a:t>
            </a:r>
            <a:r>
              <a:rPr lang="en-US" altLang="ja-JP" sz="1100" dirty="0" smtClean="0">
                <a:solidFill>
                  <a:schemeClr val="tx1"/>
                </a:solidFill>
                <a:latin typeface="小塚ゴシック Pro H" panose="020B0800000000000000" pitchFamily="34" charset="-128"/>
                <a:ea typeface="小塚ゴシック Pro H" panose="020B0800000000000000" pitchFamily="34" charset="-128"/>
              </a:rPr>
              <a:t>MISSION</a:t>
            </a:r>
            <a:endParaRPr lang="en-US" altLang="ja-JP" sz="1100" dirty="0">
              <a:solidFill>
                <a:schemeClr val="tx1"/>
              </a:solidFill>
              <a:latin typeface="小塚ゴシック Pro H" panose="020B0800000000000000" pitchFamily="34" charset="-128"/>
              <a:ea typeface="小塚ゴシック Pro H" panose="020B0800000000000000" pitchFamily="34" charset="-128"/>
            </a:endParaRPr>
          </a:p>
        </p:txBody>
      </p:sp>
      <p:sp>
        <p:nvSpPr>
          <p:cNvPr id="69" name="コンテンツ プレースホルダー 2"/>
          <p:cNvSpPr txBox="1">
            <a:spLocks/>
          </p:cNvSpPr>
          <p:nvPr/>
        </p:nvSpPr>
        <p:spPr>
          <a:xfrm>
            <a:off x="293312" y="1341441"/>
            <a:ext cx="1025928" cy="5061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70000"/>
              </a:lnSpc>
            </a:pPr>
            <a:r>
              <a:rPr lang="ja-JP" altLang="en-US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京都丹波の資源を活用し</a:t>
            </a:r>
            <a:r>
              <a:rPr lang="ja-JP" altLang="en-US" dirty="0" smtClean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、</a:t>
            </a:r>
            <a:r>
              <a:rPr lang="en-US" altLang="ja-JP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/>
            </a:r>
            <a:br>
              <a:rPr lang="en-US" altLang="ja-JP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</a:br>
            <a:r>
              <a:rPr lang="ja-JP" altLang="en-US" dirty="0" smtClean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地域間</a:t>
            </a:r>
            <a:r>
              <a:rPr lang="ja-JP" altLang="en-US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交流を活発に</a:t>
            </a:r>
            <a:r>
              <a:rPr lang="ja-JP" altLang="en-US" dirty="0" smtClean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する</a:t>
            </a:r>
            <a:r>
              <a:rPr lang="en-US" altLang="ja-JP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/>
            </a:r>
            <a:br>
              <a:rPr lang="en-US" altLang="ja-JP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</a:br>
            <a:r>
              <a:rPr lang="ja-JP" altLang="en-US" dirty="0" smtClean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方法</a:t>
            </a:r>
            <a:r>
              <a:rPr lang="ja-JP" altLang="en-US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を考える。</a:t>
            </a:r>
          </a:p>
          <a:p>
            <a:pPr algn="l">
              <a:lnSpc>
                <a:spcPct val="170000"/>
              </a:lnSpc>
            </a:pPr>
            <a:r>
              <a:rPr lang="ja-JP" altLang="en-US" sz="1800" dirty="0" smtClean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　</a:t>
            </a:r>
            <a:endParaRPr lang="en-US" altLang="ja-JP" sz="1800" dirty="0" smtClean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1812976" y="1026965"/>
            <a:ext cx="749576" cy="757872"/>
            <a:chOff x="1921730" y="980596"/>
            <a:chExt cx="749576" cy="757872"/>
          </a:xfrm>
        </p:grpSpPr>
        <p:sp>
          <p:nvSpPr>
            <p:cNvPr id="95" name="ストライプ矢印 94"/>
            <p:cNvSpPr/>
            <p:nvPr/>
          </p:nvSpPr>
          <p:spPr>
            <a:xfrm rot="10800000">
              <a:off x="2046063" y="1053088"/>
              <a:ext cx="569718" cy="237391"/>
            </a:xfrm>
            <a:prstGeom prst="stripedRightArrow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700"/>
            </a:p>
          </p:txBody>
        </p:sp>
        <p:sp>
          <p:nvSpPr>
            <p:cNvPr id="103" name="ストライプ矢印 102"/>
            <p:cNvSpPr/>
            <p:nvPr/>
          </p:nvSpPr>
          <p:spPr>
            <a:xfrm>
              <a:off x="2101588" y="1247317"/>
              <a:ext cx="569718" cy="237391"/>
            </a:xfrm>
            <a:prstGeom prst="stripedRightArrow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700"/>
            </a:p>
          </p:txBody>
        </p:sp>
        <p:sp>
          <p:nvSpPr>
            <p:cNvPr id="104" name="スマイル 103"/>
            <p:cNvSpPr/>
            <p:nvPr/>
          </p:nvSpPr>
          <p:spPr>
            <a:xfrm>
              <a:off x="2228421" y="1053088"/>
              <a:ext cx="129486" cy="129486"/>
            </a:xfrm>
            <a:prstGeom prst="smileyFace">
              <a:avLst/>
            </a:prstGeom>
            <a:solidFill>
              <a:srgbClr val="FFC000"/>
            </a:solidFill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700"/>
            </a:p>
          </p:txBody>
        </p:sp>
        <p:sp>
          <p:nvSpPr>
            <p:cNvPr id="105" name="スマイル 104"/>
            <p:cNvSpPr/>
            <p:nvPr/>
          </p:nvSpPr>
          <p:spPr>
            <a:xfrm>
              <a:off x="2411487" y="1053088"/>
              <a:ext cx="129486" cy="129486"/>
            </a:xfrm>
            <a:prstGeom prst="smileyFace">
              <a:avLst/>
            </a:prstGeom>
            <a:solidFill>
              <a:srgbClr val="FFC000"/>
            </a:solidFill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700"/>
            </a:p>
          </p:txBody>
        </p:sp>
        <p:sp>
          <p:nvSpPr>
            <p:cNvPr id="107" name="スマイル 106"/>
            <p:cNvSpPr/>
            <p:nvPr/>
          </p:nvSpPr>
          <p:spPr>
            <a:xfrm>
              <a:off x="2320150" y="980596"/>
              <a:ext cx="129486" cy="129486"/>
            </a:xfrm>
            <a:prstGeom prst="smileyFace">
              <a:avLst/>
            </a:prstGeom>
            <a:solidFill>
              <a:srgbClr val="FFC000"/>
            </a:solidFill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700"/>
            </a:p>
          </p:txBody>
        </p:sp>
        <p:pic>
          <p:nvPicPr>
            <p:cNvPr id="108" name="Picture 2" descr="http://msp.c.yimg.jp/yjimage?q=e._DWTkXyLFZdTDPUIGdDWCRZfudpam6SEO880EOH.UXpJHakY7ugc7FS3dRTCMmCA3C42WMDdJUj1Fc4Nzsxl9irwxALMELaFwgx1LsC6Jb.2kzEphpr0F1XqS_lJIZ4vU-&amp;sig=12tc89j2l&amp;x=170&amp;y=12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7296" y="1394372"/>
              <a:ext cx="415976" cy="3107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9" name="図 10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1730" y="1361034"/>
              <a:ext cx="248665" cy="377434"/>
            </a:xfrm>
            <a:prstGeom prst="rect">
              <a:avLst/>
            </a:prstGeom>
          </p:spPr>
        </p:pic>
      </p:grpSp>
      <p:grpSp>
        <p:nvGrpSpPr>
          <p:cNvPr id="3" name="グループ化 2"/>
          <p:cNvGrpSpPr/>
          <p:nvPr/>
        </p:nvGrpSpPr>
        <p:grpSpPr>
          <a:xfrm>
            <a:off x="373886" y="2222296"/>
            <a:ext cx="2599367" cy="1773969"/>
            <a:chOff x="341228" y="2164241"/>
            <a:chExt cx="2599367" cy="1773969"/>
          </a:xfrm>
        </p:grpSpPr>
        <p:grpSp>
          <p:nvGrpSpPr>
            <p:cNvPr id="2" name="グループ化 1"/>
            <p:cNvGrpSpPr/>
            <p:nvPr/>
          </p:nvGrpSpPr>
          <p:grpSpPr>
            <a:xfrm>
              <a:off x="341228" y="2418508"/>
              <a:ext cx="918285" cy="1519702"/>
              <a:chOff x="341228" y="2418508"/>
              <a:chExt cx="918285" cy="1519702"/>
            </a:xfrm>
          </p:grpSpPr>
          <p:grpSp>
            <p:nvGrpSpPr>
              <p:cNvPr id="117" name="グループ化 116"/>
              <p:cNvGrpSpPr/>
              <p:nvPr/>
            </p:nvGrpSpPr>
            <p:grpSpPr>
              <a:xfrm>
                <a:off x="341228" y="2642330"/>
                <a:ext cx="918285" cy="1295880"/>
                <a:chOff x="166216" y="2117790"/>
                <a:chExt cx="2666564" cy="3903497"/>
              </a:xfrm>
            </p:grpSpPr>
            <p:sp>
              <p:nvSpPr>
                <p:cNvPr id="119" name="円/楕円 118"/>
                <p:cNvSpPr/>
                <p:nvPr/>
              </p:nvSpPr>
              <p:spPr>
                <a:xfrm>
                  <a:off x="179513" y="2117790"/>
                  <a:ext cx="1296143" cy="1296144"/>
                </a:xfrm>
                <a:prstGeom prst="ellipse">
                  <a:avLst/>
                </a:prstGeom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700" b="1" dirty="0" smtClean="0">
                      <a:latin typeface="小塚ゴシック Pro B" panose="020B0800000000000000" pitchFamily="34" charset="-128"/>
                      <a:ea typeface="小塚ゴシック Pro B" panose="020B0800000000000000" pitchFamily="34" charset="-128"/>
                    </a:rPr>
                    <a:t>自然</a:t>
                  </a:r>
                  <a:endParaRPr kumimoji="1" lang="ja-JP" altLang="en-US" sz="700" b="1" dirty="0">
                    <a:latin typeface="小塚ゴシック Pro B" panose="020B0800000000000000" pitchFamily="34" charset="-128"/>
                    <a:ea typeface="小塚ゴシック Pro B" panose="020B0800000000000000" pitchFamily="34" charset="-128"/>
                  </a:endParaRPr>
                </a:p>
              </p:txBody>
            </p:sp>
            <p:sp>
              <p:nvSpPr>
                <p:cNvPr id="120" name="円/楕円 119"/>
                <p:cNvSpPr/>
                <p:nvPr/>
              </p:nvSpPr>
              <p:spPr>
                <a:xfrm>
                  <a:off x="1536637" y="3428998"/>
                  <a:ext cx="1296143" cy="1296144"/>
                </a:xfrm>
                <a:prstGeom prst="ellipse">
                  <a:avLst/>
                </a:prstGeom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700" b="1" dirty="0" smtClean="0">
                      <a:latin typeface="小塚ゴシック Pro B" panose="020B0800000000000000" pitchFamily="34" charset="-128"/>
                      <a:ea typeface="小塚ゴシック Pro B" panose="020B0800000000000000" pitchFamily="34" charset="-128"/>
                    </a:rPr>
                    <a:t>団体</a:t>
                  </a:r>
                  <a:endParaRPr kumimoji="1" lang="ja-JP" altLang="en-US" sz="700" b="1" dirty="0">
                    <a:latin typeface="小塚ゴシック Pro B" panose="020B0800000000000000" pitchFamily="34" charset="-128"/>
                    <a:ea typeface="小塚ゴシック Pro B" panose="020B0800000000000000" pitchFamily="34" charset="-128"/>
                  </a:endParaRPr>
                </a:p>
              </p:txBody>
            </p:sp>
            <p:sp>
              <p:nvSpPr>
                <p:cNvPr id="121" name="円/楕円 120"/>
                <p:cNvSpPr/>
                <p:nvPr/>
              </p:nvSpPr>
              <p:spPr>
                <a:xfrm>
                  <a:off x="166216" y="3428998"/>
                  <a:ext cx="1296143" cy="1296144"/>
                </a:xfrm>
                <a:prstGeom prst="ellipse">
                  <a:avLst/>
                </a:prstGeom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700" b="1" dirty="0" smtClean="0">
                      <a:latin typeface="小塚ゴシック Pro B" panose="020B0800000000000000" pitchFamily="34" charset="-128"/>
                      <a:ea typeface="小塚ゴシック Pro B" panose="020B0800000000000000" pitchFamily="34" charset="-128"/>
                    </a:rPr>
                    <a:t>鹿肉</a:t>
                  </a:r>
                  <a:endParaRPr kumimoji="1" lang="ja-JP" altLang="en-US" sz="700" b="1" dirty="0">
                    <a:latin typeface="小塚ゴシック Pro B" panose="020B0800000000000000" pitchFamily="34" charset="-128"/>
                    <a:ea typeface="小塚ゴシック Pro B" panose="020B0800000000000000" pitchFamily="34" charset="-128"/>
                  </a:endParaRPr>
                </a:p>
              </p:txBody>
            </p:sp>
            <p:sp>
              <p:nvSpPr>
                <p:cNvPr id="122" name="円/楕円 121"/>
                <p:cNvSpPr/>
                <p:nvPr/>
              </p:nvSpPr>
              <p:spPr>
                <a:xfrm>
                  <a:off x="1536637" y="4725143"/>
                  <a:ext cx="1296143" cy="1296144"/>
                </a:xfrm>
                <a:prstGeom prst="ellipse">
                  <a:avLst/>
                </a:prstGeom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700" b="1" dirty="0" smtClean="0">
                      <a:latin typeface="小塚ゴシック Pro B" panose="020B0800000000000000" pitchFamily="34" charset="-128"/>
                      <a:ea typeface="小塚ゴシック Pro B" panose="020B0800000000000000" pitchFamily="34" charset="-128"/>
                    </a:rPr>
                    <a:t>体験</a:t>
                  </a:r>
                  <a:endParaRPr kumimoji="1" lang="ja-JP" altLang="en-US" sz="700" b="1" dirty="0">
                    <a:latin typeface="小塚ゴシック Pro B" panose="020B0800000000000000" pitchFamily="34" charset="-128"/>
                    <a:ea typeface="小塚ゴシック Pro B" panose="020B0800000000000000" pitchFamily="34" charset="-128"/>
                  </a:endParaRPr>
                </a:p>
              </p:txBody>
            </p:sp>
            <p:sp>
              <p:nvSpPr>
                <p:cNvPr id="123" name="円/楕円 122"/>
                <p:cNvSpPr/>
                <p:nvPr/>
              </p:nvSpPr>
              <p:spPr>
                <a:xfrm>
                  <a:off x="179513" y="4725143"/>
                  <a:ext cx="1296143" cy="1296144"/>
                </a:xfrm>
                <a:prstGeom prst="ellipse">
                  <a:avLst/>
                </a:prstGeom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700" b="1" dirty="0" smtClean="0">
                      <a:latin typeface="小塚ゴシック Pro B" panose="020B0800000000000000" pitchFamily="34" charset="-128"/>
                      <a:ea typeface="小塚ゴシック Pro B" panose="020B0800000000000000" pitchFamily="34" charset="-128"/>
                    </a:rPr>
                    <a:t>伝統食</a:t>
                  </a:r>
                  <a:endParaRPr kumimoji="1" lang="ja-JP" altLang="en-US" sz="700" b="1" dirty="0">
                    <a:latin typeface="小塚ゴシック Pro B" panose="020B0800000000000000" pitchFamily="34" charset="-128"/>
                    <a:ea typeface="小塚ゴシック Pro B" panose="020B0800000000000000" pitchFamily="34" charset="-128"/>
                  </a:endParaRPr>
                </a:p>
              </p:txBody>
            </p:sp>
            <p:sp>
              <p:nvSpPr>
                <p:cNvPr id="124" name="円/楕円 123"/>
                <p:cNvSpPr/>
                <p:nvPr/>
              </p:nvSpPr>
              <p:spPr>
                <a:xfrm>
                  <a:off x="1536637" y="2132857"/>
                  <a:ext cx="1296143" cy="1296144"/>
                </a:xfrm>
                <a:prstGeom prst="ellipse">
                  <a:avLst/>
                </a:prstGeom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700" b="1" dirty="0" smtClean="0">
                      <a:latin typeface="小塚ゴシック Pro B" panose="020B0800000000000000" pitchFamily="34" charset="-128"/>
                      <a:ea typeface="小塚ゴシック Pro B" panose="020B0800000000000000" pitchFamily="34" charset="-128"/>
                    </a:rPr>
                    <a:t>京野菜</a:t>
                  </a:r>
                  <a:endParaRPr kumimoji="1" lang="ja-JP" altLang="en-US" sz="700" b="1" dirty="0">
                    <a:latin typeface="小塚ゴシック Pro B" panose="020B0800000000000000" pitchFamily="34" charset="-128"/>
                    <a:ea typeface="小塚ゴシック Pro B" panose="020B0800000000000000" pitchFamily="34" charset="-128"/>
                  </a:endParaRPr>
                </a:p>
              </p:txBody>
            </p:sp>
          </p:grpSp>
          <p:sp>
            <p:nvSpPr>
              <p:cNvPr id="118" name="テキスト ボックス 117"/>
              <p:cNvSpPr txBox="1"/>
              <p:nvPr/>
            </p:nvSpPr>
            <p:spPr>
              <a:xfrm>
                <a:off x="341228" y="2418508"/>
                <a:ext cx="918285" cy="215444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 anchor="b">
                <a:spAutoFit/>
              </a:bodyPr>
              <a:lstStyle/>
              <a:p>
                <a:pPr algn="ctr"/>
                <a:r>
                  <a:rPr kumimoji="1" lang="ja-JP" altLang="en-US" sz="800" dirty="0" smtClean="0">
                    <a:latin typeface="小塚ゴシック Pro B" panose="020B0800000000000000" pitchFamily="34" charset="-128"/>
                    <a:ea typeface="小塚ゴシック Pro B" panose="020B0800000000000000" pitchFamily="34" charset="-128"/>
                  </a:rPr>
                  <a:t>地域資源</a:t>
                </a:r>
                <a:endParaRPr kumimoji="1" lang="ja-JP" altLang="en-US" sz="800" dirty="0">
                  <a:latin typeface="小塚ゴシック Pro B" panose="020B0800000000000000" pitchFamily="34" charset="-128"/>
                  <a:ea typeface="小塚ゴシック Pro B" panose="020B0800000000000000" pitchFamily="34" charset="-128"/>
                </a:endParaRPr>
              </a:p>
            </p:txBody>
          </p:sp>
        </p:grpSp>
        <p:sp>
          <p:nvSpPr>
            <p:cNvPr id="112" name="右中かっこ 111"/>
            <p:cNvSpPr/>
            <p:nvPr/>
          </p:nvSpPr>
          <p:spPr>
            <a:xfrm>
              <a:off x="1332724" y="2674958"/>
              <a:ext cx="160380" cy="1225480"/>
            </a:xfrm>
            <a:prstGeom prst="rightBrace">
              <a:avLst>
                <a:gd name="adj1" fmla="val 81683"/>
                <a:gd name="adj2" fmla="val 51498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z="600">
                <a:latin typeface="小塚ゴシック Pro B" panose="020B0800000000000000" pitchFamily="34" charset="-128"/>
                <a:ea typeface="小塚ゴシック Pro B" panose="020B0800000000000000" pitchFamily="34" charset="-128"/>
              </a:endParaRPr>
            </a:p>
          </p:txBody>
        </p:sp>
        <p:sp>
          <p:nvSpPr>
            <p:cNvPr id="116" name="円/楕円 115"/>
            <p:cNvSpPr/>
            <p:nvPr/>
          </p:nvSpPr>
          <p:spPr>
            <a:xfrm>
              <a:off x="1909519" y="2774061"/>
              <a:ext cx="942355" cy="917383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 smtClean="0">
                  <a:latin typeface="小塚ゴシック Pro B" panose="020B0800000000000000" pitchFamily="34" charset="-128"/>
                  <a:ea typeface="小塚ゴシック Pro B" panose="020B0800000000000000" pitchFamily="34" charset="-128"/>
                </a:rPr>
                <a:t>京野菜</a:t>
              </a:r>
              <a:r>
                <a:rPr kumimoji="1" lang="en-US" altLang="ja-JP" sz="1200" dirty="0" smtClean="0">
                  <a:latin typeface="小塚ゴシック Pro B" panose="020B0800000000000000" pitchFamily="34" charset="-128"/>
                  <a:ea typeface="小塚ゴシック Pro B" panose="020B0800000000000000" pitchFamily="34" charset="-128"/>
                </a:rPr>
                <a:t/>
              </a:r>
              <a:br>
                <a:rPr kumimoji="1" lang="en-US" altLang="ja-JP" sz="1200" dirty="0" smtClean="0">
                  <a:latin typeface="小塚ゴシック Pro B" panose="020B0800000000000000" pitchFamily="34" charset="-128"/>
                  <a:ea typeface="小塚ゴシック Pro B" panose="020B0800000000000000" pitchFamily="34" charset="-128"/>
                </a:rPr>
              </a:br>
              <a:r>
                <a:rPr kumimoji="1" lang="ja-JP" altLang="en-US" sz="1200" dirty="0" smtClean="0">
                  <a:latin typeface="小塚ゴシック Pro B" panose="020B0800000000000000" pitchFamily="34" charset="-128"/>
                  <a:ea typeface="小塚ゴシック Pro B" panose="020B0800000000000000" pitchFamily="34" charset="-128"/>
                </a:rPr>
                <a:t>の使用</a:t>
              </a:r>
              <a:endParaRPr kumimoji="1" lang="en-US" altLang="ja-JP" sz="1200" dirty="0" smtClean="0">
                <a:latin typeface="小塚ゴシック Pro B" panose="020B0800000000000000" pitchFamily="34" charset="-128"/>
                <a:ea typeface="小塚ゴシック Pro B" panose="020B0800000000000000" pitchFamily="34" charset="-128"/>
              </a:endParaRPr>
            </a:p>
          </p:txBody>
        </p:sp>
        <p:sp>
          <p:nvSpPr>
            <p:cNvPr id="113" name="雲形吹き出し 112"/>
            <p:cNvSpPr/>
            <p:nvPr/>
          </p:nvSpPr>
          <p:spPr>
            <a:xfrm rot="20640033">
              <a:off x="1442828" y="2585383"/>
              <a:ext cx="1000219" cy="356429"/>
            </a:xfrm>
            <a:prstGeom prst="cloudCallout">
              <a:avLst>
                <a:gd name="adj1" fmla="val 5128"/>
                <a:gd name="adj2" fmla="val 75049"/>
              </a:avLst>
            </a:prstGeom>
            <a:solidFill>
              <a:srgbClr val="33CC33"/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600" b="1" dirty="0" smtClean="0">
                  <a:latin typeface="小塚ゴシック Pro B" panose="020B0800000000000000" pitchFamily="34" charset="-128"/>
                  <a:ea typeface="小塚ゴシック Pro B" panose="020B0800000000000000" pitchFamily="34" charset="-128"/>
                </a:rPr>
                <a:t>活用しやすい</a:t>
              </a:r>
              <a:endParaRPr kumimoji="1" lang="ja-JP" altLang="en-US" sz="600" b="1" dirty="0">
                <a:latin typeface="小塚ゴシック Pro B" panose="020B0800000000000000" pitchFamily="34" charset="-128"/>
                <a:ea typeface="小塚ゴシック Pro B" panose="020B0800000000000000" pitchFamily="34" charset="-128"/>
              </a:endParaRPr>
            </a:p>
          </p:txBody>
        </p:sp>
        <p:sp>
          <p:nvSpPr>
            <p:cNvPr id="114" name="雲形吹き出し 113"/>
            <p:cNvSpPr/>
            <p:nvPr/>
          </p:nvSpPr>
          <p:spPr>
            <a:xfrm>
              <a:off x="2101696" y="2164241"/>
              <a:ext cx="838899" cy="356429"/>
            </a:xfrm>
            <a:prstGeom prst="cloudCallout">
              <a:avLst>
                <a:gd name="adj1" fmla="val -13372"/>
                <a:gd name="adj2" fmla="val 189521"/>
              </a:avLst>
            </a:prstGeom>
            <a:solidFill>
              <a:srgbClr val="33CC33"/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600" dirty="0">
                  <a:latin typeface="小塚ゴシック Pro B" panose="020B0800000000000000" pitchFamily="34" charset="-128"/>
                  <a:ea typeface="小塚ゴシック Pro B" panose="020B0800000000000000" pitchFamily="34" charset="-128"/>
                </a:rPr>
                <a:t>京野菜</a:t>
              </a:r>
              <a:r>
                <a:rPr lang="ja-JP" altLang="en-US" sz="600" dirty="0" smtClean="0">
                  <a:latin typeface="小塚ゴシック Pro B" panose="020B0800000000000000" pitchFamily="34" charset="-128"/>
                  <a:ea typeface="小塚ゴシック Pro B" panose="020B0800000000000000" pitchFamily="34" charset="-128"/>
                </a:rPr>
                <a:t>の</a:t>
              </a:r>
              <a:endParaRPr lang="en-US" altLang="ja-JP" sz="600" dirty="0" smtClean="0">
                <a:latin typeface="小塚ゴシック Pro B" panose="020B0800000000000000" pitchFamily="34" charset="-128"/>
                <a:ea typeface="小塚ゴシック Pro B" panose="020B0800000000000000" pitchFamily="34" charset="-128"/>
              </a:endParaRPr>
            </a:p>
            <a:p>
              <a:pPr algn="ctr"/>
              <a:r>
                <a:rPr lang="ja-JP" altLang="en-US" sz="600" dirty="0" smtClean="0">
                  <a:latin typeface="小塚ゴシック Pro B" panose="020B0800000000000000" pitchFamily="34" charset="-128"/>
                  <a:ea typeface="小塚ゴシック Pro B" panose="020B0800000000000000" pitchFamily="34" charset="-128"/>
                </a:rPr>
                <a:t>一大産地</a:t>
              </a:r>
              <a:endParaRPr kumimoji="1" lang="ja-JP" altLang="en-US" sz="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endParaRPr>
            </a:p>
          </p:txBody>
        </p:sp>
        <p:sp>
          <p:nvSpPr>
            <p:cNvPr id="115" name="雲形吹き出し 114"/>
            <p:cNvSpPr/>
            <p:nvPr/>
          </p:nvSpPr>
          <p:spPr>
            <a:xfrm>
              <a:off x="1497818" y="3589489"/>
              <a:ext cx="1043155" cy="313753"/>
            </a:xfrm>
            <a:prstGeom prst="cloudCallout">
              <a:avLst>
                <a:gd name="adj1" fmla="val 4899"/>
                <a:gd name="adj2" fmla="val -75505"/>
              </a:avLst>
            </a:prstGeom>
            <a:solidFill>
              <a:srgbClr val="33CC33"/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600" b="1" dirty="0">
                  <a:latin typeface="小塚ゴシック Pro B" panose="020B0800000000000000" pitchFamily="34" charset="-128"/>
                  <a:ea typeface="小塚ゴシック Pro B" panose="020B0800000000000000" pitchFamily="34" charset="-128"/>
                </a:rPr>
                <a:t>認知度が高い</a:t>
              </a:r>
              <a:endParaRPr kumimoji="1" lang="ja-JP" altLang="en-US" sz="600" b="1" dirty="0">
                <a:latin typeface="小塚ゴシック Pro B" panose="020B0800000000000000" pitchFamily="34" charset="-128"/>
                <a:ea typeface="小塚ゴシック Pro B" panose="020B0800000000000000" pitchFamily="34" charset="-128"/>
              </a:endParaRPr>
            </a:p>
          </p:txBody>
        </p:sp>
      </p:grpSp>
      <p:sp>
        <p:nvSpPr>
          <p:cNvPr id="126" name="角丸四角形 125"/>
          <p:cNvSpPr/>
          <p:nvPr/>
        </p:nvSpPr>
        <p:spPr>
          <a:xfrm>
            <a:off x="3115068" y="892711"/>
            <a:ext cx="1866564" cy="349340"/>
          </a:xfrm>
          <a:prstGeom prst="round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ja-JP" altLang="en-US" sz="1100" dirty="0" smtClean="0">
                <a:solidFill>
                  <a:schemeClr val="tx1"/>
                </a:solidFill>
                <a:latin typeface="小塚ゴシック Pro H" panose="020B0800000000000000" pitchFamily="34" charset="-128"/>
                <a:ea typeface="小塚ゴシック Pro H" panose="020B0800000000000000" pitchFamily="34" charset="-128"/>
              </a:rPr>
              <a:t>　　課題の再設定</a:t>
            </a:r>
            <a:endParaRPr lang="en-US" altLang="ja-JP" sz="1100" dirty="0">
              <a:solidFill>
                <a:schemeClr val="tx1"/>
              </a:solidFill>
              <a:latin typeface="小塚ゴシック Pro H" panose="020B0800000000000000" pitchFamily="34" charset="-128"/>
              <a:ea typeface="小塚ゴシック Pro H" panose="020B0800000000000000" pitchFamily="34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445737" y="944067"/>
            <a:ext cx="367239" cy="840770"/>
          </a:xfrm>
          <a:prstGeom prst="rect">
            <a:avLst/>
          </a:prstGeom>
          <a:solidFill>
            <a:srgbClr val="33CC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latin typeface="小塚ゴシック Pro H" panose="020B0800000000000000" pitchFamily="34" charset="-128"/>
                <a:ea typeface="小塚ゴシック Pro H" panose="020B0800000000000000" pitchFamily="34" charset="-128"/>
              </a:rPr>
              <a:t>京都</a:t>
            </a:r>
            <a:r>
              <a:rPr lang="ja-JP" altLang="en-US" sz="1200" dirty="0">
                <a:latin typeface="小塚ゴシック Pro H" panose="020B0800000000000000" pitchFamily="34" charset="-128"/>
                <a:ea typeface="小塚ゴシック Pro H" panose="020B0800000000000000" pitchFamily="34" charset="-128"/>
              </a:rPr>
              <a:t>丹波</a:t>
            </a:r>
            <a:endParaRPr kumimoji="1" lang="ja-JP" altLang="en-US" sz="1200" dirty="0">
              <a:latin typeface="小塚ゴシック Pro H" panose="020B0800000000000000" pitchFamily="34" charset="-128"/>
              <a:ea typeface="小塚ゴシック Pro H" panose="020B0800000000000000" pitchFamily="34" charset="-128"/>
            </a:endParaRPr>
          </a:p>
        </p:txBody>
      </p:sp>
      <p:sp>
        <p:nvSpPr>
          <p:cNvPr id="159" name="正方形/長方形 158"/>
          <p:cNvSpPr/>
          <p:nvPr/>
        </p:nvSpPr>
        <p:spPr>
          <a:xfrm>
            <a:off x="2604388" y="944067"/>
            <a:ext cx="367239" cy="84826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latin typeface="小塚ゴシック Pro H" panose="020B0800000000000000" pitchFamily="34" charset="-128"/>
                <a:ea typeface="小塚ゴシック Pro H" panose="020B0800000000000000" pitchFamily="34" charset="-128"/>
              </a:rPr>
              <a:t>都市</a:t>
            </a:r>
            <a:endParaRPr kumimoji="1" lang="ja-JP" altLang="en-US" sz="1200" dirty="0">
              <a:latin typeface="小塚ゴシック Pro H" panose="020B0800000000000000" pitchFamily="34" charset="-128"/>
              <a:ea typeface="小塚ゴシック Pro H" panose="020B0800000000000000" pitchFamily="34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3115069" y="1933191"/>
            <a:ext cx="2788607" cy="463537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endParaRPr lang="en-US" altLang="ja-JP" sz="1050" dirty="0" smtClean="0">
              <a:solidFill>
                <a:schemeClr val="tx1"/>
              </a:solidFill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endParaRPr lang="en-US" altLang="ja-JP" sz="1050" dirty="0">
              <a:solidFill>
                <a:schemeClr val="tx1"/>
              </a:solidFill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147" y="899669"/>
            <a:ext cx="327915" cy="327915"/>
          </a:xfrm>
          <a:prstGeom prst="rect">
            <a:avLst/>
          </a:prstGeom>
        </p:spPr>
      </p:pic>
      <p:pic>
        <p:nvPicPr>
          <p:cNvPr id="63" name="図 6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147" y="1986556"/>
            <a:ext cx="327915" cy="327915"/>
          </a:xfrm>
          <a:prstGeom prst="rect">
            <a:avLst/>
          </a:prstGeom>
        </p:spPr>
      </p:pic>
      <p:pic>
        <p:nvPicPr>
          <p:cNvPr id="70" name="図 6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9960" y="913620"/>
            <a:ext cx="327915" cy="327915"/>
          </a:xfrm>
          <a:prstGeom prst="rect">
            <a:avLst/>
          </a:prstGeom>
        </p:spPr>
      </p:pic>
      <p:sp>
        <p:nvSpPr>
          <p:cNvPr id="71" name="正方形/長方形 70"/>
          <p:cNvSpPr/>
          <p:nvPr/>
        </p:nvSpPr>
        <p:spPr>
          <a:xfrm>
            <a:off x="5903099" y="840368"/>
            <a:ext cx="3000295" cy="329333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endParaRPr lang="en-US" altLang="ja-JP" sz="1050" dirty="0" smtClean="0">
              <a:solidFill>
                <a:schemeClr val="tx1"/>
              </a:solidFill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5907596" y="892699"/>
            <a:ext cx="1948055" cy="358880"/>
            <a:chOff x="5923866" y="852989"/>
            <a:chExt cx="1948055" cy="358880"/>
          </a:xfrm>
        </p:grpSpPr>
        <p:sp>
          <p:nvSpPr>
            <p:cNvPr id="72" name="角丸四角形 71"/>
            <p:cNvSpPr/>
            <p:nvPr/>
          </p:nvSpPr>
          <p:spPr>
            <a:xfrm>
              <a:off x="5923866" y="852989"/>
              <a:ext cx="1948055" cy="349340"/>
            </a:xfrm>
            <a:prstGeom prst="roundRect">
              <a:avLst/>
            </a:prstGeom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r>
                <a:rPr lang="ja-JP" altLang="en-US" sz="1100" dirty="0" smtClean="0">
                  <a:solidFill>
                    <a:schemeClr val="tx1"/>
                  </a:solidFill>
                  <a:latin typeface="小塚ゴシック Pro H" panose="020B0800000000000000" pitchFamily="34" charset="-128"/>
                  <a:ea typeface="小塚ゴシック Pro H" panose="020B0800000000000000" pitchFamily="34" charset="-128"/>
                </a:rPr>
                <a:t>　　地域間交流事業</a:t>
              </a:r>
              <a:endParaRPr lang="en-US" altLang="ja-JP" sz="1100" dirty="0">
                <a:solidFill>
                  <a:schemeClr val="tx1"/>
                </a:solidFill>
                <a:latin typeface="小塚ゴシック Pro H" panose="020B0800000000000000" pitchFamily="34" charset="-128"/>
                <a:ea typeface="小塚ゴシック Pro H" panose="020B0800000000000000" pitchFamily="34" charset="-128"/>
              </a:endParaRPr>
            </a:p>
          </p:txBody>
        </p:sp>
        <p:pic>
          <p:nvPicPr>
            <p:cNvPr id="73" name="図 7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3609" y="883954"/>
              <a:ext cx="327915" cy="327915"/>
            </a:xfrm>
            <a:prstGeom prst="rect">
              <a:avLst/>
            </a:prstGeom>
          </p:spPr>
        </p:pic>
      </p:grpSp>
      <p:sp>
        <p:nvSpPr>
          <p:cNvPr id="8" name="正方形/長方形 7"/>
          <p:cNvSpPr/>
          <p:nvPr/>
        </p:nvSpPr>
        <p:spPr>
          <a:xfrm>
            <a:off x="3203884" y="1999343"/>
            <a:ext cx="2578090" cy="18826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700" dirty="0" smtClean="0">
                <a:solidFill>
                  <a:schemeClr val="tx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高校生応募者０の原因</a:t>
            </a:r>
            <a:endParaRPr kumimoji="1" lang="ja-JP" altLang="en-US" sz="1050" dirty="0">
              <a:solidFill>
                <a:schemeClr val="tx1"/>
              </a:solidFill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</p:txBody>
      </p:sp>
      <p:sp>
        <p:nvSpPr>
          <p:cNvPr id="80" name="正方形/長方形 79"/>
          <p:cNvSpPr/>
          <p:nvPr/>
        </p:nvSpPr>
        <p:spPr>
          <a:xfrm>
            <a:off x="3203884" y="2182964"/>
            <a:ext cx="2578090" cy="6456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800" dirty="0" smtClean="0">
                <a:solidFill>
                  <a:schemeClr val="tx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【</a:t>
            </a:r>
            <a:r>
              <a:rPr lang="ja-JP" altLang="en-US" sz="800" dirty="0" smtClean="0">
                <a:solidFill>
                  <a:schemeClr val="tx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仮説</a:t>
            </a:r>
            <a:r>
              <a:rPr lang="en-US" altLang="ja-JP" sz="800" dirty="0" smtClean="0">
                <a:solidFill>
                  <a:schemeClr val="tx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】</a:t>
            </a:r>
            <a:r>
              <a:rPr lang="ja-JP" altLang="en-US" sz="800" dirty="0" smtClean="0">
                <a:solidFill>
                  <a:schemeClr val="tx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チラシが高校生の目を引かなかったから</a:t>
            </a:r>
            <a:r>
              <a:rPr lang="en-US" altLang="ja-JP" sz="800" dirty="0" smtClean="0">
                <a:solidFill>
                  <a:schemeClr val="tx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/>
            </a:r>
            <a:br>
              <a:rPr lang="en-US" altLang="ja-JP" sz="800" dirty="0" smtClean="0">
                <a:solidFill>
                  <a:schemeClr val="tx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</a:br>
            <a:r>
              <a:rPr lang="en-US" altLang="ja-JP" sz="800" dirty="0" smtClean="0">
                <a:solidFill>
                  <a:schemeClr val="tx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/>
            </a:r>
            <a:br>
              <a:rPr lang="en-US" altLang="ja-JP" sz="800" dirty="0" smtClean="0">
                <a:solidFill>
                  <a:schemeClr val="tx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</a:br>
            <a:r>
              <a:rPr lang="ja-JP" altLang="en-US" sz="800" dirty="0" smtClean="0">
                <a:solidFill>
                  <a:schemeClr val="tx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　　　・プログラムの名称が硬かった</a:t>
            </a:r>
            <a:endParaRPr lang="en-US" altLang="ja-JP" sz="800" dirty="0" smtClean="0">
              <a:solidFill>
                <a:schemeClr val="tx1"/>
              </a:solidFill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　　　・他の提示物に紛れるチラシデザイン</a:t>
            </a:r>
            <a:endParaRPr lang="ja-JP" altLang="en-US" sz="800" dirty="0">
              <a:solidFill>
                <a:schemeClr val="tx1"/>
              </a:solidFill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</p:txBody>
      </p:sp>
      <p:sp>
        <p:nvSpPr>
          <p:cNvPr id="87" name="正方形/長方形 86"/>
          <p:cNvSpPr/>
          <p:nvPr/>
        </p:nvSpPr>
        <p:spPr>
          <a:xfrm>
            <a:off x="5942085" y="4174896"/>
            <a:ext cx="2961886" cy="2388780"/>
          </a:xfrm>
          <a:prstGeom prst="rect">
            <a:avLst/>
          </a:prstGeom>
          <a:solidFill>
            <a:srgbClr val="33CC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endParaRPr lang="en-US" altLang="ja-JP" sz="1050" dirty="0" smtClean="0">
              <a:solidFill>
                <a:schemeClr val="tx1"/>
              </a:solidFill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endParaRPr lang="en-US" altLang="ja-JP" sz="1050" dirty="0">
              <a:solidFill>
                <a:schemeClr val="tx1"/>
              </a:solidFill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</p:txBody>
      </p:sp>
      <p:sp>
        <p:nvSpPr>
          <p:cNvPr id="88" name="角丸四角形 87"/>
          <p:cNvSpPr/>
          <p:nvPr/>
        </p:nvSpPr>
        <p:spPr>
          <a:xfrm>
            <a:off x="5942085" y="4236476"/>
            <a:ext cx="1905946" cy="349340"/>
          </a:xfrm>
          <a:prstGeom prst="round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ja-JP" altLang="en-US" sz="1100" dirty="0" smtClean="0">
                <a:solidFill>
                  <a:schemeClr val="tx1"/>
                </a:solidFill>
                <a:latin typeface="小塚ゴシック Pro H" panose="020B0800000000000000" pitchFamily="34" charset="-128"/>
                <a:ea typeface="小塚ゴシック Pro H" panose="020B0800000000000000" pitchFamily="34" charset="-128"/>
              </a:rPr>
              <a:t>　　今後の展開</a:t>
            </a:r>
            <a:endParaRPr lang="en-US" altLang="ja-JP" sz="1100" dirty="0">
              <a:solidFill>
                <a:schemeClr val="tx1"/>
              </a:solidFill>
              <a:latin typeface="小塚ゴシック Pro H" panose="020B0800000000000000" pitchFamily="34" charset="-128"/>
              <a:ea typeface="小塚ゴシック Pro H" panose="020B0800000000000000" pitchFamily="34" charset="-128"/>
            </a:endParaRPr>
          </a:p>
        </p:txBody>
      </p:sp>
      <p:pic>
        <p:nvPicPr>
          <p:cNvPr id="89" name="図 8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2070" y="4266865"/>
            <a:ext cx="340387" cy="327915"/>
          </a:xfrm>
          <a:prstGeom prst="rect">
            <a:avLst/>
          </a:prstGeom>
        </p:spPr>
      </p:pic>
      <p:sp>
        <p:nvSpPr>
          <p:cNvPr id="130" name="正方形/長方形 129"/>
          <p:cNvSpPr/>
          <p:nvPr/>
        </p:nvSpPr>
        <p:spPr>
          <a:xfrm>
            <a:off x="250868" y="4249789"/>
            <a:ext cx="2807513" cy="231877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endParaRPr lang="en-US" altLang="ja-JP" sz="1050" dirty="0" smtClean="0">
              <a:solidFill>
                <a:schemeClr val="tx1"/>
              </a:solidFill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endParaRPr lang="en-US" altLang="ja-JP" sz="1050" dirty="0">
              <a:solidFill>
                <a:schemeClr val="tx1"/>
              </a:solidFill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</p:txBody>
      </p:sp>
      <p:sp>
        <p:nvSpPr>
          <p:cNvPr id="131" name="角丸四角形 130"/>
          <p:cNvSpPr/>
          <p:nvPr/>
        </p:nvSpPr>
        <p:spPr>
          <a:xfrm>
            <a:off x="252950" y="4331694"/>
            <a:ext cx="2631582" cy="349340"/>
          </a:xfrm>
          <a:prstGeom prst="round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ja-JP" altLang="en-US" sz="1100" dirty="0" smtClean="0">
                <a:solidFill>
                  <a:schemeClr val="tx1"/>
                </a:solidFill>
                <a:latin typeface="小塚ゴシック Pro H" panose="020B0800000000000000" pitchFamily="34" charset="-128"/>
                <a:ea typeface="小塚ゴシック Pro H" panose="020B0800000000000000" pitchFamily="34" charset="-128"/>
              </a:rPr>
              <a:t>　</a:t>
            </a:r>
            <a:r>
              <a:rPr lang="ja-JP" altLang="en-US" sz="1100" dirty="0">
                <a:solidFill>
                  <a:schemeClr val="tx1"/>
                </a:solidFill>
                <a:latin typeface="小塚ゴシック Pro H" panose="020B0800000000000000" pitchFamily="34" charset="-128"/>
                <a:ea typeface="小塚ゴシック Pro H" panose="020B0800000000000000" pitchFamily="34" charset="-128"/>
              </a:rPr>
              <a:t>　ヒアリング</a:t>
            </a:r>
            <a:r>
              <a:rPr lang="ja-JP" altLang="en-US" sz="1100" dirty="0" smtClean="0">
                <a:solidFill>
                  <a:schemeClr val="tx1"/>
                </a:solidFill>
                <a:latin typeface="小塚ゴシック Pro H" panose="020B0800000000000000" pitchFamily="34" charset="-128"/>
                <a:ea typeface="小塚ゴシック Pro H" panose="020B0800000000000000" pitchFamily="34" charset="-128"/>
              </a:rPr>
              <a:t>したニーズの検証</a:t>
            </a:r>
            <a:endParaRPr lang="en-US" altLang="ja-JP" sz="1100" dirty="0">
              <a:solidFill>
                <a:schemeClr val="tx1"/>
              </a:solidFill>
              <a:latin typeface="小塚ゴシック Pro H" panose="020B0800000000000000" pitchFamily="34" charset="-128"/>
              <a:ea typeface="小塚ゴシック Pro H" panose="020B0800000000000000" pitchFamily="34" charset="-128"/>
            </a:endParaRPr>
          </a:p>
        </p:txBody>
      </p:sp>
      <p:pic>
        <p:nvPicPr>
          <p:cNvPr id="132" name="図 1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26" y="4362083"/>
            <a:ext cx="327915" cy="327915"/>
          </a:xfrm>
          <a:prstGeom prst="rect">
            <a:avLst/>
          </a:prstGeom>
        </p:spPr>
      </p:pic>
      <p:sp>
        <p:nvSpPr>
          <p:cNvPr id="133" name="正方形/長方形 132"/>
          <p:cNvSpPr/>
          <p:nvPr/>
        </p:nvSpPr>
        <p:spPr>
          <a:xfrm>
            <a:off x="299223" y="4736216"/>
            <a:ext cx="972530" cy="68576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dirty="0" smtClean="0">
                <a:solidFill>
                  <a:schemeClr val="tx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ヒアリングした</a:t>
            </a:r>
            <a:endParaRPr lang="en-US" altLang="ja-JP" sz="700" dirty="0" smtClean="0">
              <a:solidFill>
                <a:schemeClr val="tx1"/>
              </a:solidFill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pPr algn="ctr"/>
            <a:r>
              <a:rPr kumimoji="1" lang="ja-JP" altLang="en-US" sz="700" dirty="0">
                <a:solidFill>
                  <a:schemeClr val="tx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ニーズ</a:t>
            </a:r>
            <a:endParaRPr kumimoji="1" lang="ja-JP" altLang="en-US" sz="1050" dirty="0">
              <a:solidFill>
                <a:schemeClr val="tx1"/>
              </a:solidFill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</p:txBody>
      </p:sp>
      <p:sp>
        <p:nvSpPr>
          <p:cNvPr id="134" name="正方形/長方形 133"/>
          <p:cNvSpPr/>
          <p:nvPr/>
        </p:nvSpPr>
        <p:spPr>
          <a:xfrm>
            <a:off x="1257166" y="4736216"/>
            <a:ext cx="1633637" cy="6681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800" dirty="0" smtClean="0">
                <a:solidFill>
                  <a:schemeClr val="tx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・野菜の集荷について</a:t>
            </a:r>
            <a:endParaRPr lang="en-US" altLang="ja-JP" sz="800" dirty="0" smtClean="0">
              <a:solidFill>
                <a:schemeClr val="tx1"/>
              </a:solidFill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・農家民泊について</a:t>
            </a:r>
            <a:endParaRPr lang="en-US" altLang="ja-JP" sz="800" dirty="0" smtClean="0">
              <a:solidFill>
                <a:schemeClr val="tx1"/>
              </a:solidFill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　</a:t>
            </a:r>
            <a:r>
              <a:rPr lang="ja-JP" altLang="en-US" sz="800" dirty="0" smtClean="0">
                <a:solidFill>
                  <a:schemeClr val="tx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＝交流事業について</a:t>
            </a:r>
            <a:endParaRPr lang="ja-JP" altLang="en-US" sz="800" dirty="0">
              <a:solidFill>
                <a:schemeClr val="tx1"/>
              </a:solidFill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</p:txBody>
      </p:sp>
      <p:grpSp>
        <p:nvGrpSpPr>
          <p:cNvPr id="135" name="グループ化 134"/>
          <p:cNvGrpSpPr/>
          <p:nvPr/>
        </p:nvGrpSpPr>
        <p:grpSpPr>
          <a:xfrm>
            <a:off x="299825" y="5494423"/>
            <a:ext cx="2671746" cy="990534"/>
            <a:chOff x="230609" y="1497606"/>
            <a:chExt cx="8839342" cy="3370228"/>
          </a:xfrm>
        </p:grpSpPr>
        <p:sp>
          <p:nvSpPr>
            <p:cNvPr id="136" name="円/楕円 135"/>
            <p:cNvSpPr/>
            <p:nvPr/>
          </p:nvSpPr>
          <p:spPr>
            <a:xfrm>
              <a:off x="988218" y="2342131"/>
              <a:ext cx="1790630" cy="1284481"/>
            </a:xfrm>
            <a:prstGeom prst="ellipse">
              <a:avLst/>
            </a:prstGeom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600" dirty="0" smtClean="0">
                  <a:latin typeface="小塚ゴシック Pro B" panose="020B0800000000000000" pitchFamily="34" charset="-128"/>
                  <a:ea typeface="小塚ゴシック Pro B" panose="020B0800000000000000" pitchFamily="34" charset="-128"/>
                </a:rPr>
                <a:t>新聞</a:t>
              </a:r>
              <a:endParaRPr kumimoji="1" lang="en-US" altLang="ja-JP" sz="600" dirty="0" smtClean="0">
                <a:latin typeface="小塚ゴシック Pro B" panose="020B0800000000000000" pitchFamily="34" charset="-128"/>
                <a:ea typeface="小塚ゴシック Pro B" panose="020B0800000000000000" pitchFamily="34" charset="-128"/>
              </a:endParaRPr>
            </a:p>
            <a:p>
              <a:pPr algn="ctr"/>
              <a:r>
                <a:rPr kumimoji="1" lang="ja-JP" altLang="en-US" sz="600" dirty="0" smtClean="0">
                  <a:latin typeface="小塚ゴシック Pro B" panose="020B0800000000000000" pitchFamily="34" charset="-128"/>
                  <a:ea typeface="小塚ゴシック Pro B" panose="020B0800000000000000" pitchFamily="34" charset="-128"/>
                </a:rPr>
                <a:t>記事</a:t>
              </a:r>
              <a:endParaRPr kumimoji="1" lang="ja-JP" altLang="en-US" sz="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endParaRPr>
            </a:p>
          </p:txBody>
        </p:sp>
        <p:sp>
          <p:nvSpPr>
            <p:cNvPr id="137" name="円/楕円 136"/>
            <p:cNvSpPr/>
            <p:nvPr/>
          </p:nvSpPr>
          <p:spPr>
            <a:xfrm>
              <a:off x="230609" y="3582299"/>
              <a:ext cx="1792099" cy="1285535"/>
            </a:xfrm>
            <a:prstGeom prst="ellipse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600" dirty="0" smtClean="0">
                  <a:latin typeface="小塚ゴシック Pro B" panose="020B0800000000000000" pitchFamily="34" charset="-128"/>
                  <a:ea typeface="小塚ゴシック Pro B" panose="020B0800000000000000" pitchFamily="34" charset="-128"/>
                </a:rPr>
                <a:t>FW</a:t>
              </a:r>
            </a:p>
            <a:p>
              <a:pPr algn="ctr"/>
              <a:r>
                <a:rPr kumimoji="1" lang="ja-JP" altLang="en-US" sz="300" dirty="0" smtClean="0">
                  <a:latin typeface="小塚ゴシック Pro B" panose="020B0800000000000000" pitchFamily="34" charset="-128"/>
                  <a:ea typeface="小塚ゴシック Pro B" panose="020B0800000000000000" pitchFamily="34" charset="-128"/>
                </a:rPr>
                <a:t>（フィールドワーク）</a:t>
              </a:r>
              <a:endParaRPr kumimoji="1" lang="ja-JP" altLang="en-US" sz="3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endParaRPr>
            </a:p>
          </p:txBody>
        </p:sp>
        <p:sp>
          <p:nvSpPr>
            <p:cNvPr id="138" name="円/楕円 137"/>
            <p:cNvSpPr/>
            <p:nvPr/>
          </p:nvSpPr>
          <p:spPr>
            <a:xfrm>
              <a:off x="1670768" y="3582299"/>
              <a:ext cx="1727154" cy="1238949"/>
            </a:xfrm>
            <a:prstGeom prst="ellipse">
              <a:avLst/>
            </a:prstGeom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600" dirty="0" smtClean="0">
                  <a:latin typeface="小塚ゴシック Pro B" panose="020B0800000000000000" pitchFamily="34" charset="-128"/>
                  <a:ea typeface="小塚ゴシック Pro B" panose="020B0800000000000000" pitchFamily="34" charset="-128"/>
                </a:rPr>
                <a:t>WEB</a:t>
              </a:r>
              <a:endParaRPr kumimoji="1" lang="ja-JP" altLang="en-US" sz="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endParaRPr>
            </a:p>
          </p:txBody>
        </p:sp>
        <p:sp>
          <p:nvSpPr>
            <p:cNvPr id="139" name="ストライプ矢印 138"/>
            <p:cNvSpPr/>
            <p:nvPr/>
          </p:nvSpPr>
          <p:spPr>
            <a:xfrm>
              <a:off x="2721648" y="2551997"/>
              <a:ext cx="1584176" cy="928930"/>
            </a:xfrm>
            <a:prstGeom prst="strip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800" dirty="0">
                  <a:solidFill>
                    <a:srgbClr val="66FF33"/>
                  </a:solidFill>
                  <a:latin typeface="小塚ゴシック Pro B" panose="020B0800000000000000" pitchFamily="34" charset="-128"/>
                  <a:ea typeface="小塚ゴシック Pro B" panose="020B0800000000000000" pitchFamily="34" charset="-128"/>
                </a:rPr>
                <a:t>結果</a:t>
              </a:r>
              <a:endParaRPr kumimoji="1" lang="ja-JP" altLang="en-US" sz="800" dirty="0">
                <a:solidFill>
                  <a:srgbClr val="66FF33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endParaRPr>
            </a:p>
          </p:txBody>
        </p:sp>
        <p:sp>
          <p:nvSpPr>
            <p:cNvPr id="140" name="片側の 2 つの角を丸めた四角形 139"/>
            <p:cNvSpPr/>
            <p:nvPr/>
          </p:nvSpPr>
          <p:spPr>
            <a:xfrm>
              <a:off x="4367364" y="1497606"/>
              <a:ext cx="4702587" cy="3370228"/>
            </a:xfrm>
            <a:prstGeom prst="round2Same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700" dirty="0" smtClean="0">
                <a:latin typeface="小塚ゴシック Pro B" panose="020B0800000000000000" pitchFamily="34" charset="-128"/>
                <a:ea typeface="小塚ゴシック Pro B" panose="020B0800000000000000" pitchFamily="34" charset="-128"/>
              </a:endParaRPr>
            </a:p>
            <a:p>
              <a:pPr algn="ctr"/>
              <a:r>
                <a:rPr lang="ja-JP" altLang="en-US" sz="800" dirty="0"/>
                <a:t>京</a:t>
              </a:r>
              <a:r>
                <a:rPr lang="ja-JP" altLang="en-US" sz="800" dirty="0" smtClean="0"/>
                <a:t>野菜については</a:t>
              </a:r>
              <a:endParaRPr lang="en-US" altLang="ja-JP" sz="800" dirty="0" smtClean="0"/>
            </a:p>
            <a:p>
              <a:pPr algn="ctr"/>
              <a:r>
                <a:rPr lang="ja-JP" altLang="en-US" sz="800" dirty="0" smtClean="0"/>
                <a:t>協議中の案件がある</a:t>
              </a:r>
              <a:endParaRPr lang="en-US" altLang="ja-JP" sz="700" dirty="0" smtClean="0"/>
            </a:p>
            <a:p>
              <a:pPr algn="ctr"/>
              <a:r>
                <a:rPr lang="ja-JP" altLang="en-US" sz="700" dirty="0" smtClean="0"/>
                <a:t>↓</a:t>
              </a:r>
              <a:endParaRPr lang="en-US" altLang="ja-JP" sz="700" dirty="0" smtClean="0"/>
            </a:p>
            <a:p>
              <a:pPr algn="ctr"/>
              <a:endParaRPr kumimoji="1" lang="en-US" altLang="ja-JP" sz="700" dirty="0" smtClean="0"/>
            </a:p>
            <a:p>
              <a:pPr algn="ctr"/>
              <a:r>
                <a:rPr kumimoji="1" lang="ja-JP" altLang="en-US" sz="1000" dirty="0" smtClean="0">
                  <a:latin typeface="小塚ゴシック Pro B" panose="020B0800000000000000" pitchFamily="34" charset="-128"/>
                  <a:ea typeface="小塚ゴシック Pro B" panose="020B0800000000000000" pitchFamily="34" charset="-128"/>
                </a:rPr>
                <a:t>　交流事業の提案</a:t>
              </a:r>
              <a:endParaRPr kumimoji="1" lang="ja-JP" altLang="en-US" sz="10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endParaRPr>
            </a:p>
          </p:txBody>
        </p:sp>
      </p:grpSp>
      <p:sp>
        <p:nvSpPr>
          <p:cNvPr id="141" name="正方形/長方形 140"/>
          <p:cNvSpPr/>
          <p:nvPr/>
        </p:nvSpPr>
        <p:spPr>
          <a:xfrm>
            <a:off x="3203884" y="2828600"/>
            <a:ext cx="2578090" cy="6337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800" dirty="0" smtClean="0">
                <a:solidFill>
                  <a:schemeClr val="tx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【</a:t>
            </a:r>
            <a:r>
              <a:rPr lang="ja-JP" altLang="en-US" sz="800" dirty="0" smtClean="0">
                <a:solidFill>
                  <a:schemeClr val="tx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改善</a:t>
            </a:r>
            <a:r>
              <a:rPr lang="en-US" altLang="ja-JP" sz="800" dirty="0" smtClean="0">
                <a:solidFill>
                  <a:schemeClr val="tx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】</a:t>
            </a:r>
            <a:br>
              <a:rPr lang="en-US" altLang="ja-JP" sz="800" dirty="0" smtClean="0">
                <a:solidFill>
                  <a:schemeClr val="tx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</a:br>
            <a:r>
              <a:rPr lang="ja-JP" altLang="en-US" sz="800" dirty="0" smtClean="0">
                <a:solidFill>
                  <a:schemeClr val="tx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　　　・短く、キャッチーな言葉を並べる</a:t>
            </a:r>
            <a:r>
              <a:rPr lang="en-US" altLang="ja-JP" sz="800" dirty="0" smtClean="0">
                <a:solidFill>
                  <a:schemeClr val="tx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/>
            </a:r>
            <a:br>
              <a:rPr lang="en-US" altLang="ja-JP" sz="800" dirty="0" smtClean="0">
                <a:solidFill>
                  <a:schemeClr val="tx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</a:br>
            <a:r>
              <a:rPr lang="ja-JP" altLang="en-US" sz="800" dirty="0" smtClean="0">
                <a:solidFill>
                  <a:schemeClr val="tx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　　　・内容を箇条書きにする</a:t>
            </a:r>
            <a:r>
              <a:rPr lang="en-US" altLang="ja-JP" sz="800" dirty="0" smtClean="0">
                <a:solidFill>
                  <a:schemeClr val="tx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/>
            </a:r>
            <a:br>
              <a:rPr lang="en-US" altLang="ja-JP" sz="800" dirty="0" smtClean="0">
                <a:solidFill>
                  <a:schemeClr val="tx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</a:br>
            <a:r>
              <a:rPr lang="ja-JP" altLang="en-US" sz="800" dirty="0" smtClean="0">
                <a:solidFill>
                  <a:schemeClr val="tx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　　　・可能なら詳細は</a:t>
            </a:r>
            <a:r>
              <a:rPr lang="en-US" altLang="ja-JP" sz="800" dirty="0" smtClean="0">
                <a:solidFill>
                  <a:schemeClr val="tx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WEB</a:t>
            </a:r>
            <a:r>
              <a:rPr lang="ja-JP" altLang="en-US" sz="800" dirty="0" smtClean="0">
                <a:solidFill>
                  <a:schemeClr val="tx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に書く</a:t>
            </a:r>
            <a:endParaRPr lang="ja-JP" altLang="en-US" sz="800" dirty="0">
              <a:solidFill>
                <a:schemeClr val="tx1"/>
              </a:solidFill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</p:txBody>
      </p:sp>
      <p:sp>
        <p:nvSpPr>
          <p:cNvPr id="151" name="角丸四角形 150"/>
          <p:cNvSpPr/>
          <p:nvPr/>
        </p:nvSpPr>
        <p:spPr>
          <a:xfrm>
            <a:off x="3115068" y="3574829"/>
            <a:ext cx="2666906" cy="349340"/>
          </a:xfrm>
          <a:prstGeom prst="round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ja-JP" altLang="en-US" sz="1100" dirty="0" smtClean="0">
                <a:solidFill>
                  <a:schemeClr val="tx1"/>
                </a:solidFill>
                <a:latin typeface="小塚ゴシック Pro H" panose="020B0800000000000000" pitchFamily="34" charset="-128"/>
                <a:ea typeface="小塚ゴシック Pro H" panose="020B0800000000000000" pitchFamily="34" charset="-128"/>
              </a:rPr>
              <a:t>　　新しいチラシの　　作成</a:t>
            </a:r>
            <a:endParaRPr lang="en-US" altLang="ja-JP" sz="1100" dirty="0">
              <a:solidFill>
                <a:schemeClr val="tx1"/>
              </a:solidFill>
              <a:latin typeface="小塚ゴシック Pro H" panose="020B0800000000000000" pitchFamily="34" charset="-128"/>
              <a:ea typeface="小塚ゴシック Pro H" panose="020B0800000000000000" pitchFamily="34" charset="-128"/>
            </a:endParaRPr>
          </a:p>
        </p:txBody>
      </p:sp>
      <p:pic>
        <p:nvPicPr>
          <p:cNvPr id="152" name="図 15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4694" y="3605218"/>
            <a:ext cx="340387" cy="327915"/>
          </a:xfrm>
          <a:prstGeom prst="rect">
            <a:avLst/>
          </a:prstGeom>
        </p:spPr>
      </p:pic>
      <p:sp>
        <p:nvSpPr>
          <p:cNvPr id="161" name="円/楕円 160"/>
          <p:cNvSpPr/>
          <p:nvPr/>
        </p:nvSpPr>
        <p:spPr>
          <a:xfrm>
            <a:off x="3153995" y="4148197"/>
            <a:ext cx="719259" cy="706165"/>
          </a:xfrm>
          <a:prstGeom prst="ellipse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 smtClean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行政や</a:t>
            </a:r>
            <a:r>
              <a:rPr kumimoji="1" lang="en-US" altLang="ja-JP" sz="600" dirty="0" smtClean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/>
            </a:r>
            <a:br>
              <a:rPr kumimoji="1" lang="en-US" altLang="ja-JP" sz="600" dirty="0" smtClean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</a:br>
            <a:r>
              <a:rPr kumimoji="1" lang="ja-JP" altLang="en-US" sz="600" dirty="0" smtClean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農家さんの想い</a:t>
            </a:r>
            <a:endParaRPr kumimoji="1" lang="en-US" altLang="ja-JP" sz="600" dirty="0" smtClean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</p:txBody>
      </p:sp>
      <p:sp>
        <p:nvSpPr>
          <p:cNvPr id="162" name="円/楕円 161"/>
          <p:cNvSpPr/>
          <p:nvPr/>
        </p:nvSpPr>
        <p:spPr>
          <a:xfrm>
            <a:off x="5099691" y="4163785"/>
            <a:ext cx="713800" cy="713113"/>
          </a:xfrm>
          <a:prstGeom prst="ellipse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 smtClean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学生目線</a:t>
            </a:r>
            <a:endParaRPr kumimoji="1" lang="en-US" altLang="ja-JP" sz="600" dirty="0" smtClean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</p:txBody>
      </p:sp>
      <p:pic>
        <p:nvPicPr>
          <p:cNvPr id="153" name="図 15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35478" y="4547955"/>
            <a:ext cx="304221" cy="353691"/>
          </a:xfrm>
          <a:prstGeom prst="rect">
            <a:avLst/>
          </a:prstGeom>
        </p:spPr>
      </p:pic>
      <p:pic>
        <p:nvPicPr>
          <p:cNvPr id="156" name="図 15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flipH="1">
            <a:off x="3194752" y="4515520"/>
            <a:ext cx="198330" cy="353691"/>
          </a:xfrm>
          <a:prstGeom prst="rect">
            <a:avLst/>
          </a:prstGeom>
        </p:spPr>
      </p:pic>
      <p:pic>
        <p:nvPicPr>
          <p:cNvPr id="157" name="図 15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flipH="1">
            <a:off x="3577240" y="4529669"/>
            <a:ext cx="251629" cy="324693"/>
          </a:xfrm>
          <a:prstGeom prst="rect">
            <a:avLst/>
          </a:prstGeom>
        </p:spPr>
      </p:pic>
      <p:pic>
        <p:nvPicPr>
          <p:cNvPr id="142" name="コンテンツ プレースホルダー 3" descr="スライド1.jp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36" b="13336"/>
          <a:stretch>
            <a:fillRect/>
          </a:stretch>
        </p:blipFill>
        <p:spPr>
          <a:xfrm>
            <a:off x="3834144" y="3975145"/>
            <a:ext cx="1391116" cy="909012"/>
          </a:xfrm>
          <a:prstGeom prst="rect">
            <a:avLst/>
          </a:prstGeom>
        </p:spPr>
      </p:pic>
      <p:sp>
        <p:nvSpPr>
          <p:cNvPr id="164" name="左矢印 163"/>
          <p:cNvSpPr/>
          <p:nvPr/>
        </p:nvSpPr>
        <p:spPr>
          <a:xfrm rot="16200000">
            <a:off x="4356070" y="3678151"/>
            <a:ext cx="496154" cy="64529"/>
          </a:xfrm>
          <a:prstGeom prst="leftArrow">
            <a:avLst>
              <a:gd name="adj1" fmla="val 50000"/>
              <a:gd name="adj2" fmla="val 155855"/>
            </a:avLst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5" name="正方形/長方形 164"/>
          <p:cNvSpPr/>
          <p:nvPr/>
        </p:nvSpPr>
        <p:spPr>
          <a:xfrm>
            <a:off x="6081088" y="4747608"/>
            <a:ext cx="985964" cy="24748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京野菜</a:t>
            </a:r>
            <a:endParaRPr kumimoji="1" lang="ja-JP" altLang="en-US" sz="600" dirty="0">
              <a:solidFill>
                <a:schemeClr val="tx1"/>
              </a:solidFill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</p:txBody>
      </p:sp>
      <p:sp>
        <p:nvSpPr>
          <p:cNvPr id="166" name="正方形/長方形 165"/>
          <p:cNvSpPr/>
          <p:nvPr/>
        </p:nvSpPr>
        <p:spPr>
          <a:xfrm>
            <a:off x="7052465" y="4747608"/>
            <a:ext cx="1633637" cy="24748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900" dirty="0" smtClean="0">
                <a:solidFill>
                  <a:schemeClr val="tx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地域間交流の促進</a:t>
            </a:r>
            <a:endParaRPr lang="ja-JP" altLang="en-US" sz="900" dirty="0">
              <a:solidFill>
                <a:schemeClr val="tx1"/>
              </a:solidFill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</p:txBody>
      </p:sp>
      <p:sp>
        <p:nvSpPr>
          <p:cNvPr id="170" name="正方形/長方形 169"/>
          <p:cNvSpPr/>
          <p:nvPr/>
        </p:nvSpPr>
        <p:spPr>
          <a:xfrm>
            <a:off x="6081088" y="5005917"/>
            <a:ext cx="2605014" cy="614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900" b="1" dirty="0" smtClean="0">
                <a:solidFill>
                  <a:schemeClr val="tx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幅広い年代に向けた情報発信のサポート</a:t>
            </a:r>
            <a:endParaRPr lang="ja-JP" altLang="en-US" sz="900" b="1" dirty="0">
              <a:solidFill>
                <a:schemeClr val="tx1"/>
              </a:solidFill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r>
              <a:rPr lang="ja-JP" altLang="en-US" sz="900" b="1" dirty="0">
                <a:solidFill>
                  <a:schemeClr val="tx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　　　　　　　　　　</a:t>
            </a:r>
          </a:p>
          <a:p>
            <a:r>
              <a:rPr lang="ja-JP" altLang="en-US" sz="900" b="1" dirty="0" smtClean="0">
                <a:solidFill>
                  <a:schemeClr val="tx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新野菜を使ったイベントの提案・実施</a:t>
            </a:r>
            <a:endParaRPr lang="ja-JP" altLang="en-US" sz="900" b="1" dirty="0">
              <a:solidFill>
                <a:schemeClr val="tx1"/>
              </a:solidFill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</p:txBody>
      </p:sp>
      <p:sp>
        <p:nvSpPr>
          <p:cNvPr id="171" name="正方形/長方形 170"/>
          <p:cNvSpPr/>
          <p:nvPr/>
        </p:nvSpPr>
        <p:spPr>
          <a:xfrm>
            <a:off x="6094522" y="5689246"/>
            <a:ext cx="972530" cy="247485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高校生プログラム</a:t>
            </a:r>
            <a:endParaRPr kumimoji="1" lang="ja-JP" altLang="en-US" sz="600" dirty="0">
              <a:solidFill>
                <a:schemeClr val="tx1"/>
              </a:solidFill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</p:txBody>
      </p:sp>
      <p:sp>
        <p:nvSpPr>
          <p:cNvPr id="172" name="正方形/長方形 171"/>
          <p:cNvSpPr/>
          <p:nvPr/>
        </p:nvSpPr>
        <p:spPr>
          <a:xfrm>
            <a:off x="7052465" y="5689246"/>
            <a:ext cx="1633637" cy="24748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800" dirty="0" smtClean="0">
                <a:solidFill>
                  <a:schemeClr val="tx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ツアー内容のブラッシュアップ</a:t>
            </a:r>
            <a:endParaRPr lang="ja-JP" altLang="en-US" sz="800" dirty="0">
              <a:solidFill>
                <a:schemeClr val="tx1"/>
              </a:solidFill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</p:txBody>
      </p:sp>
      <p:sp>
        <p:nvSpPr>
          <p:cNvPr id="173" name="正方形/長方形 172"/>
          <p:cNvSpPr/>
          <p:nvPr/>
        </p:nvSpPr>
        <p:spPr>
          <a:xfrm>
            <a:off x="6094523" y="5940495"/>
            <a:ext cx="2591580" cy="4186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900" b="1" dirty="0" smtClean="0">
                <a:solidFill>
                  <a:schemeClr val="tx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学生目線の理想のツアー案作成</a:t>
            </a:r>
            <a:endParaRPr lang="ja-JP" altLang="en-US" sz="900" b="1" dirty="0">
              <a:solidFill>
                <a:schemeClr val="tx1"/>
              </a:solidFill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</p:txBody>
      </p:sp>
      <p:sp>
        <p:nvSpPr>
          <p:cNvPr id="174" name="角丸四角形 173"/>
          <p:cNvSpPr/>
          <p:nvPr/>
        </p:nvSpPr>
        <p:spPr>
          <a:xfrm>
            <a:off x="3096468" y="4995093"/>
            <a:ext cx="2685505" cy="349340"/>
          </a:xfrm>
          <a:prstGeom prst="round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  <a:latin typeface="小塚ゴシック Pro H" panose="020B0800000000000000" pitchFamily="34" charset="-128"/>
                <a:ea typeface="小塚ゴシック Pro H" panose="020B0800000000000000" pitchFamily="34" charset="-128"/>
              </a:rPr>
              <a:t>先方</a:t>
            </a:r>
            <a:r>
              <a:rPr lang="ja-JP" altLang="en-US" sz="1100" dirty="0" smtClean="0">
                <a:solidFill>
                  <a:schemeClr val="tx1"/>
                </a:solidFill>
                <a:latin typeface="小塚ゴシック Pro H" panose="020B0800000000000000" pitchFamily="34" charset="-128"/>
                <a:ea typeface="小塚ゴシック Pro H" panose="020B0800000000000000" pitchFamily="34" charset="-128"/>
              </a:rPr>
              <a:t>からのフィードバック</a:t>
            </a:r>
            <a:endParaRPr lang="en-US" altLang="ja-JP" sz="1100" dirty="0">
              <a:solidFill>
                <a:schemeClr val="tx1"/>
              </a:solidFill>
              <a:latin typeface="小塚ゴシック Pro H" panose="020B0800000000000000" pitchFamily="34" charset="-128"/>
              <a:ea typeface="小塚ゴシック Pro H" panose="020B0800000000000000" pitchFamily="34" charset="-128"/>
            </a:endParaRPr>
          </a:p>
        </p:txBody>
      </p:sp>
      <p:pic>
        <p:nvPicPr>
          <p:cNvPr id="175" name="図 17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9544" y="5025482"/>
            <a:ext cx="327915" cy="327915"/>
          </a:xfrm>
          <a:prstGeom prst="rect">
            <a:avLst/>
          </a:prstGeom>
        </p:spPr>
      </p:pic>
      <p:pic>
        <p:nvPicPr>
          <p:cNvPr id="176" name="図 17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2939" y="5025482"/>
            <a:ext cx="327915" cy="327915"/>
          </a:xfrm>
          <a:prstGeom prst="rect">
            <a:avLst/>
          </a:prstGeom>
        </p:spPr>
      </p:pic>
      <p:sp>
        <p:nvSpPr>
          <p:cNvPr id="177" name="正方形/長方形 176"/>
          <p:cNvSpPr/>
          <p:nvPr/>
        </p:nvSpPr>
        <p:spPr>
          <a:xfrm>
            <a:off x="3210820" y="5404373"/>
            <a:ext cx="1762630" cy="2037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700" dirty="0" smtClean="0">
                <a:solidFill>
                  <a:schemeClr val="tx1"/>
                </a:solidFill>
                <a:latin typeface="小塚ゴシック Pro H" panose="020B0800000000000000" pitchFamily="34" charset="-128"/>
                <a:ea typeface="小塚ゴシック Pro H" panose="020B0800000000000000" pitchFamily="34" charset="-128"/>
              </a:rPr>
              <a:t>詳しい</a:t>
            </a:r>
            <a:r>
              <a:rPr lang="ja-JP" altLang="en-US" sz="700" dirty="0">
                <a:solidFill>
                  <a:schemeClr val="tx1"/>
                </a:solidFill>
                <a:latin typeface="小塚ゴシック Pro H" panose="020B0800000000000000" pitchFamily="34" charset="-128"/>
                <a:ea typeface="小塚ゴシック Pro H" panose="020B0800000000000000" pitchFamily="34" charset="-128"/>
              </a:rPr>
              <a:t>説明</a:t>
            </a:r>
            <a:r>
              <a:rPr lang="ja-JP" altLang="en-US" sz="700" dirty="0" smtClean="0">
                <a:solidFill>
                  <a:schemeClr val="tx1"/>
                </a:solidFill>
                <a:latin typeface="小塚ゴシック Pro H" panose="020B0800000000000000" pitchFamily="34" charset="-128"/>
                <a:ea typeface="小塚ゴシック Pro H" panose="020B0800000000000000" pitchFamily="34" charset="-128"/>
              </a:rPr>
              <a:t>を省きすぎている</a:t>
            </a:r>
            <a:endParaRPr kumimoji="1" lang="ja-JP" altLang="en-US" sz="700" dirty="0">
              <a:solidFill>
                <a:schemeClr val="tx1"/>
              </a:solidFill>
              <a:latin typeface="小塚ゴシック Pro H" panose="020B0800000000000000" pitchFamily="34" charset="-128"/>
              <a:ea typeface="小塚ゴシック Pro H" panose="020B0800000000000000" pitchFamily="34" charset="-128"/>
            </a:endParaRPr>
          </a:p>
        </p:txBody>
      </p:sp>
      <p:sp>
        <p:nvSpPr>
          <p:cNvPr id="178" name="正方形/長方形 177"/>
          <p:cNvSpPr/>
          <p:nvPr/>
        </p:nvSpPr>
        <p:spPr>
          <a:xfrm>
            <a:off x="3210818" y="5764454"/>
            <a:ext cx="2130802" cy="2008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700" dirty="0">
                <a:solidFill>
                  <a:schemeClr val="tx1"/>
                </a:solidFill>
                <a:latin typeface="小塚ゴシック Pro H" panose="020B0800000000000000" pitchFamily="34" charset="-128"/>
                <a:ea typeface="小塚ゴシック Pro H" panose="020B0800000000000000" pitchFamily="34" charset="-128"/>
              </a:rPr>
              <a:t>プログラム</a:t>
            </a:r>
            <a:r>
              <a:rPr lang="ja-JP" altLang="en-US" sz="700" dirty="0" smtClean="0">
                <a:solidFill>
                  <a:schemeClr val="tx1"/>
                </a:solidFill>
                <a:latin typeface="小塚ゴシック Pro H" panose="020B0800000000000000" pitchFamily="34" charset="-128"/>
                <a:ea typeface="小塚ゴシック Pro H" panose="020B0800000000000000" pitchFamily="34" charset="-128"/>
              </a:rPr>
              <a:t>や目的は明示したほうがよい</a:t>
            </a:r>
            <a:endParaRPr kumimoji="1" lang="ja-JP" altLang="en-US" sz="700" dirty="0">
              <a:solidFill>
                <a:schemeClr val="tx1"/>
              </a:solidFill>
              <a:latin typeface="小塚ゴシック Pro H" panose="020B0800000000000000" pitchFamily="34" charset="-128"/>
              <a:ea typeface="小塚ゴシック Pro H" panose="020B0800000000000000" pitchFamily="34" charset="-128"/>
            </a:endParaRPr>
          </a:p>
        </p:txBody>
      </p:sp>
      <p:sp>
        <p:nvSpPr>
          <p:cNvPr id="179" name="正方形/長方形 178"/>
          <p:cNvSpPr/>
          <p:nvPr/>
        </p:nvSpPr>
        <p:spPr>
          <a:xfrm>
            <a:off x="3210819" y="6121602"/>
            <a:ext cx="2711458" cy="2102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700" dirty="0" smtClean="0">
                <a:solidFill>
                  <a:schemeClr val="tx1"/>
                </a:solidFill>
                <a:latin typeface="小塚ゴシック Pro H" panose="020B0800000000000000" pitchFamily="34" charset="-128"/>
                <a:ea typeface="小塚ゴシック Pro H" panose="020B0800000000000000" pitchFamily="34" charset="-128"/>
              </a:rPr>
              <a:t>チラシ</a:t>
            </a:r>
            <a:r>
              <a:rPr lang="ja-JP" altLang="en-US" sz="700" dirty="0">
                <a:solidFill>
                  <a:schemeClr val="tx1"/>
                </a:solidFill>
                <a:latin typeface="小塚ゴシック Pro H" panose="020B0800000000000000" pitchFamily="34" charset="-128"/>
                <a:ea typeface="小塚ゴシック Pro H" panose="020B0800000000000000" pitchFamily="34" charset="-128"/>
              </a:rPr>
              <a:t>案</a:t>
            </a:r>
            <a:r>
              <a:rPr lang="ja-JP" altLang="en-US" sz="700" dirty="0" smtClean="0">
                <a:solidFill>
                  <a:schemeClr val="tx1"/>
                </a:solidFill>
                <a:latin typeface="小塚ゴシック Pro H" panose="020B0800000000000000" pitchFamily="34" charset="-128"/>
                <a:ea typeface="小塚ゴシック Pro H" panose="020B0800000000000000" pitchFamily="34" charset="-128"/>
              </a:rPr>
              <a:t>は採用されず</a:t>
            </a:r>
            <a:endParaRPr kumimoji="1" lang="ja-JP" altLang="en-US" sz="700" dirty="0">
              <a:solidFill>
                <a:schemeClr val="tx1"/>
              </a:solidFill>
              <a:latin typeface="小塚ゴシック Pro H" panose="020B0800000000000000" pitchFamily="34" charset="-128"/>
              <a:ea typeface="小塚ゴシック Pro H" panose="020B0800000000000000" pitchFamily="34" charset="-128"/>
            </a:endParaRPr>
          </a:p>
        </p:txBody>
      </p:sp>
      <p:sp>
        <p:nvSpPr>
          <p:cNvPr id="26" name="下矢印 25"/>
          <p:cNvSpPr/>
          <p:nvPr/>
        </p:nvSpPr>
        <p:spPr>
          <a:xfrm>
            <a:off x="4085672" y="5608158"/>
            <a:ext cx="83089" cy="152094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1" name="下矢印 180"/>
          <p:cNvSpPr/>
          <p:nvPr/>
        </p:nvSpPr>
        <p:spPr>
          <a:xfrm>
            <a:off x="4085672" y="5965306"/>
            <a:ext cx="83089" cy="154847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3" name="下矢印 182"/>
          <p:cNvSpPr/>
          <p:nvPr/>
        </p:nvSpPr>
        <p:spPr>
          <a:xfrm rot="16200000">
            <a:off x="5329607" y="5491984"/>
            <a:ext cx="71722" cy="1458110"/>
          </a:xfrm>
          <a:prstGeom prst="downArrow">
            <a:avLst>
              <a:gd name="adj1" fmla="val 50000"/>
              <a:gd name="adj2" fmla="val 131651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7" name="図 2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4980" y="6029870"/>
            <a:ext cx="440108" cy="208693"/>
          </a:xfrm>
          <a:prstGeom prst="rect">
            <a:avLst/>
          </a:prstGeom>
        </p:spPr>
      </p:pic>
      <p:grpSp>
        <p:nvGrpSpPr>
          <p:cNvPr id="14" name="グループ化 13"/>
          <p:cNvGrpSpPr/>
          <p:nvPr/>
        </p:nvGrpSpPr>
        <p:grpSpPr>
          <a:xfrm>
            <a:off x="5960364" y="1301185"/>
            <a:ext cx="2914917" cy="1057948"/>
            <a:chOff x="5922505" y="1304794"/>
            <a:chExt cx="2914917" cy="1226842"/>
          </a:xfrm>
        </p:grpSpPr>
        <p:pic>
          <p:nvPicPr>
            <p:cNvPr id="9" name="図 8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7390370" y="1304794"/>
              <a:ext cx="1447052" cy="1209581"/>
            </a:xfrm>
            <a:prstGeom prst="rect">
              <a:avLst/>
            </a:prstGeom>
          </p:spPr>
        </p:pic>
        <p:pic>
          <p:nvPicPr>
            <p:cNvPr id="11" name="図 10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5922505" y="1304794"/>
              <a:ext cx="1399317" cy="1226842"/>
            </a:xfrm>
            <a:prstGeom prst="rect">
              <a:avLst/>
            </a:prstGeom>
          </p:spPr>
        </p:pic>
        <p:sp>
          <p:nvSpPr>
            <p:cNvPr id="13" name="右矢印 12"/>
            <p:cNvSpPr/>
            <p:nvPr/>
          </p:nvSpPr>
          <p:spPr>
            <a:xfrm>
              <a:off x="7210425" y="1889648"/>
              <a:ext cx="301625" cy="189977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15" name="図 14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622752" y="2381883"/>
            <a:ext cx="2252530" cy="1677182"/>
          </a:xfrm>
          <a:prstGeom prst="rect">
            <a:avLst/>
          </a:prstGeom>
        </p:spPr>
      </p:pic>
      <p:sp>
        <p:nvSpPr>
          <p:cNvPr id="18" name="テキスト ボックス 17"/>
          <p:cNvSpPr txBox="1"/>
          <p:nvPr/>
        </p:nvSpPr>
        <p:spPr>
          <a:xfrm>
            <a:off x="333787" y="5437582"/>
            <a:ext cx="800219" cy="2769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検証方法</a:t>
            </a:r>
            <a:endParaRPr kumimoji="1" lang="ja-JP" altLang="en-US" sz="1200" dirty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</p:txBody>
      </p:sp>
      <p:sp>
        <p:nvSpPr>
          <p:cNvPr id="125" name="角丸四角形 124"/>
          <p:cNvSpPr/>
          <p:nvPr/>
        </p:nvSpPr>
        <p:spPr>
          <a:xfrm>
            <a:off x="6557376" y="434787"/>
            <a:ext cx="2300445" cy="30867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700" b="1" dirty="0" smtClean="0">
                <a:solidFill>
                  <a:prstClr val="black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協力団体　　：　京都府</a:t>
            </a:r>
            <a:r>
              <a:rPr lang="ja-JP" altLang="en-US" sz="700" b="1" dirty="0" smtClean="0">
                <a:solidFill>
                  <a:prstClr val="black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南丹広域</a:t>
            </a:r>
            <a:r>
              <a:rPr lang="ja-JP" altLang="en-US" sz="700" b="1" dirty="0" smtClean="0">
                <a:solidFill>
                  <a:prstClr val="black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振興局　様</a:t>
            </a:r>
            <a:endParaRPr lang="en-US" altLang="ja-JP" sz="700" b="1" dirty="0" smtClean="0">
              <a:solidFill>
                <a:prstClr val="black"/>
              </a:solidFill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pPr lvl="0"/>
            <a:r>
              <a:rPr lang="ja-JP" altLang="en-US" sz="700" b="1" dirty="0">
                <a:solidFill>
                  <a:prstClr val="black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　</a:t>
            </a:r>
            <a:r>
              <a:rPr lang="ja-JP" altLang="en-US" sz="700" b="1" dirty="0" smtClean="0">
                <a:solidFill>
                  <a:prstClr val="black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　　　　　　京都丹波・食と森の交流協議会　様</a:t>
            </a:r>
            <a:endParaRPr lang="en-US" altLang="ja-JP" sz="700" b="1" dirty="0">
              <a:solidFill>
                <a:prstClr val="black"/>
              </a:solidFill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</p:txBody>
      </p:sp>
      <p:sp>
        <p:nvSpPr>
          <p:cNvPr id="12" name="フローチャート: 順次アクセス記憶 11"/>
          <p:cNvSpPr/>
          <p:nvPr/>
        </p:nvSpPr>
        <p:spPr>
          <a:xfrm>
            <a:off x="5509361" y="2476222"/>
            <a:ext cx="1163870" cy="1093938"/>
          </a:xfrm>
          <a:prstGeom prst="flowChartMagneticTape">
            <a:avLst/>
          </a:prstGeom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latin typeface="小塚ゴシック Pro H" panose="020B0800000000000000" pitchFamily="34" charset="-128"/>
                <a:ea typeface="小塚ゴシック Pro H" panose="020B0800000000000000" pitchFamily="34" charset="-128"/>
              </a:rPr>
              <a:t>好感触</a:t>
            </a:r>
            <a:r>
              <a:rPr kumimoji="1" lang="en-US" altLang="ja-JP" sz="1050" dirty="0" smtClean="0">
                <a:latin typeface="小塚ゴシック Pro H" panose="020B0800000000000000" pitchFamily="34" charset="-128"/>
                <a:ea typeface="小塚ゴシック Pro H" panose="020B0800000000000000" pitchFamily="34" charset="-128"/>
              </a:rPr>
              <a:t>!!</a:t>
            </a:r>
          </a:p>
        </p:txBody>
      </p:sp>
      <p:sp>
        <p:nvSpPr>
          <p:cNvPr id="17" name="角丸四角形 16"/>
          <p:cNvSpPr/>
          <p:nvPr/>
        </p:nvSpPr>
        <p:spPr>
          <a:xfrm>
            <a:off x="3268989" y="1280041"/>
            <a:ext cx="2367152" cy="51074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100" b="1" dirty="0">
                <a:solidFill>
                  <a:schemeClr val="tx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・高校生プログラムのチラシ改善</a:t>
            </a:r>
            <a:endParaRPr lang="en-US" altLang="ja-JP" sz="1100" b="1" dirty="0">
              <a:solidFill>
                <a:schemeClr val="tx1"/>
              </a:solidFill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・ツアー企画の提案</a:t>
            </a:r>
            <a:endParaRPr lang="en-US" altLang="ja-JP" sz="1100" b="1" dirty="0">
              <a:solidFill>
                <a:schemeClr val="tx1"/>
              </a:solidFill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707" y="3958494"/>
            <a:ext cx="971794" cy="775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3289</TotalTime>
  <Words>170</Words>
  <Application>Microsoft Office PowerPoint</Application>
  <PresentationFormat>画面に合わせる (4:3)</PresentationFormat>
  <Paragraphs>69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小塚ゴシック Pro B</vt:lpstr>
      <vt:lpstr>小塚ゴシック Pro H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Urata</dc:creator>
  <cp:lastModifiedBy>glocalcenter</cp:lastModifiedBy>
  <cp:revision>162</cp:revision>
  <cp:lastPrinted>2014-02-17T12:41:11Z</cp:lastPrinted>
  <dcterms:created xsi:type="dcterms:W3CDTF">2014-01-16T06:59:14Z</dcterms:created>
  <dcterms:modified xsi:type="dcterms:W3CDTF">2014-02-18T07:37:13Z</dcterms:modified>
</cp:coreProperties>
</file>