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5" r:id="rId12"/>
    <p:sldId id="267" r:id="rId13"/>
    <p:sldId id="269" r:id="rId1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3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459B7-EB3E-478B-BFF5-3BA5705F1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03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FC2B-2ED4-4228-B722-01146EDF00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50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6FC2B-2ED4-4228-B722-01146EDF00E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10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51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1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45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17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3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97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4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2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96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DC96-CAC7-4E69-A2EE-CA4F54675152}" type="datetimeFigureOut">
              <a:rPr kumimoji="1" lang="ja-JP" altLang="en-US" smtClean="0"/>
              <a:t>2013/9/28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5A0C-6FEC-4A7B-BD62-B5CB546234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3" y="-542491"/>
            <a:ext cx="9867322" cy="74004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9742" y="3730482"/>
            <a:ext cx="9144000" cy="2982045"/>
          </a:xfrm>
        </p:spPr>
        <p:txBody>
          <a:bodyPr>
            <a:normAutofit/>
          </a:bodyPr>
          <a:lstStyle/>
          <a:p>
            <a:r>
              <a:rPr kumimoji="1" lang="ja-JP" altLang="en-US" sz="5300" dirty="0" smtClean="0">
                <a:solidFill>
                  <a:schemeClr val="bg1"/>
                </a:solidFill>
              </a:rPr>
              <a:t>京都ギャップイヤー事業中南部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lang="ja-JP" altLang="en-US" dirty="0" smtClean="0">
                <a:solidFill>
                  <a:schemeClr val="bg1"/>
                </a:solidFill>
              </a:rPr>
              <a:t>企業の魅力発信プログラム</a:t>
            </a:r>
            <a:r>
              <a:rPr lang="en-US" altLang="ja-JP" dirty="0" smtClean="0">
                <a:solidFill>
                  <a:schemeClr val="bg1"/>
                </a:solidFill>
              </a:rPr>
              <a:t/>
            </a:r>
            <a:br>
              <a:rPr lang="en-US" altLang="ja-JP" dirty="0" smtClean="0">
                <a:solidFill>
                  <a:schemeClr val="bg1"/>
                </a:solidFill>
              </a:rPr>
            </a:br>
            <a:r>
              <a:rPr lang="ja-JP" altLang="en-US" dirty="0" smtClean="0">
                <a:solidFill>
                  <a:schemeClr val="bg1"/>
                </a:solidFill>
              </a:rPr>
              <a:t>株式会社</a:t>
            </a:r>
            <a:r>
              <a:rPr lang="ja-JP" altLang="en-US" sz="8000" b="1" dirty="0" smtClean="0">
                <a:solidFill>
                  <a:schemeClr val="bg1"/>
                </a:solidFill>
              </a:rPr>
              <a:t>ウエダ</a:t>
            </a:r>
            <a:r>
              <a:rPr lang="ja-JP" altLang="en-US" sz="8000" dirty="0" smtClean="0">
                <a:solidFill>
                  <a:schemeClr val="bg1"/>
                </a:solidFill>
              </a:rPr>
              <a:t>本社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647791" y="1545708"/>
            <a:ext cx="0" cy="440355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34978" y="5944589"/>
            <a:ext cx="5594683" cy="240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矢印 17"/>
          <p:cNvSpPr/>
          <p:nvPr/>
        </p:nvSpPr>
        <p:spPr>
          <a:xfrm>
            <a:off x="4012532" y="6101697"/>
            <a:ext cx="1094874" cy="5775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上矢印 18"/>
          <p:cNvSpPr/>
          <p:nvPr/>
        </p:nvSpPr>
        <p:spPr>
          <a:xfrm>
            <a:off x="445170" y="2863515"/>
            <a:ext cx="577516" cy="10948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83115" y="61016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時間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9736" y="42621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利益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1645398" y="3007506"/>
            <a:ext cx="5594683" cy="15039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1651415" y="1858439"/>
            <a:ext cx="5582647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125704" y="3937749"/>
            <a:ext cx="519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</a:t>
            </a:r>
            <a:endParaRPr kumimoji="1" lang="ja-JP" altLang="en-US" sz="44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36123" y="4885459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B</a:t>
            </a:r>
            <a:endParaRPr kumimoji="1" lang="ja-JP" altLang="en-US" sz="4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1" name="円形吹き出し 30"/>
          <p:cNvSpPr/>
          <p:nvPr/>
        </p:nvSpPr>
        <p:spPr>
          <a:xfrm>
            <a:off x="2170559" y="1085994"/>
            <a:ext cx="3078859" cy="2454887"/>
          </a:xfrm>
          <a:prstGeom prst="wedgeEllipseCallout">
            <a:avLst>
              <a:gd name="adj1" fmla="val 61937"/>
              <a:gd name="adj2" fmla="val 17183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2" name="円形吹き出し 31"/>
          <p:cNvSpPr/>
          <p:nvPr/>
        </p:nvSpPr>
        <p:spPr>
          <a:xfrm>
            <a:off x="4340125" y="3964055"/>
            <a:ext cx="2644078" cy="1845858"/>
          </a:xfrm>
          <a:prstGeom prst="wedgeEllipseCallout">
            <a:avLst>
              <a:gd name="adj1" fmla="val -50866"/>
              <a:gd name="adj2" fmla="val -502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78326" y="1352273"/>
            <a:ext cx="3479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このオフィスが好き！</a:t>
            </a: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環境が快適！</a:t>
            </a: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思わずいいアイデアが！</a:t>
            </a: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仕事が楽しい！</a:t>
            </a: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やる気</a:t>
            </a:r>
            <a:r>
              <a:rPr lang="en-US" altLang="ja-JP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UP!!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18061" y="4234681"/>
            <a:ext cx="431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事務的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な職場・・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閉塞感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がある・・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→</a:t>
            </a:r>
            <a:r>
              <a:rPr lang="ja-JP" altLang="en-US" sz="30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やる気</a:t>
            </a:r>
            <a:r>
              <a:rPr lang="en-US" altLang="ja-JP" sz="30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DOWN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10727" y="633812"/>
            <a:ext cx="398698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オフィス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・・・</a:t>
            </a:r>
            <a:endParaRPr kumimoji="1" lang="en-US" altLang="ja-JP" sz="2400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最低限の仕事環境（低コスト）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15312" y="1633031"/>
            <a:ext cx="4530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オフィス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Ｂ</a:t>
            </a:r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・・・</a:t>
            </a:r>
            <a:endParaRPr kumimoji="1"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工夫を凝らしたオフィス（高コスト）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8" name="爆発 1 37"/>
          <p:cNvSpPr/>
          <p:nvPr/>
        </p:nvSpPr>
        <p:spPr>
          <a:xfrm>
            <a:off x="7229661" y="2847083"/>
            <a:ext cx="5639426" cy="3900946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087448" y="3848576"/>
            <a:ext cx="378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最初の設備投資が高くても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トータルでは利益が高くなる</a:t>
            </a:r>
            <a:endParaRPr lang="en-US" altLang="ja-JP" sz="2400" b="1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08986" y="4768323"/>
            <a:ext cx="4990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rgbClr val="FF0000"/>
                </a:solidFill>
              </a:rPr>
              <a:t>つまりやる気を</a:t>
            </a:r>
            <a:endParaRPr kumimoji="1" lang="en-US" altLang="ja-JP" sz="36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3600" b="1" dirty="0" smtClean="0">
                <a:solidFill>
                  <a:srgbClr val="FF0000"/>
                </a:solidFill>
              </a:rPr>
              <a:t>引き出すことが大事！！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125121" y="-11647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トータルパフォーマンス</a:t>
            </a:r>
            <a:endParaRPr lang="ja-JP" altLang="en-US" sz="48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4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/>
      <p:bldP spid="38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5252" y="0"/>
            <a:ext cx="3442854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 smtClean="0">
                <a:solidFill>
                  <a:srgbClr val="0070C0"/>
                </a:solidFill>
              </a:rPr>
              <a:t>岡村社長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6" t="12051" r="2353" b="11733"/>
          <a:stretch/>
        </p:blipFill>
        <p:spPr>
          <a:xfrm>
            <a:off x="7065818" y="495733"/>
            <a:ext cx="3553691" cy="509609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81140" y="1878210"/>
            <a:ext cx="59539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■なんでもアリの精神</a:t>
            </a:r>
            <a:endParaRPr lang="en-US" altLang="ja-JP" sz="4000" dirty="0" smtClean="0"/>
          </a:p>
          <a:p>
            <a:endParaRPr lang="en-US" altLang="ja-JP" sz="4000" dirty="0" smtClean="0"/>
          </a:p>
          <a:p>
            <a:r>
              <a:rPr lang="ja-JP" altLang="en-US" sz="4000" dirty="0" smtClean="0"/>
              <a:t>■語録</a:t>
            </a:r>
            <a:endParaRPr lang="en-US" altLang="ja-JP" sz="4000" dirty="0"/>
          </a:p>
          <a:p>
            <a:pPr lvl="1"/>
            <a:r>
              <a:rPr lang="ja-JP" altLang="en-US" sz="4000" dirty="0"/>
              <a:t>・虫の</a:t>
            </a:r>
            <a:r>
              <a:rPr lang="ja-JP" altLang="en-US" sz="4000" dirty="0" smtClean="0"/>
              <a:t>話</a:t>
            </a:r>
            <a:endParaRPr lang="en-US" altLang="ja-JP" sz="4000" dirty="0"/>
          </a:p>
          <a:p>
            <a:pPr lvl="1"/>
            <a:r>
              <a:rPr lang="ja-JP" altLang="en-US" sz="4000" dirty="0"/>
              <a:t>・確率の</a:t>
            </a:r>
            <a:r>
              <a:rPr lang="ja-JP" altLang="en-US" sz="4000" dirty="0" smtClean="0"/>
              <a:t>話</a:t>
            </a:r>
            <a:endParaRPr lang="en-US" altLang="ja-JP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12253" y="5756685"/>
            <a:ext cx="4260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代表取締役</a:t>
            </a:r>
            <a:r>
              <a:rPr lang="ja-JP" altLang="en-US" sz="4400" dirty="0" smtClean="0"/>
              <a:t>岡村社長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192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5851" y="2920590"/>
            <a:ext cx="4166754" cy="1325563"/>
          </a:xfrm>
        </p:spPr>
        <p:txBody>
          <a:bodyPr>
            <a:no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</a:rPr>
              <a:t>　</a:t>
            </a:r>
            <a:r>
              <a:rPr lang="ja-JP" altLang="en-US" sz="5400" dirty="0" smtClean="0">
                <a:solidFill>
                  <a:srgbClr val="FF0000"/>
                </a:solidFill>
              </a:rPr>
              <a:t>　　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感想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7655" y="1017672"/>
            <a:ext cx="6549256" cy="4911942"/>
          </a:xfrm>
        </p:spPr>
      </p:pic>
    </p:spTree>
    <p:extLst>
      <p:ext uri="{BB962C8B-B14F-4D97-AF65-F5344CB8AC3E}">
        <p14:creationId xmlns:p14="http://schemas.microsoft.com/office/powerpoint/2010/main" val="22765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6531" y="3016750"/>
            <a:ext cx="8738937" cy="857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/>
              <a:t>ご</a:t>
            </a:r>
            <a:r>
              <a:rPr lang="ja-JP" altLang="en-US" sz="5400" dirty="0" smtClean="0"/>
              <a:t>清</a:t>
            </a:r>
            <a:r>
              <a:rPr kumimoji="1" lang="ja-JP" altLang="en-US" sz="5400" dirty="0" smtClean="0"/>
              <a:t>聴ありがとうございました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566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000" dirty="0" smtClean="0"/>
              <a:t>もくじ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04310" y="1903829"/>
            <a:ext cx="7383379" cy="4551112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会社概要</a:t>
            </a:r>
            <a:endParaRPr kumimoji="1" lang="en-US" altLang="ja-JP" sz="5400" dirty="0" smtClean="0"/>
          </a:p>
          <a:p>
            <a:r>
              <a:rPr lang="ja-JP" altLang="en-US" sz="5400" dirty="0" smtClean="0"/>
              <a:t>インタビュー内容</a:t>
            </a:r>
            <a:endParaRPr lang="en-US" altLang="ja-JP" sz="5400" dirty="0" smtClean="0"/>
          </a:p>
          <a:p>
            <a:r>
              <a:rPr kumimoji="1" lang="ja-JP" altLang="en-US" sz="5400" dirty="0" smtClean="0"/>
              <a:t>ウエダ本社の魅力</a:t>
            </a:r>
            <a:endParaRPr kumimoji="1" lang="en-US" altLang="ja-JP" sz="5400" dirty="0" smtClean="0"/>
          </a:p>
          <a:p>
            <a:r>
              <a:rPr lang="ja-JP" altLang="en-US" sz="5400" dirty="0" smtClean="0"/>
              <a:t>感想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32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37" y="178376"/>
            <a:ext cx="4918364" cy="65578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05100" cy="1325563"/>
          </a:xfrm>
        </p:spPr>
        <p:txBody>
          <a:bodyPr/>
          <a:lstStyle/>
          <a:p>
            <a:r>
              <a:rPr kumimoji="1" lang="ja-JP" altLang="en-US" dirty="0" smtClean="0"/>
              <a:t>会社概要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 </a:t>
            </a:r>
            <a:r>
              <a:rPr lang="ja-JP" altLang="en-US" sz="3200" dirty="0"/>
              <a:t>株式会社ウエダ本社 </a:t>
            </a:r>
            <a:endParaRPr lang="en-US" altLang="ja-JP" sz="3200" dirty="0"/>
          </a:p>
          <a:p>
            <a:endParaRPr lang="en-US" altLang="ja-JP" dirty="0" smtClean="0"/>
          </a:p>
          <a:p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創業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1938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zh-TW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（昭和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r>
              <a:rPr lang="zh-TW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TW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+mn-ea"/>
              </a:rPr>
              <a:t>資本金 </a:t>
            </a:r>
            <a:r>
              <a:rPr lang="en-US" altLang="ja-JP" dirty="0">
                <a:latin typeface="+mn-ea"/>
              </a:rPr>
              <a:t>8,000</a:t>
            </a:r>
            <a:r>
              <a:rPr lang="ja-JP" altLang="en-US" dirty="0">
                <a:latin typeface="+mn-ea"/>
              </a:rPr>
              <a:t>万円 </a:t>
            </a:r>
            <a:endParaRPr lang="en-US" altLang="ja-JP" dirty="0" smtClean="0">
              <a:latin typeface="+mn-ea"/>
            </a:endParaRPr>
          </a:p>
          <a:p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従業員数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　（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2010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月現在</a:t>
            </a:r>
            <a:r>
              <a:rPr lang="zh-TW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</a:rPr>
              <a:t>代表取締役社長 岡村充</a:t>
            </a:r>
            <a:r>
              <a:rPr lang="ja-JP" altLang="en-US" dirty="0" smtClean="0">
                <a:latin typeface="ＭＳ Ｐゴシック" panose="020B0600070205080204" pitchFamily="50" charset="-128"/>
              </a:rPr>
              <a:t>泰 </a:t>
            </a:r>
            <a:endParaRPr lang="en-US" altLang="ja-JP" dirty="0" smtClean="0">
              <a:latin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所在地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京都市</a:t>
            </a:r>
            <a:r>
              <a:rPr lang="zh-CN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下京区五条</a:t>
            </a:r>
            <a:r>
              <a:rPr lang="zh-CN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堺角</a:t>
            </a:r>
            <a:r>
              <a:rPr lang="zh-CN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塩釜町</a:t>
            </a:r>
            <a:r>
              <a:rPr lang="en-US" altLang="zh-CN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363</a:t>
            </a:r>
            <a:r>
              <a:rPr lang="zh-CN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番地</a:t>
            </a:r>
          </a:p>
          <a:p>
            <a:endParaRPr lang="en-US" altLang="zh-TW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事業内容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963" y="1330312"/>
            <a:ext cx="11024074" cy="4010891"/>
          </a:xfrm>
        </p:spPr>
        <p:txBody>
          <a:bodyPr numCol="2">
            <a:normAutofit/>
          </a:bodyPr>
          <a:lstStyle/>
          <a:p>
            <a:endParaRPr lang="en-US" altLang="ja-JP" sz="2600" dirty="0" smtClean="0"/>
          </a:p>
          <a:p>
            <a:r>
              <a:rPr lang="ja-JP" altLang="en-US" sz="2600" dirty="0" smtClean="0"/>
              <a:t>コピープリンター</a:t>
            </a:r>
            <a:r>
              <a:rPr lang="ja-JP" altLang="en-US" sz="2600" dirty="0"/>
              <a:t>などの事務機器</a:t>
            </a:r>
            <a:r>
              <a:rPr lang="ja-JP" altLang="en-US" sz="2600" dirty="0" smtClean="0"/>
              <a:t>販売　 </a:t>
            </a:r>
            <a:endParaRPr lang="ja-JP" altLang="en-US" sz="2600" dirty="0"/>
          </a:p>
          <a:p>
            <a:r>
              <a:rPr lang="ja-JP" altLang="en-US" dirty="0"/>
              <a:t>オフィス家具ほか什器備品販売</a:t>
            </a:r>
          </a:p>
          <a:p>
            <a:r>
              <a:rPr lang="en-US" altLang="ja-JP" dirty="0"/>
              <a:t>OA</a:t>
            </a:r>
            <a:r>
              <a:rPr lang="ja-JP" altLang="en-US" dirty="0"/>
              <a:t>フロアー、パーティション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オフィス内</a:t>
            </a:r>
            <a:r>
              <a:rPr lang="ja-JP" altLang="en-US" dirty="0"/>
              <a:t>工事の設計・施工</a:t>
            </a:r>
          </a:p>
          <a:p>
            <a:r>
              <a:rPr lang="ja-JP" altLang="en-US" dirty="0"/>
              <a:t> 移動棚、書架の設計・施工</a:t>
            </a:r>
          </a:p>
          <a:p>
            <a:r>
              <a:rPr lang="ja-JP" altLang="en-US" dirty="0"/>
              <a:t> 社内ネットワークの</a:t>
            </a:r>
            <a:r>
              <a:rPr lang="ja-JP" altLang="en-US" dirty="0" smtClean="0"/>
              <a:t>構築</a:t>
            </a: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ja-JP" altLang="en-US" dirty="0" smtClean="0"/>
          </a:p>
          <a:p>
            <a:r>
              <a:rPr lang="ja-JP" altLang="en-US" sz="2400" dirty="0" smtClean="0"/>
              <a:t>屋内外サインシステムの設計・施工</a:t>
            </a:r>
          </a:p>
          <a:p>
            <a:r>
              <a:rPr lang="ja-JP" altLang="en-US" dirty="0" smtClean="0"/>
              <a:t> 公園遊具の設計・施工</a:t>
            </a:r>
          </a:p>
          <a:p>
            <a:r>
              <a:rPr lang="ja-JP" altLang="en-US" dirty="0" smtClean="0"/>
              <a:t> 各種業種向けソフトウェア</a:t>
            </a:r>
          </a:p>
          <a:p>
            <a:r>
              <a:rPr lang="en-US" altLang="ja-JP" dirty="0" smtClean="0"/>
              <a:t>Web</a:t>
            </a:r>
            <a:r>
              <a:rPr lang="ja-JP" altLang="en-US" dirty="0" smtClean="0"/>
              <a:t>ビジネスサポート</a:t>
            </a:r>
          </a:p>
          <a:p>
            <a:r>
              <a:rPr lang="ja-JP" altLang="en-US" dirty="0" smtClean="0"/>
              <a:t>映像コンテンツ制作 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46662" y="5341203"/>
            <a:ext cx="11322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ハードからソフトまで多岐にわたる！</a:t>
            </a:r>
            <a:r>
              <a:rPr lang="ja-JP" altLang="en-US" sz="48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2908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953" y="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８月７日インタビュー当日の様子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5" y="1325360"/>
            <a:ext cx="5927872" cy="444590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25115" r="16135" b="13967"/>
          <a:stretch/>
        </p:blipFill>
        <p:spPr>
          <a:xfrm>
            <a:off x="9443999" y="1325360"/>
            <a:ext cx="2590800" cy="366285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840623" y="5242502"/>
            <a:ext cx="1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中畑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25593" t="19751" r="51713" b="34305"/>
          <a:stretch/>
        </p:blipFill>
        <p:spPr>
          <a:xfrm>
            <a:off x="259914" y="1325360"/>
            <a:ext cx="2604149" cy="395535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1595" y="533359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岡村社長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106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7655" y="135082"/>
            <a:ext cx="10515600" cy="944130"/>
          </a:xfrm>
        </p:spPr>
        <p:txBody>
          <a:bodyPr/>
          <a:lstStyle/>
          <a:p>
            <a:r>
              <a:rPr kumimoji="1" lang="ja-JP" altLang="en-US" dirty="0" smtClean="0"/>
              <a:t>社内見学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45" y="2673999"/>
            <a:ext cx="5234999" cy="3926249"/>
          </a:xfr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6" y="1079212"/>
            <a:ext cx="5923877" cy="444986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145462" y="1693501"/>
            <a:ext cx="224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屋上見学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61964" y="5831177"/>
            <a:ext cx="379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社内オフィス見学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49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コネクタ 22"/>
          <p:cNvCxnSpPr/>
          <p:nvPr/>
        </p:nvCxnSpPr>
        <p:spPr>
          <a:xfrm>
            <a:off x="6112042" y="3404937"/>
            <a:ext cx="1034716" cy="1888833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812632" y="5378116"/>
            <a:ext cx="2230892" cy="24063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4812632" y="3404937"/>
            <a:ext cx="926431" cy="1629306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9227" y="0"/>
            <a:ext cx="10318173" cy="1432502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ウエダ本社の魅力</a:t>
            </a:r>
            <a:endParaRPr kumimoji="1" lang="ja-JP" altLang="en-US" sz="5400" dirty="0"/>
          </a:p>
        </p:txBody>
      </p:sp>
      <p:sp>
        <p:nvSpPr>
          <p:cNvPr id="4" name="円/楕円 3"/>
          <p:cNvSpPr/>
          <p:nvPr/>
        </p:nvSpPr>
        <p:spPr>
          <a:xfrm>
            <a:off x="5368610" y="2580085"/>
            <a:ext cx="1118936" cy="11116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684804" y="4677902"/>
            <a:ext cx="1130968" cy="111166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018546" y="4677902"/>
            <a:ext cx="1118937" cy="11116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63893" y="139566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独立商社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88534" y="468030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岡村社長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1988" y="4372524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トータル</a:t>
            </a:r>
            <a:endParaRPr kumimoji="1" lang="en-US" altLang="ja-JP" sz="40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4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パフォーマンス</a:t>
            </a:r>
            <a:endParaRPr kumimoji="1" lang="en-US" altLang="ja-JP" sz="40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6595"/>
            <a:ext cx="7295327" cy="1325563"/>
          </a:xfrm>
        </p:spPr>
        <p:txBody>
          <a:bodyPr>
            <a:normAutofit/>
          </a:bodyPr>
          <a:lstStyle/>
          <a:p>
            <a:r>
              <a:rPr lang="en-US" altLang="ja-JP" sz="3400" dirty="0" smtClean="0">
                <a:solidFill>
                  <a:srgbClr val="C00000"/>
                </a:solidFill>
              </a:rPr>
              <a:t>※</a:t>
            </a:r>
            <a:r>
              <a:rPr lang="ja-JP" altLang="en-US" sz="3400" dirty="0" smtClean="0">
                <a:solidFill>
                  <a:srgbClr val="C00000"/>
                </a:solidFill>
              </a:rPr>
              <a:t>独立商社ではないケース</a:t>
            </a:r>
            <a:endParaRPr kumimoji="1" lang="ja-JP" altLang="en-US" sz="3400" dirty="0">
              <a:solidFill>
                <a:srgbClr val="C00000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38746" y="782046"/>
            <a:ext cx="3286994" cy="206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465118" y="3418611"/>
            <a:ext cx="3347603" cy="20671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屈折矢印 10"/>
          <p:cNvSpPr/>
          <p:nvPr/>
        </p:nvSpPr>
        <p:spPr>
          <a:xfrm rot="10800000">
            <a:off x="2916386" y="1450622"/>
            <a:ext cx="2223651" cy="19874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8853056" y="2928527"/>
            <a:ext cx="2895600" cy="234315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02475" y="1155232"/>
            <a:ext cx="2567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親会社</a:t>
            </a:r>
            <a:endParaRPr lang="en-US" altLang="ja-JP" sz="5400" dirty="0" smtClean="0"/>
          </a:p>
          <a:p>
            <a:r>
              <a:rPr kumimoji="1" lang="ja-JP" altLang="en-US" sz="3600" dirty="0" smtClean="0"/>
              <a:t>（関連会社）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78577" y="1586969"/>
            <a:ext cx="133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契約</a:t>
            </a:r>
            <a:endParaRPr kumimoji="1" lang="ja-JP" altLang="en-US" sz="4400" dirty="0"/>
          </a:p>
        </p:txBody>
      </p:sp>
      <p:sp>
        <p:nvSpPr>
          <p:cNvPr id="21" name="右矢印 20"/>
          <p:cNvSpPr/>
          <p:nvPr/>
        </p:nvSpPr>
        <p:spPr>
          <a:xfrm>
            <a:off x="4885458" y="4100103"/>
            <a:ext cx="3640282" cy="1082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414164" y="4256468"/>
            <a:ext cx="191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取引先</a:t>
            </a:r>
            <a:endParaRPr kumimoji="1" lang="ja-JP" altLang="en-US" sz="4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27664" y="5523860"/>
            <a:ext cx="801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★親会社の商品を売らないといけない！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40038" y="4348800"/>
            <a:ext cx="267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親会社の商品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43545" y="4047084"/>
            <a:ext cx="213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子会社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48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5137" y="105351"/>
            <a:ext cx="2466109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独立商社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53291" y="2078181"/>
            <a:ext cx="3647209" cy="2608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/>
          <p:cNvSpPr/>
          <p:nvPr/>
        </p:nvSpPr>
        <p:spPr>
          <a:xfrm>
            <a:off x="8619260" y="1953490"/>
            <a:ext cx="3428997" cy="27328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1246" y="539591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★取引先のニーズに合った色々な商品を提供することができる！！！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5686" y="2966741"/>
            <a:ext cx="272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独立商社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86873" y="3481228"/>
            <a:ext cx="215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取引</a:t>
            </a:r>
            <a:r>
              <a:rPr lang="ja-JP" altLang="en-US" sz="4800" dirty="0"/>
              <a:t>先</a:t>
            </a:r>
            <a:endParaRPr kumimoji="1" lang="ja-JP" altLang="en-US" sz="4800" dirty="0"/>
          </a:p>
        </p:txBody>
      </p:sp>
      <p:sp>
        <p:nvSpPr>
          <p:cNvPr id="9" name="右矢印 8"/>
          <p:cNvSpPr/>
          <p:nvPr/>
        </p:nvSpPr>
        <p:spPr>
          <a:xfrm>
            <a:off x="3995304" y="1754548"/>
            <a:ext cx="4623956" cy="10183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4000502" y="2810739"/>
            <a:ext cx="4623956" cy="101831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3995304" y="3830565"/>
            <a:ext cx="4623956" cy="101831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7828" y="768133"/>
            <a:ext cx="5579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★１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社のものに</a:t>
            </a:r>
            <a:r>
              <a:rPr lang="ja-JP" altLang="en-US" sz="3200" dirty="0">
                <a:solidFill>
                  <a:srgbClr val="FF0000"/>
                </a:solidFill>
              </a:rPr>
              <a:t>縛</a:t>
            </a:r>
            <a:r>
              <a:rPr lang="ja-JP" altLang="en-US" sz="3200" dirty="0" smtClean="0">
                <a:solidFill>
                  <a:srgbClr val="FF0000"/>
                </a:solidFill>
              </a:rPr>
              <a:t>られず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最良のものを提供できる！！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75958" y="1999936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ja-JP" altLang="en-US" sz="2800" dirty="0" smtClean="0"/>
              <a:t>社の商品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12327" y="3058284"/>
            <a:ext cx="187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</a:t>
            </a:r>
            <a:r>
              <a:rPr kumimoji="1" lang="ja-JP" altLang="en-US" sz="2800" dirty="0" smtClean="0"/>
              <a:t>社の商品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35706" y="4076594"/>
            <a:ext cx="224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C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社の商品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279</Words>
  <Application>Microsoft Office PowerPoint</Application>
  <PresentationFormat>ワイド画面</PresentationFormat>
  <Paragraphs>89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HGPｺﾞｼｯｸE</vt:lpstr>
      <vt:lpstr>HGS創英角ｺﾞｼｯｸUB</vt:lpstr>
      <vt:lpstr>ＭＳ Ｐゴシック</vt:lpstr>
      <vt:lpstr>Arial</vt:lpstr>
      <vt:lpstr>Calibri</vt:lpstr>
      <vt:lpstr>Calibri Light</vt:lpstr>
      <vt:lpstr>Office テーマ</vt:lpstr>
      <vt:lpstr>京都ギャップイヤー事業中南部 企業の魅力発信プログラム 株式会社ウエダ本社</vt:lpstr>
      <vt:lpstr>もくじ</vt:lpstr>
      <vt:lpstr>会社概要</vt:lpstr>
      <vt:lpstr>事業内容</vt:lpstr>
      <vt:lpstr>８月７日インタビュー当日の様子</vt:lpstr>
      <vt:lpstr>社内見学</vt:lpstr>
      <vt:lpstr>ウエダ本社の魅力</vt:lpstr>
      <vt:lpstr>※独立商社ではないケース</vt:lpstr>
      <vt:lpstr>独立商社</vt:lpstr>
      <vt:lpstr>トータルパフォーマンス</vt:lpstr>
      <vt:lpstr>岡村社長</vt:lpstr>
      <vt:lpstr>　　　感想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Guest</dc:creator>
  <cp:lastModifiedBy>グローカル１</cp:lastModifiedBy>
  <cp:revision>50</cp:revision>
  <cp:lastPrinted>2013-09-26T03:48:19Z</cp:lastPrinted>
  <dcterms:created xsi:type="dcterms:W3CDTF">2013-09-17T11:23:33Z</dcterms:created>
  <dcterms:modified xsi:type="dcterms:W3CDTF">2013-09-28T03:29:52Z</dcterms:modified>
</cp:coreProperties>
</file>