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309" autoAdjust="0"/>
    <p:restoredTop sz="94603" autoAdjust="0"/>
  </p:normalViewPr>
  <p:slideViewPr>
    <p:cSldViewPr>
      <p:cViewPr>
        <p:scale>
          <a:sx n="300" d="100"/>
          <a:sy n="300" d="100"/>
        </p:scale>
        <p:origin x="90" y="-721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61F01145-B572-431A-BEEB-0FA4B4C8347F}" type="datetimeFigureOut">
              <a:rPr kumimoji="1" lang="ja-JP" altLang="en-US" smtClean="0"/>
              <a:pPr/>
              <a:t>2014/2/18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ACBF8E9-3B9A-4523-B0FE-0D97E089A66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1F01145-B572-431A-BEEB-0FA4B4C8347F}" type="datetimeFigureOut">
              <a:rPr kumimoji="1" lang="ja-JP" altLang="en-US" smtClean="0"/>
              <a:pPr/>
              <a:t>2014/2/18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ACBF8E9-3B9A-4523-B0FE-0D97E089A66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1F01145-B572-431A-BEEB-0FA4B4C8347F}" type="datetimeFigureOut">
              <a:rPr kumimoji="1" lang="ja-JP" altLang="en-US" smtClean="0"/>
              <a:pPr/>
              <a:t>2014/2/18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ACBF8E9-3B9A-4523-B0FE-0D97E089A66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1F01145-B572-431A-BEEB-0FA4B4C8347F}" type="datetimeFigureOut">
              <a:rPr kumimoji="1" lang="ja-JP" altLang="en-US" smtClean="0"/>
              <a:pPr/>
              <a:t>2014/2/18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ACBF8E9-3B9A-4523-B0FE-0D97E089A66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61F01145-B572-431A-BEEB-0FA4B4C8347F}" type="datetimeFigureOut">
              <a:rPr kumimoji="1" lang="ja-JP" altLang="en-US" smtClean="0"/>
              <a:pPr/>
              <a:t>2014/2/18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3ACBF8E9-3B9A-4523-B0FE-0D97E089A66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61F01145-B572-431A-BEEB-0FA4B4C8347F}" type="datetimeFigureOut">
              <a:rPr kumimoji="1" lang="ja-JP" altLang="en-US" smtClean="0"/>
              <a:pPr/>
              <a:t>2014/2/18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ACBF8E9-3B9A-4523-B0FE-0D97E089A66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61F01145-B572-431A-BEEB-0FA4B4C8347F}" type="datetimeFigureOut">
              <a:rPr kumimoji="1" lang="ja-JP" altLang="en-US" smtClean="0"/>
              <a:pPr/>
              <a:t>2014/2/18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3ACBF8E9-3B9A-4523-B0FE-0D97E089A66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61F01145-B572-431A-BEEB-0FA4B4C8347F}" type="datetimeFigureOut">
              <a:rPr kumimoji="1" lang="ja-JP" altLang="en-US" smtClean="0"/>
              <a:pPr/>
              <a:t>2014/2/18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3ACBF8E9-3B9A-4523-B0FE-0D97E089A66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1F01145-B572-431A-BEEB-0FA4B4C8347F}" type="datetimeFigureOut">
              <a:rPr kumimoji="1" lang="ja-JP" altLang="en-US" smtClean="0"/>
              <a:pPr/>
              <a:t>2014/2/18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3ACBF8E9-3B9A-4523-B0FE-0D97E089A66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1F01145-B572-431A-BEEB-0FA4B4C8347F}" type="datetimeFigureOut">
              <a:rPr kumimoji="1" lang="ja-JP" altLang="en-US" smtClean="0"/>
              <a:pPr/>
              <a:t>2014/2/18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ACBF8E9-3B9A-4523-B0FE-0D97E089A66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1F01145-B572-431A-BEEB-0FA4B4C8347F}" type="datetimeFigureOut">
              <a:rPr kumimoji="1" lang="ja-JP" altLang="en-US" smtClean="0"/>
              <a:pPr/>
              <a:t>2014/2/18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3ACBF8E9-3B9A-4523-B0FE-0D97E089A66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F01145-B572-431A-BEEB-0FA4B4C8347F}" type="datetimeFigureOut">
              <a:rPr kumimoji="1" lang="ja-JP" altLang="en-US" smtClean="0"/>
              <a:pPr/>
              <a:t>2014/2/18</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CBF8E9-3B9A-4523-B0FE-0D97E089A66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2.jpeg"/><Relationship Id="rId3" Type="http://schemas.openxmlformats.org/officeDocument/2006/relationships/image" Target="../media/image2.jpeg"/><Relationship Id="rId7" Type="http://schemas.openxmlformats.org/officeDocument/2006/relationships/image" Target="../media/image6.jpeg"/><Relationship Id="rId12" Type="http://schemas.openxmlformats.org/officeDocument/2006/relationships/image" Target="../media/image11.jpeg"/><Relationship Id="rId2" Type="http://schemas.openxmlformats.org/officeDocument/2006/relationships/image" Target="../media/image1.jpeg"/><Relationship Id="rId16"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media/image4.jpeg"/><Relationship Id="rId15" Type="http://schemas.openxmlformats.org/officeDocument/2006/relationships/image" Target="../media/image14.jp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正方形/長方形 73"/>
          <p:cNvSpPr/>
          <p:nvPr/>
        </p:nvSpPr>
        <p:spPr>
          <a:xfrm>
            <a:off x="1043608" y="3573016"/>
            <a:ext cx="2294324" cy="118921"/>
          </a:xfrm>
          <a:prstGeom prst="rect">
            <a:avLst/>
          </a:prstGeom>
          <a:solidFill>
            <a:schemeClr val="accent6">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13" name="正方形/長方形 12"/>
          <p:cNvSpPr/>
          <p:nvPr/>
        </p:nvSpPr>
        <p:spPr>
          <a:xfrm>
            <a:off x="35624" y="2348880"/>
            <a:ext cx="2160240" cy="179962"/>
          </a:xfrm>
          <a:prstGeom prst="rect">
            <a:avLst/>
          </a:prstGeom>
          <a:solidFill>
            <a:schemeClr val="accent6">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4" name="正方形/長方形 3"/>
          <p:cNvSpPr/>
          <p:nvPr/>
        </p:nvSpPr>
        <p:spPr>
          <a:xfrm>
            <a:off x="0" y="6643710"/>
            <a:ext cx="9144000" cy="2142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テキスト ボックス 7"/>
          <p:cNvSpPr txBox="1"/>
          <p:nvPr/>
        </p:nvSpPr>
        <p:spPr>
          <a:xfrm>
            <a:off x="0" y="2492896"/>
            <a:ext cx="3491880" cy="1077218"/>
          </a:xfrm>
          <a:prstGeom prst="rect">
            <a:avLst/>
          </a:prstGeom>
          <a:noFill/>
        </p:spPr>
        <p:txBody>
          <a:bodyPr wrap="square" rtlCol="0">
            <a:spAutoFit/>
          </a:bodyPr>
          <a:lstStyle/>
          <a:p>
            <a:r>
              <a:rPr lang="ja-JP" altLang="en-US" sz="800" dirty="0" smtClean="0">
                <a:latin typeface="ＭＳ 明朝" pitchFamily="17" charset="-128"/>
                <a:ea typeface="ＭＳ 明朝" pitchFamily="17" charset="-128"/>
              </a:rPr>
              <a:t>先方が持つ課題感をベースに、ヒアリングや調</a:t>
            </a:r>
            <a:endParaRPr lang="en-US" altLang="ja-JP" sz="800" dirty="0" smtClean="0">
              <a:latin typeface="ＭＳ 明朝" pitchFamily="17" charset="-128"/>
              <a:ea typeface="ＭＳ 明朝" pitchFamily="17" charset="-128"/>
            </a:endParaRPr>
          </a:p>
          <a:p>
            <a:r>
              <a:rPr lang="ja-JP" altLang="en-US" sz="800" dirty="0" smtClean="0">
                <a:latin typeface="ＭＳ 明朝" pitchFamily="17" charset="-128"/>
                <a:ea typeface="ＭＳ 明朝" pitchFamily="17" charset="-128"/>
              </a:rPr>
              <a:t>査・分析等の手法を用い、課題の設定からプロ</a:t>
            </a:r>
            <a:endParaRPr lang="en-US" altLang="ja-JP" sz="800" dirty="0" smtClean="0">
              <a:latin typeface="ＭＳ 明朝" pitchFamily="17" charset="-128"/>
              <a:ea typeface="ＭＳ 明朝" pitchFamily="17" charset="-128"/>
            </a:endParaRPr>
          </a:p>
          <a:p>
            <a:r>
              <a:rPr lang="ja-JP" altLang="en-US" sz="800" dirty="0" smtClean="0">
                <a:latin typeface="ＭＳ 明朝" pitchFamily="17" charset="-128"/>
                <a:ea typeface="ＭＳ 明朝" pitchFamily="17" charset="-128"/>
              </a:rPr>
              <a:t>グラムを実施。予め定められた課題に対する解決手法の検討より、潜在的なモノも含めた課題の抽出に比重を置く事で、優先課題の検討からチームで実施した。そのためチーム内</a:t>
            </a:r>
            <a:r>
              <a:rPr lang="ja-JP" altLang="en-US" sz="800" dirty="0">
                <a:latin typeface="ＭＳ 明朝" pitchFamily="17" charset="-128"/>
                <a:ea typeface="ＭＳ 明朝" pitchFamily="17" charset="-128"/>
              </a:rPr>
              <a:t>での意思</a:t>
            </a:r>
            <a:r>
              <a:rPr lang="ja-JP" altLang="en-US" sz="800" dirty="0" smtClean="0">
                <a:latin typeface="ＭＳ 明朝" pitchFamily="17" charset="-128"/>
                <a:ea typeface="ＭＳ 明朝" pitchFamily="17" charset="-128"/>
              </a:rPr>
              <a:t>疎通や合意形成が重要になる。「課題」や「ゴール」すら</a:t>
            </a:r>
            <a:r>
              <a:rPr lang="en-US" altLang="ja-JP" sz="800" dirty="0" smtClean="0">
                <a:latin typeface="ＭＳ 明朝" pitchFamily="17" charset="-128"/>
                <a:ea typeface="ＭＳ 明朝" pitchFamily="17" charset="-128"/>
              </a:rPr>
              <a:t>〝</a:t>
            </a:r>
            <a:r>
              <a:rPr lang="ja-JP" altLang="en-US" sz="800" dirty="0" smtClean="0">
                <a:latin typeface="ＭＳ 明朝" pitchFamily="17" charset="-128"/>
                <a:ea typeface="ＭＳ 明朝" pitchFamily="17" charset="-128"/>
              </a:rPr>
              <a:t>与えられない</a:t>
            </a:r>
            <a:r>
              <a:rPr lang="en-US" altLang="ja-JP" sz="800" dirty="0" smtClean="0">
                <a:latin typeface="ＭＳ 明朝" pitchFamily="17" charset="-128"/>
                <a:ea typeface="ＭＳ 明朝" pitchFamily="17" charset="-128"/>
              </a:rPr>
              <a:t>〟</a:t>
            </a:r>
            <a:r>
              <a:rPr lang="ja-JP" altLang="en-US" sz="800" dirty="0" smtClean="0">
                <a:latin typeface="ＭＳ 明朝" pitchFamily="17" charset="-128"/>
                <a:ea typeface="ＭＳ 明朝" pitchFamily="17" charset="-128"/>
              </a:rPr>
              <a:t>経験を、仲</a:t>
            </a:r>
            <a:endParaRPr lang="en-US" altLang="ja-JP" sz="800" dirty="0" smtClean="0">
              <a:latin typeface="ＭＳ 明朝" pitchFamily="17" charset="-128"/>
              <a:ea typeface="ＭＳ 明朝" pitchFamily="17" charset="-128"/>
            </a:endParaRPr>
          </a:p>
          <a:p>
            <a:r>
              <a:rPr lang="ja-JP" altLang="ja-JP" sz="800" dirty="0">
                <a:latin typeface="ＭＳ 明朝" pitchFamily="17" charset="-128"/>
                <a:ea typeface="ＭＳ 明朝" pitchFamily="17" charset="-128"/>
              </a:rPr>
              <a:t>　</a:t>
            </a:r>
            <a:r>
              <a:rPr lang="ja-JP" altLang="en-US" sz="800" dirty="0" smtClean="0">
                <a:latin typeface="ＭＳ 明朝" pitchFamily="17" charset="-128"/>
                <a:ea typeface="ＭＳ 明朝" pitchFamily="17" charset="-128"/>
              </a:rPr>
              <a:t>　　　　　　　　間とのコミュニケーションの中で積み上げる事がで</a:t>
            </a:r>
            <a:endParaRPr lang="en-US" altLang="ja-JP" sz="800" dirty="0" smtClean="0">
              <a:latin typeface="ＭＳ 明朝" pitchFamily="17" charset="-128"/>
              <a:ea typeface="ＭＳ 明朝" pitchFamily="17" charset="-128"/>
            </a:endParaRPr>
          </a:p>
          <a:p>
            <a:r>
              <a:rPr lang="ja-JP" altLang="ja-JP" sz="800" dirty="0">
                <a:latin typeface="ＭＳ 明朝" pitchFamily="17" charset="-128"/>
                <a:ea typeface="ＭＳ 明朝" pitchFamily="17" charset="-128"/>
              </a:rPr>
              <a:t>　</a:t>
            </a:r>
            <a:r>
              <a:rPr lang="ja-JP" altLang="en-US" sz="800" dirty="0" smtClean="0">
                <a:latin typeface="ＭＳ 明朝" pitchFamily="17" charset="-128"/>
                <a:ea typeface="ＭＳ 明朝" pitchFamily="17" charset="-128"/>
              </a:rPr>
              <a:t>　　　　　　　　きた点に、今回の</a:t>
            </a:r>
            <a:r>
              <a:rPr lang="en-US" altLang="ja-JP" sz="800" dirty="0" smtClean="0">
                <a:latin typeface="ＭＳ 明朝" pitchFamily="17" charset="-128"/>
                <a:ea typeface="ＭＳ 明朝" pitchFamily="17" charset="-128"/>
              </a:rPr>
              <a:t>PBL</a:t>
            </a:r>
            <a:r>
              <a:rPr lang="ja-JP" altLang="en-US" sz="800" dirty="0" smtClean="0">
                <a:latin typeface="ＭＳ 明朝" pitchFamily="17" charset="-128"/>
                <a:ea typeface="ＭＳ 明朝" pitchFamily="17" charset="-128"/>
              </a:rPr>
              <a:t>における一つの学びがあった</a:t>
            </a:r>
            <a:endParaRPr lang="ja-JP" altLang="en-US" sz="800" dirty="0">
              <a:latin typeface="ＭＳ 明朝" pitchFamily="17" charset="-128"/>
              <a:ea typeface="ＭＳ 明朝" pitchFamily="17" charset="-128"/>
            </a:endParaRPr>
          </a:p>
        </p:txBody>
      </p:sp>
      <p:sp>
        <p:nvSpPr>
          <p:cNvPr id="9" name="テキスト ボックス 8"/>
          <p:cNvSpPr txBox="1"/>
          <p:nvPr/>
        </p:nvSpPr>
        <p:spPr>
          <a:xfrm>
            <a:off x="0" y="1988957"/>
            <a:ext cx="2267744" cy="287915"/>
          </a:xfrm>
          <a:prstGeom prst="rect">
            <a:avLst/>
          </a:prstGeom>
          <a:solidFill>
            <a:schemeClr val="accent6"/>
          </a:solidFill>
        </p:spPr>
        <p:txBody>
          <a:bodyPr wrap="square" rtlCol="0">
            <a:spAutoFit/>
          </a:bodyPr>
          <a:lstStyle/>
          <a:p>
            <a:r>
              <a:rPr lang="ja-JP" altLang="en-US" sz="1200" b="1" dirty="0" smtClean="0">
                <a:solidFill>
                  <a:schemeClr val="bg1"/>
                </a:solidFill>
                <a:latin typeface="ＭＳ ゴシック" pitchFamily="49" charset="-128"/>
                <a:ea typeface="ＭＳ ゴシック" pitchFamily="49" charset="-128"/>
              </a:rPr>
              <a:t>今回の</a:t>
            </a:r>
            <a:r>
              <a:rPr lang="en-US" altLang="ja-JP" sz="1200" b="1" dirty="0" smtClean="0">
                <a:solidFill>
                  <a:schemeClr val="bg1"/>
                </a:solidFill>
                <a:latin typeface="ＭＳ ゴシック" pitchFamily="49" charset="-128"/>
                <a:ea typeface="ＭＳ ゴシック" pitchFamily="49" charset="-128"/>
              </a:rPr>
              <a:t>PBL</a:t>
            </a:r>
            <a:r>
              <a:rPr lang="ja-JP" altLang="en-US" sz="1200" b="1" dirty="0" smtClean="0">
                <a:solidFill>
                  <a:schemeClr val="bg1"/>
                </a:solidFill>
                <a:latin typeface="ＭＳ ゴシック" pitchFamily="49" charset="-128"/>
                <a:ea typeface="ＭＳ ゴシック" pitchFamily="49" charset="-128"/>
              </a:rPr>
              <a:t>の狙い・特徴</a:t>
            </a:r>
            <a:endParaRPr lang="en-US" altLang="ja-JP" sz="1200" b="1" dirty="0" smtClean="0">
              <a:solidFill>
                <a:schemeClr val="bg1"/>
              </a:solidFill>
              <a:latin typeface="ＭＳ ゴシック" pitchFamily="49" charset="-128"/>
              <a:ea typeface="ＭＳ ゴシック" pitchFamily="49" charset="-128"/>
            </a:endParaRPr>
          </a:p>
        </p:txBody>
      </p:sp>
      <p:pic>
        <p:nvPicPr>
          <p:cNvPr id="10" name="図 9" descr="DSC08434.JPG"/>
          <p:cNvPicPr>
            <a:picLocks noChangeAspect="1"/>
          </p:cNvPicPr>
          <p:nvPr/>
        </p:nvPicPr>
        <p:blipFill>
          <a:blip r:embed="rId2" cstate="print"/>
          <a:srcRect l="24219" t="7739" r="18750" b="11260"/>
          <a:stretch>
            <a:fillRect/>
          </a:stretch>
        </p:blipFill>
        <p:spPr>
          <a:xfrm>
            <a:off x="36000" y="3345010"/>
            <a:ext cx="904264" cy="720079"/>
          </a:xfrm>
          <a:prstGeom prst="rect">
            <a:avLst/>
          </a:prstGeom>
        </p:spPr>
      </p:pic>
      <p:sp>
        <p:nvSpPr>
          <p:cNvPr id="25" name="テキスト ボックス 24"/>
          <p:cNvSpPr txBox="1"/>
          <p:nvPr/>
        </p:nvSpPr>
        <p:spPr>
          <a:xfrm>
            <a:off x="5929322" y="1167126"/>
            <a:ext cx="1428760" cy="261610"/>
          </a:xfrm>
          <a:prstGeom prst="rect">
            <a:avLst/>
          </a:prstGeom>
          <a:solidFill>
            <a:schemeClr val="tx1"/>
          </a:solidFill>
        </p:spPr>
        <p:txBody>
          <a:bodyPr wrap="square" rtlCol="0">
            <a:spAutoFit/>
          </a:bodyPr>
          <a:lstStyle/>
          <a:p>
            <a:r>
              <a:rPr kumimoji="1" lang="en-US" altLang="ja-JP" sz="1100" b="1" dirty="0" smtClean="0">
                <a:solidFill>
                  <a:schemeClr val="bg1"/>
                </a:solidFill>
              </a:rPr>
              <a:t>1</a:t>
            </a:r>
            <a:r>
              <a:rPr kumimoji="1" lang="ja-JP" altLang="en-US" sz="1100" b="1" dirty="0" smtClean="0">
                <a:solidFill>
                  <a:schemeClr val="bg1"/>
                </a:solidFill>
              </a:rPr>
              <a:t>日目</a:t>
            </a:r>
            <a:endParaRPr kumimoji="1" lang="en-US" altLang="ja-JP" sz="1100" b="1" dirty="0" smtClean="0">
              <a:solidFill>
                <a:schemeClr val="bg1"/>
              </a:solidFill>
            </a:endParaRPr>
          </a:p>
        </p:txBody>
      </p:sp>
      <p:sp>
        <p:nvSpPr>
          <p:cNvPr id="26" name="テキスト ボックス 25"/>
          <p:cNvSpPr txBox="1"/>
          <p:nvPr/>
        </p:nvSpPr>
        <p:spPr>
          <a:xfrm>
            <a:off x="5927077" y="1500174"/>
            <a:ext cx="1645319" cy="285752"/>
          </a:xfrm>
          <a:prstGeom prst="rect">
            <a:avLst/>
          </a:prstGeom>
          <a:noFill/>
        </p:spPr>
        <p:txBody>
          <a:bodyPr wrap="square" rtlCol="0">
            <a:spAutoFit/>
          </a:bodyPr>
          <a:lstStyle/>
          <a:p>
            <a:r>
              <a:rPr kumimoji="1" lang="ja-JP" altLang="en-US" sz="1200" b="1" dirty="0" smtClean="0"/>
              <a:t>チームビルディング</a:t>
            </a:r>
            <a:endParaRPr kumimoji="1" lang="ja-JP" altLang="en-US" sz="1200" b="1" dirty="0"/>
          </a:p>
        </p:txBody>
      </p:sp>
      <p:sp>
        <p:nvSpPr>
          <p:cNvPr id="27" name="テキスト ボックス 26"/>
          <p:cNvSpPr txBox="1"/>
          <p:nvPr/>
        </p:nvSpPr>
        <p:spPr>
          <a:xfrm>
            <a:off x="5929322" y="2071678"/>
            <a:ext cx="1428760" cy="261610"/>
          </a:xfrm>
          <a:prstGeom prst="rect">
            <a:avLst/>
          </a:prstGeom>
          <a:solidFill>
            <a:schemeClr val="tx1"/>
          </a:solidFill>
        </p:spPr>
        <p:txBody>
          <a:bodyPr wrap="square" rtlCol="0">
            <a:spAutoFit/>
          </a:bodyPr>
          <a:lstStyle/>
          <a:p>
            <a:r>
              <a:rPr kumimoji="1" lang="en-US" altLang="ja-JP" sz="1100" b="1" dirty="0" smtClean="0">
                <a:solidFill>
                  <a:schemeClr val="bg1"/>
                </a:solidFill>
              </a:rPr>
              <a:t>2</a:t>
            </a:r>
            <a:r>
              <a:rPr kumimoji="1" lang="ja-JP" altLang="en-US" sz="1100" b="1" dirty="0" smtClean="0">
                <a:solidFill>
                  <a:schemeClr val="bg1"/>
                </a:solidFill>
              </a:rPr>
              <a:t>日</a:t>
            </a:r>
            <a:r>
              <a:rPr lang="ja-JP" altLang="en-US" sz="1100" b="1" dirty="0" smtClean="0">
                <a:solidFill>
                  <a:schemeClr val="bg1"/>
                </a:solidFill>
              </a:rPr>
              <a:t>目</a:t>
            </a:r>
          </a:p>
        </p:txBody>
      </p:sp>
      <p:sp>
        <p:nvSpPr>
          <p:cNvPr id="28" name="テキスト ボックス 27"/>
          <p:cNvSpPr txBox="1"/>
          <p:nvPr/>
        </p:nvSpPr>
        <p:spPr>
          <a:xfrm>
            <a:off x="5929322" y="3136057"/>
            <a:ext cx="1428760" cy="437381"/>
          </a:xfrm>
          <a:prstGeom prst="rect">
            <a:avLst/>
          </a:prstGeom>
          <a:solidFill>
            <a:schemeClr val="tx1"/>
          </a:solidFill>
        </p:spPr>
        <p:txBody>
          <a:bodyPr wrap="square" rtlCol="0">
            <a:spAutoFit/>
          </a:bodyPr>
          <a:lstStyle/>
          <a:p>
            <a:r>
              <a:rPr kumimoji="1" lang="en-US" altLang="ja-JP" sz="1100" b="1" dirty="0" smtClean="0">
                <a:solidFill>
                  <a:schemeClr val="bg1"/>
                </a:solidFill>
              </a:rPr>
              <a:t>3</a:t>
            </a:r>
            <a:r>
              <a:rPr kumimoji="1" lang="ja-JP" altLang="en-US" sz="1100" b="1" dirty="0" smtClean="0">
                <a:solidFill>
                  <a:schemeClr val="bg1"/>
                </a:solidFill>
              </a:rPr>
              <a:t>日目～</a:t>
            </a:r>
            <a:r>
              <a:rPr kumimoji="1" lang="en-US" altLang="ja-JP" sz="1100" b="1" dirty="0" smtClean="0">
                <a:solidFill>
                  <a:schemeClr val="bg1"/>
                </a:solidFill>
              </a:rPr>
              <a:t>7</a:t>
            </a:r>
            <a:r>
              <a:rPr kumimoji="1" lang="ja-JP" altLang="en-US" sz="1100" b="1" dirty="0" smtClean="0">
                <a:solidFill>
                  <a:schemeClr val="bg1"/>
                </a:solidFill>
              </a:rPr>
              <a:t>日目</a:t>
            </a:r>
            <a:endParaRPr kumimoji="1" lang="en-US" altLang="ja-JP" sz="1100" b="1" dirty="0" smtClean="0">
              <a:solidFill>
                <a:schemeClr val="bg1"/>
              </a:solidFill>
            </a:endParaRPr>
          </a:p>
          <a:p>
            <a:r>
              <a:rPr lang="ja-JP" altLang="en-US" sz="1050" dirty="0" smtClean="0">
                <a:solidFill>
                  <a:schemeClr val="bg1"/>
                </a:solidFill>
              </a:rPr>
              <a:t>（個別活動）</a:t>
            </a:r>
            <a:endParaRPr kumimoji="1" lang="ja-JP" altLang="en-US" sz="1050" dirty="0">
              <a:solidFill>
                <a:schemeClr val="bg1"/>
              </a:solidFill>
            </a:endParaRPr>
          </a:p>
        </p:txBody>
      </p:sp>
      <p:sp>
        <p:nvSpPr>
          <p:cNvPr id="29" name="テキスト ボックス 28"/>
          <p:cNvSpPr txBox="1"/>
          <p:nvPr/>
        </p:nvSpPr>
        <p:spPr>
          <a:xfrm>
            <a:off x="5929322" y="3622853"/>
            <a:ext cx="1500198" cy="461665"/>
          </a:xfrm>
          <a:prstGeom prst="rect">
            <a:avLst/>
          </a:prstGeom>
          <a:noFill/>
        </p:spPr>
        <p:txBody>
          <a:bodyPr wrap="square" rtlCol="0">
            <a:spAutoFit/>
          </a:bodyPr>
          <a:lstStyle/>
          <a:p>
            <a:r>
              <a:rPr lang="ja-JP" altLang="en-US" sz="1200" b="1" dirty="0"/>
              <a:t>情報</a:t>
            </a:r>
            <a:r>
              <a:rPr lang="ja-JP" altLang="en-US" sz="1200" b="1" dirty="0" smtClean="0"/>
              <a:t>収集</a:t>
            </a:r>
            <a:endParaRPr lang="en-US" altLang="ja-JP" sz="1200" b="1" dirty="0" smtClean="0"/>
          </a:p>
          <a:p>
            <a:r>
              <a:rPr lang="ja-JP" altLang="en-US" sz="1200" b="1" dirty="0" smtClean="0"/>
              <a:t>課題</a:t>
            </a:r>
            <a:r>
              <a:rPr lang="ja-JP" altLang="en-US" sz="1200" b="1" dirty="0"/>
              <a:t>設定</a:t>
            </a:r>
            <a:endParaRPr kumimoji="1" lang="ja-JP" altLang="en-US" sz="1200" b="1" dirty="0"/>
          </a:p>
        </p:txBody>
      </p:sp>
      <p:sp>
        <p:nvSpPr>
          <p:cNvPr id="31" name="テキスト ボックス 30"/>
          <p:cNvSpPr txBox="1"/>
          <p:nvPr/>
        </p:nvSpPr>
        <p:spPr>
          <a:xfrm>
            <a:off x="5929322" y="2354041"/>
            <a:ext cx="1500198" cy="646331"/>
          </a:xfrm>
          <a:prstGeom prst="rect">
            <a:avLst/>
          </a:prstGeom>
          <a:noFill/>
        </p:spPr>
        <p:txBody>
          <a:bodyPr wrap="square" rtlCol="0">
            <a:spAutoFit/>
          </a:bodyPr>
          <a:lstStyle/>
          <a:p>
            <a:r>
              <a:rPr lang="ja-JP" altLang="en-US" sz="1200" b="1" dirty="0" smtClean="0"/>
              <a:t>課題抽出</a:t>
            </a:r>
            <a:endParaRPr lang="en-US" altLang="ja-JP" sz="1200" b="1" dirty="0" smtClean="0"/>
          </a:p>
          <a:p>
            <a:r>
              <a:rPr lang="ja-JP" altLang="en-US" sz="1200" b="1" dirty="0" smtClean="0"/>
              <a:t>ヒアリング</a:t>
            </a:r>
            <a:endParaRPr lang="en-US" altLang="ja-JP" sz="1200" b="1" dirty="0" smtClean="0"/>
          </a:p>
          <a:p>
            <a:r>
              <a:rPr lang="ja-JP" altLang="en-US" sz="1200" b="1" dirty="0" smtClean="0"/>
              <a:t>課題設定講義</a:t>
            </a:r>
            <a:endParaRPr lang="ja-JP" altLang="en-US" sz="1200" b="1" dirty="0"/>
          </a:p>
        </p:txBody>
      </p:sp>
      <p:pic>
        <p:nvPicPr>
          <p:cNvPr id="33" name="図 32" descr="DSC08417.JPG"/>
          <p:cNvPicPr>
            <a:picLocks noChangeAspect="1"/>
          </p:cNvPicPr>
          <p:nvPr/>
        </p:nvPicPr>
        <p:blipFill>
          <a:blip r:embed="rId3" cstate="print"/>
          <a:stretch>
            <a:fillRect/>
          </a:stretch>
        </p:blipFill>
        <p:spPr>
          <a:xfrm>
            <a:off x="7379797" y="859293"/>
            <a:ext cx="1716757" cy="1142510"/>
          </a:xfrm>
          <a:prstGeom prst="rect">
            <a:avLst/>
          </a:prstGeom>
        </p:spPr>
      </p:pic>
      <p:pic>
        <p:nvPicPr>
          <p:cNvPr id="34" name="図 33" descr="DSC08529.JPG"/>
          <p:cNvPicPr>
            <a:picLocks noChangeAspect="1"/>
          </p:cNvPicPr>
          <p:nvPr/>
        </p:nvPicPr>
        <p:blipFill>
          <a:blip r:embed="rId4" cstate="print"/>
          <a:srcRect l="53632" t="24470" r="10053"/>
          <a:stretch>
            <a:fillRect/>
          </a:stretch>
        </p:blipFill>
        <p:spPr>
          <a:xfrm>
            <a:off x="8455146" y="2073240"/>
            <a:ext cx="639163" cy="884699"/>
          </a:xfrm>
          <a:prstGeom prst="rect">
            <a:avLst/>
          </a:prstGeom>
        </p:spPr>
      </p:pic>
      <p:pic>
        <p:nvPicPr>
          <p:cNvPr id="36" name="図 35" descr="DSC08646.JPG"/>
          <p:cNvPicPr>
            <a:picLocks noChangeAspect="1"/>
          </p:cNvPicPr>
          <p:nvPr/>
        </p:nvPicPr>
        <p:blipFill>
          <a:blip r:embed="rId5" cstate="print"/>
          <a:srcRect l="25195" r="17990" b="14629"/>
          <a:stretch>
            <a:fillRect/>
          </a:stretch>
        </p:blipFill>
        <p:spPr>
          <a:xfrm>
            <a:off x="7379797" y="2073241"/>
            <a:ext cx="857256" cy="857256"/>
          </a:xfrm>
          <a:prstGeom prst="rect">
            <a:avLst/>
          </a:prstGeom>
        </p:spPr>
      </p:pic>
      <p:sp>
        <p:nvSpPr>
          <p:cNvPr id="41" name="正方形/長方形 40"/>
          <p:cNvSpPr/>
          <p:nvPr/>
        </p:nvSpPr>
        <p:spPr>
          <a:xfrm>
            <a:off x="0" y="0"/>
            <a:ext cx="9144000" cy="78579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71406" y="38377"/>
            <a:ext cx="7858180" cy="461665"/>
          </a:xfrm>
          <a:prstGeom prst="rect">
            <a:avLst/>
          </a:prstGeom>
          <a:noFill/>
        </p:spPr>
        <p:txBody>
          <a:bodyPr wrap="square" rtlCol="0">
            <a:spAutoFit/>
          </a:bodyPr>
          <a:lstStyle/>
          <a:p>
            <a:r>
              <a:rPr kumimoji="1" lang="ja-JP" altLang="en-US" sz="2400" u="sng" dirty="0" smtClean="0">
                <a:solidFill>
                  <a:schemeClr val="bg1"/>
                </a:solidFill>
                <a:effectLst/>
                <a:latin typeface="小塚ゴシック Pr6N M" pitchFamily="34" charset="-128"/>
                <a:ea typeface="小塚ゴシック Pr6N M" pitchFamily="34" charset="-128"/>
              </a:rPr>
              <a:t>宇多野ユースホステル</a:t>
            </a:r>
            <a:r>
              <a:rPr kumimoji="1" lang="en-US" altLang="ja-JP" sz="2400" u="sng" dirty="0" smtClean="0">
                <a:solidFill>
                  <a:schemeClr val="bg1"/>
                </a:solidFill>
                <a:effectLst/>
                <a:latin typeface="小塚ゴシック Pr6N M" pitchFamily="34" charset="-128"/>
                <a:ea typeface="小塚ゴシック Pr6N M" pitchFamily="34" charset="-128"/>
              </a:rPr>
              <a:t>PBL</a:t>
            </a:r>
            <a:r>
              <a:rPr lang="ja-JP" altLang="en-US" sz="1400" u="sng" dirty="0" smtClean="0">
                <a:solidFill>
                  <a:schemeClr val="bg1"/>
                </a:solidFill>
                <a:latin typeface="小塚ゴシック Pr6N M" pitchFamily="34" charset="-128"/>
                <a:ea typeface="小塚ゴシック Pr6N M" pitchFamily="34" charset="-128"/>
              </a:rPr>
              <a:t>　</a:t>
            </a:r>
            <a:r>
              <a:rPr kumimoji="1" lang="ja-JP" altLang="en-US" sz="1200" u="sng" dirty="0" smtClean="0">
                <a:solidFill>
                  <a:schemeClr val="bg1"/>
                </a:solidFill>
                <a:effectLst/>
                <a:latin typeface="小塚ゴシック Pr6N M" pitchFamily="34" charset="-128"/>
                <a:ea typeface="小塚ゴシック Pr6N M" pitchFamily="34" charset="-128"/>
              </a:rPr>
              <a:t>課題抽出から取り組む </a:t>
            </a:r>
            <a:r>
              <a:rPr kumimoji="1" lang="en-US" altLang="ja-JP" sz="1200" u="sng" dirty="0" smtClean="0">
                <a:solidFill>
                  <a:schemeClr val="bg1"/>
                </a:solidFill>
                <a:effectLst/>
                <a:latin typeface="小塚ゴシック Pr6N M" pitchFamily="34" charset="-128"/>
                <a:ea typeface="小塚ゴシック Pr6N M" pitchFamily="34" charset="-128"/>
              </a:rPr>
              <a:t>PBL </a:t>
            </a:r>
            <a:r>
              <a:rPr kumimoji="1" lang="ja-JP" altLang="en-US" sz="1200" u="sng" dirty="0" smtClean="0">
                <a:solidFill>
                  <a:schemeClr val="bg1"/>
                </a:solidFill>
                <a:effectLst/>
                <a:latin typeface="小塚ゴシック Pr6N M" pitchFamily="34" charset="-128"/>
                <a:ea typeface="小塚ゴシック Pr6N M" pitchFamily="34" charset="-128"/>
              </a:rPr>
              <a:t>  </a:t>
            </a:r>
            <a:r>
              <a:rPr kumimoji="1" lang="en-US" altLang="ja-JP" sz="1200" u="sng" dirty="0" smtClean="0">
                <a:solidFill>
                  <a:schemeClr val="bg1"/>
                </a:solidFill>
                <a:effectLst/>
                <a:latin typeface="小塚ゴシック Pr6N M" pitchFamily="34" charset="-128"/>
                <a:ea typeface="小塚ゴシック Pr6N M" pitchFamily="34" charset="-128"/>
              </a:rPr>
              <a:t>9</a:t>
            </a:r>
            <a:r>
              <a:rPr kumimoji="1" lang="ja-JP" altLang="en-US" sz="1200" u="sng" dirty="0" smtClean="0">
                <a:solidFill>
                  <a:schemeClr val="bg1"/>
                </a:solidFill>
                <a:effectLst/>
                <a:latin typeface="小塚ゴシック Pr6N M" pitchFamily="34" charset="-128"/>
                <a:ea typeface="小塚ゴシック Pr6N M" pitchFamily="34" charset="-128"/>
              </a:rPr>
              <a:t>日間の挑戦</a:t>
            </a:r>
            <a:endParaRPr kumimoji="1" lang="ja-JP" altLang="en-US" u="sng" dirty="0">
              <a:solidFill>
                <a:schemeClr val="bg1"/>
              </a:solidFill>
              <a:effectLst/>
              <a:latin typeface="小塚ゴシック Pr6N M" pitchFamily="34" charset="-128"/>
              <a:ea typeface="小塚ゴシック Pr6N M" pitchFamily="34" charset="-128"/>
            </a:endParaRPr>
          </a:p>
        </p:txBody>
      </p:sp>
      <p:pic>
        <p:nvPicPr>
          <p:cNvPr id="44" name="図 43" descr="1532124_769923923035304_1443057182_n.jpg"/>
          <p:cNvPicPr>
            <a:picLocks noChangeAspect="1"/>
          </p:cNvPicPr>
          <p:nvPr/>
        </p:nvPicPr>
        <p:blipFill>
          <a:blip r:embed="rId6" cstate="print"/>
          <a:stretch>
            <a:fillRect/>
          </a:stretch>
        </p:blipFill>
        <p:spPr>
          <a:xfrm>
            <a:off x="2303684" y="1988840"/>
            <a:ext cx="1081812" cy="720080"/>
          </a:xfrm>
          <a:prstGeom prst="rect">
            <a:avLst/>
          </a:prstGeom>
        </p:spPr>
      </p:pic>
      <p:sp>
        <p:nvSpPr>
          <p:cNvPr id="54" name="テキスト ボックス 53"/>
          <p:cNvSpPr txBox="1"/>
          <p:nvPr/>
        </p:nvSpPr>
        <p:spPr>
          <a:xfrm>
            <a:off x="5929322" y="4726330"/>
            <a:ext cx="1428760" cy="261610"/>
          </a:xfrm>
          <a:prstGeom prst="rect">
            <a:avLst/>
          </a:prstGeom>
          <a:solidFill>
            <a:schemeClr val="tx1"/>
          </a:solidFill>
        </p:spPr>
        <p:txBody>
          <a:bodyPr wrap="square" rtlCol="0">
            <a:spAutoFit/>
          </a:bodyPr>
          <a:lstStyle/>
          <a:p>
            <a:r>
              <a:rPr kumimoji="1" lang="en-US" altLang="ja-JP" sz="1100" b="1" dirty="0" smtClean="0">
                <a:solidFill>
                  <a:schemeClr val="bg1"/>
                </a:solidFill>
              </a:rPr>
              <a:t>8</a:t>
            </a:r>
            <a:r>
              <a:rPr kumimoji="1" lang="ja-JP" altLang="en-US" sz="1100" b="1" dirty="0" smtClean="0">
                <a:solidFill>
                  <a:schemeClr val="bg1"/>
                </a:solidFill>
              </a:rPr>
              <a:t>日目</a:t>
            </a:r>
            <a:r>
              <a:rPr kumimoji="1" lang="ja-JP" altLang="en-US" sz="1050" dirty="0" smtClean="0">
                <a:solidFill>
                  <a:schemeClr val="bg1"/>
                </a:solidFill>
              </a:rPr>
              <a:t>（合宿初日）</a:t>
            </a:r>
            <a:endParaRPr kumimoji="1" lang="ja-JP" altLang="en-US" sz="1050" dirty="0">
              <a:solidFill>
                <a:schemeClr val="bg1"/>
              </a:solidFill>
            </a:endParaRPr>
          </a:p>
        </p:txBody>
      </p:sp>
      <p:sp>
        <p:nvSpPr>
          <p:cNvPr id="55" name="テキスト ボックス 54"/>
          <p:cNvSpPr txBox="1"/>
          <p:nvPr/>
        </p:nvSpPr>
        <p:spPr>
          <a:xfrm>
            <a:off x="5929322" y="5636389"/>
            <a:ext cx="1428760" cy="261610"/>
          </a:xfrm>
          <a:prstGeom prst="rect">
            <a:avLst/>
          </a:prstGeom>
          <a:solidFill>
            <a:schemeClr val="tx1"/>
          </a:solidFill>
        </p:spPr>
        <p:txBody>
          <a:bodyPr wrap="square" rtlCol="0">
            <a:spAutoFit/>
          </a:bodyPr>
          <a:lstStyle/>
          <a:p>
            <a:r>
              <a:rPr lang="en-US" altLang="ja-JP" sz="1100" b="1" dirty="0">
                <a:solidFill>
                  <a:schemeClr val="bg1"/>
                </a:solidFill>
              </a:rPr>
              <a:t>9</a:t>
            </a:r>
            <a:r>
              <a:rPr kumimoji="1" lang="ja-JP" altLang="en-US" sz="1100" b="1" dirty="0" smtClean="0">
                <a:solidFill>
                  <a:schemeClr val="bg1"/>
                </a:solidFill>
              </a:rPr>
              <a:t>日目</a:t>
            </a:r>
            <a:r>
              <a:rPr kumimoji="1" lang="ja-JP" altLang="en-US" sz="1050" dirty="0" smtClean="0">
                <a:solidFill>
                  <a:schemeClr val="bg1"/>
                </a:solidFill>
              </a:rPr>
              <a:t>（合宿</a:t>
            </a:r>
            <a:r>
              <a:rPr kumimoji="1" lang="en-US" altLang="ja-JP" sz="1050" dirty="0" smtClean="0">
                <a:solidFill>
                  <a:schemeClr val="bg1"/>
                </a:solidFill>
              </a:rPr>
              <a:t>2</a:t>
            </a:r>
            <a:r>
              <a:rPr kumimoji="1" lang="ja-JP" altLang="en-US" sz="1050" dirty="0" smtClean="0">
                <a:solidFill>
                  <a:schemeClr val="bg1"/>
                </a:solidFill>
              </a:rPr>
              <a:t>日目）</a:t>
            </a:r>
            <a:endParaRPr kumimoji="1" lang="ja-JP" altLang="en-US" sz="1050" dirty="0">
              <a:solidFill>
                <a:schemeClr val="bg1"/>
              </a:solidFill>
            </a:endParaRPr>
          </a:p>
        </p:txBody>
      </p:sp>
      <p:pic>
        <p:nvPicPr>
          <p:cNvPr id="56" name="図 55" descr="1016368_769921653035531_623469334_n.jpg"/>
          <p:cNvPicPr>
            <a:picLocks noChangeAspect="1"/>
          </p:cNvPicPr>
          <p:nvPr/>
        </p:nvPicPr>
        <p:blipFill>
          <a:blip r:embed="rId7" cstate="print"/>
          <a:stretch>
            <a:fillRect/>
          </a:stretch>
        </p:blipFill>
        <p:spPr>
          <a:xfrm>
            <a:off x="7379796" y="4216381"/>
            <a:ext cx="1714513" cy="1093428"/>
          </a:xfrm>
          <a:prstGeom prst="rect">
            <a:avLst/>
          </a:prstGeom>
        </p:spPr>
      </p:pic>
      <p:pic>
        <p:nvPicPr>
          <p:cNvPr id="57" name="図 56" descr="1528655_769935193034177_696942587_n.jpg"/>
          <p:cNvPicPr>
            <a:picLocks noChangeAspect="1"/>
          </p:cNvPicPr>
          <p:nvPr/>
        </p:nvPicPr>
        <p:blipFill>
          <a:blip r:embed="rId8" cstate="print"/>
          <a:stretch>
            <a:fillRect/>
          </a:stretch>
        </p:blipFill>
        <p:spPr>
          <a:xfrm>
            <a:off x="7379797" y="3001935"/>
            <a:ext cx="1714512" cy="1141223"/>
          </a:xfrm>
          <a:prstGeom prst="rect">
            <a:avLst/>
          </a:prstGeom>
        </p:spPr>
      </p:pic>
      <p:pic>
        <p:nvPicPr>
          <p:cNvPr id="58" name="図 57" descr="522440_769923313035365_197462580_n.jpg"/>
          <p:cNvPicPr>
            <a:picLocks noChangeAspect="1"/>
          </p:cNvPicPr>
          <p:nvPr/>
        </p:nvPicPr>
        <p:blipFill>
          <a:blip r:embed="rId9" cstate="print"/>
          <a:stretch>
            <a:fillRect/>
          </a:stretch>
        </p:blipFill>
        <p:spPr>
          <a:xfrm>
            <a:off x="7379462" y="5359389"/>
            <a:ext cx="1714847" cy="1141445"/>
          </a:xfrm>
          <a:prstGeom prst="rect">
            <a:avLst/>
          </a:prstGeom>
        </p:spPr>
      </p:pic>
      <p:sp>
        <p:nvSpPr>
          <p:cNvPr id="59" name="テキスト ボックス 58"/>
          <p:cNvSpPr txBox="1"/>
          <p:nvPr/>
        </p:nvSpPr>
        <p:spPr>
          <a:xfrm>
            <a:off x="5929322" y="5949529"/>
            <a:ext cx="1643074" cy="276999"/>
          </a:xfrm>
          <a:prstGeom prst="rect">
            <a:avLst/>
          </a:prstGeom>
          <a:noFill/>
        </p:spPr>
        <p:txBody>
          <a:bodyPr wrap="square" rtlCol="0">
            <a:spAutoFit/>
          </a:bodyPr>
          <a:lstStyle/>
          <a:p>
            <a:r>
              <a:rPr kumimoji="1" lang="ja-JP" altLang="en-US" sz="1200" b="1" dirty="0" smtClean="0"/>
              <a:t>最終プレゼン</a:t>
            </a:r>
            <a:endParaRPr kumimoji="1" lang="ja-JP" altLang="en-US" sz="1200" b="1" dirty="0"/>
          </a:p>
        </p:txBody>
      </p:sp>
      <p:sp>
        <p:nvSpPr>
          <p:cNvPr id="60" name="テキスト ボックス 59"/>
          <p:cNvSpPr txBox="1"/>
          <p:nvPr/>
        </p:nvSpPr>
        <p:spPr>
          <a:xfrm>
            <a:off x="5929322" y="5051612"/>
            <a:ext cx="1571636" cy="276999"/>
          </a:xfrm>
          <a:prstGeom prst="rect">
            <a:avLst/>
          </a:prstGeom>
          <a:noFill/>
        </p:spPr>
        <p:txBody>
          <a:bodyPr wrap="square" rtlCol="0">
            <a:spAutoFit/>
          </a:bodyPr>
          <a:lstStyle/>
          <a:p>
            <a:r>
              <a:rPr kumimoji="1" lang="ja-JP" altLang="en-US" sz="1200" b="1" dirty="0" smtClean="0"/>
              <a:t>中間プレゼン</a:t>
            </a:r>
            <a:endParaRPr kumimoji="1" lang="ja-JP" altLang="en-US" sz="1200" b="1" dirty="0"/>
          </a:p>
        </p:txBody>
      </p:sp>
      <p:sp>
        <p:nvSpPr>
          <p:cNvPr id="70" name="テキスト ボックス 69"/>
          <p:cNvSpPr txBox="1"/>
          <p:nvPr/>
        </p:nvSpPr>
        <p:spPr>
          <a:xfrm>
            <a:off x="5929322" y="857232"/>
            <a:ext cx="1428760" cy="276999"/>
          </a:xfrm>
          <a:prstGeom prst="rect">
            <a:avLst/>
          </a:prstGeom>
          <a:solidFill>
            <a:schemeClr val="accent6"/>
          </a:solidFill>
        </p:spPr>
        <p:txBody>
          <a:bodyPr wrap="square" rtlCol="0">
            <a:spAutoFit/>
          </a:bodyPr>
          <a:lstStyle/>
          <a:p>
            <a:r>
              <a:rPr kumimoji="1" lang="ja-JP" altLang="en-US" sz="1200" b="1" dirty="0" smtClean="0">
                <a:solidFill>
                  <a:schemeClr val="bg1"/>
                </a:solidFill>
                <a:latin typeface="ＭＳ ゴシック" pitchFamily="49" charset="-128"/>
                <a:ea typeface="ＭＳ ゴシック" pitchFamily="49" charset="-128"/>
              </a:rPr>
              <a:t>日程</a:t>
            </a:r>
            <a:endParaRPr kumimoji="1" lang="ja-JP" altLang="en-US" sz="1200" b="1" dirty="0">
              <a:solidFill>
                <a:schemeClr val="bg1"/>
              </a:solidFill>
              <a:latin typeface="ＭＳ ゴシック" pitchFamily="49" charset="-128"/>
              <a:ea typeface="ＭＳ ゴシック" pitchFamily="49" charset="-128"/>
            </a:endParaRPr>
          </a:p>
        </p:txBody>
      </p:sp>
      <p:sp>
        <p:nvSpPr>
          <p:cNvPr id="73" name="テキスト ボックス 72"/>
          <p:cNvSpPr txBox="1"/>
          <p:nvPr/>
        </p:nvSpPr>
        <p:spPr>
          <a:xfrm>
            <a:off x="1475656" y="4533084"/>
            <a:ext cx="1953336" cy="423193"/>
          </a:xfrm>
          <a:prstGeom prst="rect">
            <a:avLst/>
          </a:prstGeom>
          <a:solidFill>
            <a:schemeClr val="accent6"/>
          </a:solidFill>
          <a:ln>
            <a:noFill/>
          </a:ln>
        </p:spPr>
        <p:txBody>
          <a:bodyPr wrap="square" rtlCol="0">
            <a:spAutoFit/>
          </a:bodyPr>
          <a:lstStyle/>
          <a:p>
            <a:r>
              <a:rPr kumimoji="1" lang="ja-JP" altLang="en-US" sz="1100" b="1" dirty="0" smtClean="0">
                <a:solidFill>
                  <a:schemeClr val="bg1"/>
                </a:solidFill>
              </a:rPr>
              <a:t>＜協力＞</a:t>
            </a:r>
            <a:r>
              <a:rPr kumimoji="1" lang="ja-JP" altLang="en-US" sz="1000" dirty="0" smtClean="0">
                <a:solidFill>
                  <a:schemeClr val="bg1"/>
                </a:solidFill>
              </a:rPr>
              <a:t>京都ユースホステル協会</a:t>
            </a:r>
            <a:r>
              <a:rPr kumimoji="1" lang="ja-JP" altLang="en-US" sz="1050" smtClean="0">
                <a:solidFill>
                  <a:schemeClr val="bg1"/>
                </a:solidFill>
              </a:rPr>
              <a:t>　</a:t>
            </a:r>
            <a:r>
              <a:rPr kumimoji="1" lang="ja-JP" altLang="en-US" sz="1050" smtClean="0">
                <a:solidFill>
                  <a:schemeClr val="bg1"/>
                </a:solidFill>
              </a:rPr>
              <a:t>事業部長</a:t>
            </a:r>
            <a:r>
              <a:rPr kumimoji="1" lang="ja-JP" altLang="en-US" sz="1050" smtClean="0">
                <a:solidFill>
                  <a:schemeClr val="bg1"/>
                </a:solidFill>
              </a:rPr>
              <a:t>　</a:t>
            </a:r>
            <a:r>
              <a:rPr kumimoji="1" lang="ja-JP" altLang="en-US" sz="1050" smtClean="0">
                <a:solidFill>
                  <a:schemeClr val="bg1"/>
                </a:solidFill>
              </a:rPr>
              <a:t>佐藤さま</a:t>
            </a:r>
            <a:endParaRPr kumimoji="1" lang="ja-JP" altLang="en-US" sz="1050" dirty="0">
              <a:solidFill>
                <a:schemeClr val="bg1"/>
              </a:solidFill>
            </a:endParaRPr>
          </a:p>
        </p:txBody>
      </p:sp>
      <p:pic>
        <p:nvPicPr>
          <p:cNvPr id="76" name="図 75" descr="1551464_769925393035157_188098952_n.jpg"/>
          <p:cNvPicPr>
            <a:picLocks noChangeAspect="1"/>
          </p:cNvPicPr>
          <p:nvPr/>
        </p:nvPicPr>
        <p:blipFill>
          <a:blip r:embed="rId10" cstate="print"/>
          <a:stretch>
            <a:fillRect/>
          </a:stretch>
        </p:blipFill>
        <p:spPr>
          <a:xfrm>
            <a:off x="2915816" y="6045252"/>
            <a:ext cx="461572" cy="576064"/>
          </a:xfrm>
          <a:prstGeom prst="rect">
            <a:avLst/>
          </a:prstGeom>
        </p:spPr>
      </p:pic>
      <p:sp>
        <p:nvSpPr>
          <p:cNvPr id="43" name="テキスト ボックス 42"/>
          <p:cNvSpPr txBox="1"/>
          <p:nvPr/>
        </p:nvSpPr>
        <p:spPr>
          <a:xfrm>
            <a:off x="71406" y="500042"/>
            <a:ext cx="4714908" cy="253916"/>
          </a:xfrm>
          <a:prstGeom prst="rect">
            <a:avLst/>
          </a:prstGeom>
          <a:noFill/>
        </p:spPr>
        <p:txBody>
          <a:bodyPr wrap="square" rtlCol="0">
            <a:spAutoFit/>
          </a:bodyPr>
          <a:lstStyle/>
          <a:p>
            <a:r>
              <a:rPr lang="en-US" altLang="ja-JP" sz="1050" dirty="0" smtClean="0">
                <a:solidFill>
                  <a:schemeClr val="bg1"/>
                </a:solidFill>
                <a:latin typeface="+mn-ea"/>
              </a:rPr>
              <a:t>(</a:t>
            </a:r>
            <a:r>
              <a:rPr lang="ja-JP" altLang="en-US" sz="1050" dirty="0" smtClean="0">
                <a:solidFill>
                  <a:schemeClr val="bg1"/>
                </a:solidFill>
                <a:latin typeface="+mn-ea"/>
              </a:rPr>
              <a:t>企画・コーディネート：</a:t>
            </a:r>
            <a:r>
              <a:rPr lang="en-US" altLang="ja-JP" sz="1050" dirty="0" smtClean="0">
                <a:solidFill>
                  <a:schemeClr val="bg1"/>
                </a:solidFill>
                <a:latin typeface="+mn-ea"/>
              </a:rPr>
              <a:t>NPO</a:t>
            </a:r>
            <a:r>
              <a:rPr lang="ja-JP" altLang="en-US" sz="1050" dirty="0" smtClean="0">
                <a:solidFill>
                  <a:schemeClr val="bg1"/>
                </a:solidFill>
                <a:latin typeface="+mn-ea"/>
              </a:rPr>
              <a:t>法人グローカル人材開発センター　運営：</a:t>
            </a:r>
            <a:r>
              <a:rPr lang="en-US" altLang="ja-JP" sz="1050" dirty="0" smtClean="0">
                <a:solidFill>
                  <a:schemeClr val="bg1"/>
                </a:solidFill>
                <a:latin typeface="+mn-ea"/>
              </a:rPr>
              <a:t>full bloom)</a:t>
            </a:r>
            <a:endParaRPr kumimoji="1" lang="ja-JP" altLang="en-US" sz="1050" dirty="0"/>
          </a:p>
        </p:txBody>
      </p:sp>
      <p:sp>
        <p:nvSpPr>
          <p:cNvPr id="45" name="テキスト ボックス 44"/>
          <p:cNvSpPr txBox="1"/>
          <p:nvPr/>
        </p:nvSpPr>
        <p:spPr>
          <a:xfrm>
            <a:off x="310" y="4533084"/>
            <a:ext cx="1403648" cy="276999"/>
          </a:xfrm>
          <a:prstGeom prst="rect">
            <a:avLst/>
          </a:prstGeom>
          <a:solidFill>
            <a:schemeClr val="accent6"/>
          </a:solidFill>
        </p:spPr>
        <p:txBody>
          <a:bodyPr wrap="square" rtlCol="0">
            <a:spAutoFit/>
          </a:bodyPr>
          <a:lstStyle/>
          <a:p>
            <a:r>
              <a:rPr lang="ja-JP" altLang="en-US" sz="1200" b="1" dirty="0" smtClean="0">
                <a:solidFill>
                  <a:schemeClr val="bg1"/>
                </a:solidFill>
                <a:latin typeface="+mn-ea"/>
              </a:rPr>
              <a:t>アプローチと結果</a:t>
            </a:r>
            <a:endParaRPr lang="en-US" altLang="ja-JP" sz="1200" b="1" dirty="0" smtClean="0">
              <a:solidFill>
                <a:schemeClr val="bg1"/>
              </a:solidFill>
              <a:latin typeface="+mn-ea"/>
            </a:endParaRPr>
          </a:p>
        </p:txBody>
      </p:sp>
      <p:sp>
        <p:nvSpPr>
          <p:cNvPr id="47" name="テキスト ボックス 46"/>
          <p:cNvSpPr txBox="1"/>
          <p:nvPr/>
        </p:nvSpPr>
        <p:spPr>
          <a:xfrm>
            <a:off x="3500430" y="857232"/>
            <a:ext cx="2357454" cy="584775"/>
          </a:xfrm>
          <a:prstGeom prst="rect">
            <a:avLst/>
          </a:prstGeom>
          <a:solidFill>
            <a:schemeClr val="accent6"/>
          </a:solidFill>
        </p:spPr>
        <p:txBody>
          <a:bodyPr wrap="square" rtlCol="0">
            <a:spAutoFit/>
          </a:bodyPr>
          <a:lstStyle/>
          <a:p>
            <a:r>
              <a:rPr kumimoji="1" lang="ja-JP" altLang="en-US" sz="1600" b="1" dirty="0" smtClean="0">
                <a:solidFill>
                  <a:schemeClr val="bg1"/>
                </a:solidFill>
              </a:rPr>
              <a:t>参加学生　</a:t>
            </a:r>
            <a:endParaRPr kumimoji="1" lang="en-US" altLang="ja-JP" sz="1600" b="1" dirty="0" smtClean="0">
              <a:solidFill>
                <a:schemeClr val="bg1"/>
              </a:solidFill>
            </a:endParaRPr>
          </a:p>
          <a:p>
            <a:r>
              <a:rPr kumimoji="1" lang="ja-JP" altLang="en-US" sz="1600" b="1" dirty="0" smtClean="0">
                <a:solidFill>
                  <a:schemeClr val="bg1"/>
                </a:solidFill>
              </a:rPr>
              <a:t>取り組む価値は。</a:t>
            </a:r>
            <a:endParaRPr kumimoji="1" lang="ja-JP" altLang="en-US" sz="1600" b="1" dirty="0">
              <a:solidFill>
                <a:schemeClr val="bg1"/>
              </a:solidFill>
            </a:endParaRPr>
          </a:p>
        </p:txBody>
      </p:sp>
      <p:sp>
        <p:nvSpPr>
          <p:cNvPr id="48" name="正方形/長方形 47"/>
          <p:cNvSpPr/>
          <p:nvPr/>
        </p:nvSpPr>
        <p:spPr>
          <a:xfrm>
            <a:off x="3500430" y="1428736"/>
            <a:ext cx="2357454" cy="5143536"/>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1" name="グループ化 60"/>
          <p:cNvGrpSpPr/>
          <p:nvPr/>
        </p:nvGrpSpPr>
        <p:grpSpPr>
          <a:xfrm>
            <a:off x="3500430" y="3187198"/>
            <a:ext cx="2357454" cy="1732301"/>
            <a:chOff x="3500430" y="2928935"/>
            <a:chExt cx="2357454" cy="1732301"/>
          </a:xfrm>
        </p:grpSpPr>
        <p:sp>
          <p:nvSpPr>
            <p:cNvPr id="37" name="テキスト ボックス 36"/>
            <p:cNvSpPr txBox="1"/>
            <p:nvPr/>
          </p:nvSpPr>
          <p:spPr>
            <a:xfrm>
              <a:off x="3500430" y="3214686"/>
              <a:ext cx="2357454" cy="1446550"/>
            </a:xfrm>
            <a:prstGeom prst="rect">
              <a:avLst/>
            </a:prstGeom>
            <a:noFill/>
          </p:spPr>
          <p:txBody>
            <a:bodyPr wrap="square" rtlCol="0">
              <a:spAutoFit/>
            </a:bodyPr>
            <a:lstStyle/>
            <a:p>
              <a:r>
                <a:rPr lang="ja-JP" altLang="en-US" sz="800" dirty="0" smtClean="0">
                  <a:latin typeface="ＭＳ Ｐ明朝" pitchFamily="18" charset="-128"/>
                  <a:ea typeface="ＭＳ Ｐ明朝" pitchFamily="18" charset="-128"/>
                </a:rPr>
                <a:t>グループリーダーとして参加し、意識的に自他の強みを意識しながら挑んだ</a:t>
              </a:r>
              <a:r>
                <a:rPr lang="en-US" altLang="ja-JP" sz="800" dirty="0" smtClean="0">
                  <a:latin typeface="ＭＳ Ｐ明朝" pitchFamily="18" charset="-128"/>
                  <a:ea typeface="ＭＳ Ｐ明朝" pitchFamily="18" charset="-128"/>
                </a:rPr>
                <a:t>9</a:t>
              </a:r>
              <a:r>
                <a:rPr lang="ja-JP" altLang="en-US" sz="800" dirty="0" smtClean="0">
                  <a:latin typeface="ＭＳ Ｐ明朝" pitchFamily="18" charset="-128"/>
                  <a:ea typeface="ＭＳ Ｐ明朝" pitchFamily="18" charset="-128"/>
                </a:rPr>
                <a:t>日間。はじめは他者の強みや弱みを感じとるので精一杯。徐々にチームでの役割が明確になり、他者の強みから自分の弱みも見えてきた。最後に仲間等からのフィードバックを通じ客観的な自分を知り、自他の認識をすり合わせた。また、個性豊かな仲間</a:t>
              </a:r>
              <a:endParaRPr lang="en-US" altLang="ja-JP" sz="800" dirty="0" smtClean="0">
                <a:latin typeface="ＭＳ Ｐ明朝" pitchFamily="18" charset="-128"/>
                <a:ea typeface="ＭＳ Ｐ明朝" pitchFamily="18" charset="-128"/>
              </a:endParaRPr>
            </a:p>
            <a:p>
              <a:r>
                <a:rPr lang="ja-JP" altLang="en-US" sz="800" dirty="0" smtClean="0">
                  <a:latin typeface="ＭＳ Ｐ明朝" pitchFamily="18" charset="-128"/>
                  <a:ea typeface="ＭＳ Ｐ明朝" pitchFamily="18" charset="-128"/>
                </a:rPr>
                <a:t>と真剣にチームで取り組</a:t>
              </a:r>
              <a:r>
                <a:rPr lang="ja-JP" altLang="en-US" sz="800" dirty="0" err="1" smtClean="0">
                  <a:latin typeface="ＭＳ Ｐ明朝" pitchFamily="18" charset="-128"/>
                  <a:ea typeface="ＭＳ Ｐ明朝" pitchFamily="18" charset="-128"/>
                </a:rPr>
                <a:t>ん</a:t>
              </a:r>
              <a:endParaRPr lang="en-US" altLang="ja-JP" sz="800" dirty="0" smtClean="0">
                <a:latin typeface="ＭＳ Ｐ明朝" pitchFamily="18" charset="-128"/>
                <a:ea typeface="ＭＳ Ｐ明朝" pitchFamily="18" charset="-128"/>
              </a:endParaRPr>
            </a:p>
            <a:p>
              <a:r>
                <a:rPr lang="ja-JP" altLang="en-US" sz="800" dirty="0" smtClean="0">
                  <a:latin typeface="ＭＳ Ｐ明朝" pitchFamily="18" charset="-128"/>
                  <a:ea typeface="ＭＳ Ｐ明朝" pitchFamily="18" charset="-128"/>
                </a:rPr>
                <a:t>だこと自体が私にとって大</a:t>
              </a:r>
              <a:endParaRPr lang="en-US" altLang="ja-JP" sz="800" dirty="0" smtClean="0">
                <a:latin typeface="ＭＳ Ｐ明朝" pitchFamily="18" charset="-128"/>
                <a:ea typeface="ＭＳ Ｐ明朝" pitchFamily="18" charset="-128"/>
              </a:endParaRPr>
            </a:p>
            <a:p>
              <a:r>
                <a:rPr lang="ja-JP" altLang="en-US" sz="800" dirty="0" err="1" smtClean="0">
                  <a:latin typeface="ＭＳ Ｐ明朝" pitchFamily="18" charset="-128"/>
                  <a:ea typeface="ＭＳ Ｐ明朝" pitchFamily="18" charset="-128"/>
                </a:rPr>
                <a:t>きな</a:t>
              </a:r>
              <a:r>
                <a:rPr lang="ja-JP" altLang="en-US" sz="800" dirty="0" smtClean="0">
                  <a:latin typeface="ＭＳ Ｐ明朝" pitchFamily="18" charset="-128"/>
                  <a:ea typeface="ＭＳ Ｐ明朝" pitchFamily="18" charset="-128"/>
                </a:rPr>
                <a:t>経験であり、自分と向</a:t>
              </a:r>
              <a:endParaRPr lang="en-US" altLang="ja-JP" sz="800" dirty="0" smtClean="0">
                <a:latin typeface="ＭＳ Ｐ明朝" pitchFamily="18" charset="-128"/>
                <a:ea typeface="ＭＳ Ｐ明朝" pitchFamily="18" charset="-128"/>
              </a:endParaRPr>
            </a:p>
            <a:p>
              <a:r>
                <a:rPr lang="ja-JP" altLang="en-US" sz="800" dirty="0" smtClean="0">
                  <a:latin typeface="ＭＳ Ｐ明朝" pitchFamily="18" charset="-128"/>
                  <a:ea typeface="ＭＳ Ｐ明朝" pitchFamily="18" charset="-128"/>
                </a:rPr>
                <a:t>き合う覚悟も出来た。</a:t>
              </a:r>
              <a:r>
                <a:rPr lang="en-US" altLang="ja-JP" sz="800" dirty="0" smtClean="0">
                  <a:latin typeface="ＭＳ Ｐ明朝" pitchFamily="18" charset="-128"/>
                  <a:ea typeface="ＭＳ Ｐ明朝" pitchFamily="18" charset="-128"/>
                </a:rPr>
                <a:t>(</a:t>
              </a:r>
              <a:r>
                <a:rPr lang="ja-JP" altLang="en-US" sz="800" dirty="0" smtClean="0">
                  <a:latin typeface="ＭＳ Ｐ明朝" pitchFamily="18" charset="-128"/>
                  <a:ea typeface="ＭＳ Ｐ明朝" pitchFamily="18" charset="-128"/>
                </a:rPr>
                <a:t>吉貝）</a:t>
              </a:r>
              <a:endParaRPr lang="en-US" altLang="ja-JP" sz="800" dirty="0" smtClean="0">
                <a:latin typeface="ＭＳ Ｐ明朝" pitchFamily="18" charset="-128"/>
                <a:ea typeface="ＭＳ Ｐ明朝" pitchFamily="18" charset="-128"/>
              </a:endParaRPr>
            </a:p>
          </p:txBody>
        </p:sp>
        <p:sp>
          <p:nvSpPr>
            <p:cNvPr id="38" name="テキスト ボックス 37"/>
            <p:cNvSpPr txBox="1"/>
            <p:nvPr/>
          </p:nvSpPr>
          <p:spPr>
            <a:xfrm>
              <a:off x="3500430" y="2928935"/>
              <a:ext cx="2357454" cy="307777"/>
            </a:xfrm>
            <a:prstGeom prst="rect">
              <a:avLst/>
            </a:prstGeom>
            <a:solidFill>
              <a:schemeClr val="tx1"/>
            </a:solidFill>
          </p:spPr>
          <p:txBody>
            <a:bodyPr wrap="square" rtlCol="0">
              <a:spAutoFit/>
            </a:bodyPr>
            <a:lstStyle/>
            <a:p>
              <a:r>
                <a:rPr lang="ja-JP" altLang="en-US" sz="1400" b="1" dirty="0" smtClean="0">
                  <a:solidFill>
                    <a:schemeClr val="bg1"/>
                  </a:solidFill>
                </a:rPr>
                <a:t>こんにちは自分。</a:t>
              </a:r>
              <a:endParaRPr kumimoji="1" lang="ja-JP" altLang="en-US" sz="1400" dirty="0">
                <a:solidFill>
                  <a:schemeClr val="bg1"/>
                </a:solidFill>
              </a:endParaRPr>
            </a:p>
          </p:txBody>
        </p:sp>
        <p:pic>
          <p:nvPicPr>
            <p:cNvPr id="39" name="図 38" descr="1016278_769940906366939_1052262021_n.jpg"/>
            <p:cNvPicPr>
              <a:picLocks noChangeAspect="1"/>
            </p:cNvPicPr>
            <p:nvPr/>
          </p:nvPicPr>
          <p:blipFill>
            <a:blip r:embed="rId11" cstate="print"/>
            <a:srcRect l="21330"/>
            <a:stretch>
              <a:fillRect/>
            </a:stretch>
          </p:blipFill>
          <p:spPr>
            <a:xfrm>
              <a:off x="5143504" y="4071943"/>
              <a:ext cx="642942" cy="543993"/>
            </a:xfrm>
            <a:prstGeom prst="rect">
              <a:avLst/>
            </a:prstGeom>
          </p:spPr>
        </p:pic>
      </p:grpSp>
      <p:pic>
        <p:nvPicPr>
          <p:cNvPr id="49" name="図 48" descr="1544410_769935299700833_1530863191_n.jpg"/>
          <p:cNvPicPr>
            <a:picLocks noChangeAspect="1"/>
          </p:cNvPicPr>
          <p:nvPr/>
        </p:nvPicPr>
        <p:blipFill>
          <a:blip r:embed="rId12" cstate="print"/>
          <a:srcRect r="33331"/>
          <a:stretch>
            <a:fillRect/>
          </a:stretch>
        </p:blipFill>
        <p:spPr>
          <a:xfrm>
            <a:off x="5072066" y="5830858"/>
            <a:ext cx="643968" cy="642942"/>
          </a:xfrm>
          <a:prstGeom prst="rect">
            <a:avLst/>
          </a:prstGeom>
        </p:spPr>
      </p:pic>
      <p:sp>
        <p:nvSpPr>
          <p:cNvPr id="50" name="テキスト ボックス 49"/>
          <p:cNvSpPr txBox="1"/>
          <p:nvPr/>
        </p:nvSpPr>
        <p:spPr>
          <a:xfrm>
            <a:off x="0" y="857232"/>
            <a:ext cx="3357554" cy="276999"/>
          </a:xfrm>
          <a:prstGeom prst="rect">
            <a:avLst/>
          </a:prstGeom>
          <a:solidFill>
            <a:schemeClr val="accent6"/>
          </a:solidFill>
        </p:spPr>
        <p:txBody>
          <a:bodyPr wrap="square" rtlCol="0">
            <a:spAutoFit/>
          </a:bodyPr>
          <a:lstStyle/>
          <a:p>
            <a:r>
              <a:rPr lang="ja-JP" altLang="en-US" sz="1200" b="1" dirty="0" smtClean="0">
                <a:solidFill>
                  <a:schemeClr val="bg1"/>
                </a:solidFill>
                <a:latin typeface="ＭＳ ゴシック" pitchFamily="49" charset="-128"/>
                <a:ea typeface="ＭＳ ゴシック" pitchFamily="49" charset="-128"/>
              </a:rPr>
              <a:t>今回の課題</a:t>
            </a:r>
            <a:endParaRPr lang="en-US" altLang="ja-JP" sz="1200" b="1" dirty="0" smtClean="0">
              <a:solidFill>
                <a:schemeClr val="bg1"/>
              </a:solidFill>
              <a:latin typeface="ＭＳ ゴシック" pitchFamily="49" charset="-128"/>
              <a:ea typeface="ＭＳ ゴシック" pitchFamily="49" charset="-128"/>
            </a:endParaRPr>
          </a:p>
        </p:txBody>
      </p:sp>
      <p:sp>
        <p:nvSpPr>
          <p:cNvPr id="51" name="テキスト ボックス 50"/>
          <p:cNvSpPr txBox="1"/>
          <p:nvPr/>
        </p:nvSpPr>
        <p:spPr>
          <a:xfrm>
            <a:off x="0" y="1616818"/>
            <a:ext cx="3357554" cy="369332"/>
          </a:xfrm>
          <a:prstGeom prst="rect">
            <a:avLst/>
          </a:prstGeom>
          <a:noFill/>
        </p:spPr>
        <p:txBody>
          <a:bodyPr wrap="square" rtlCol="0">
            <a:spAutoFit/>
          </a:bodyPr>
          <a:lstStyle/>
          <a:p>
            <a:r>
              <a:rPr kumimoji="1" lang="ja-JP" altLang="en-US" sz="900" dirty="0" smtClean="0"/>
              <a:t>・「ちゃれちぇん」</a:t>
            </a:r>
            <a:r>
              <a:rPr lang="en-US" altLang="ja-JP" sz="900" dirty="0"/>
              <a:t>	</a:t>
            </a:r>
            <a:r>
              <a:rPr lang="en-US" altLang="ja-JP" sz="900" dirty="0" smtClean="0"/>
              <a:t>→</a:t>
            </a:r>
            <a:r>
              <a:rPr lang="ja-JP" altLang="en-US" sz="900" dirty="0" smtClean="0"/>
              <a:t>　「</a:t>
            </a:r>
            <a:r>
              <a:rPr kumimoji="1" lang="ja-JP" altLang="en-US" sz="900" dirty="0" smtClean="0"/>
              <a:t>利用客の交流促進」</a:t>
            </a:r>
            <a:endParaRPr kumimoji="1" lang="en-US" altLang="ja-JP" sz="900" dirty="0" smtClean="0"/>
          </a:p>
          <a:p>
            <a:r>
              <a:rPr lang="ja-JP" altLang="en-US" sz="900" dirty="0" smtClean="0"/>
              <a:t>・「</a:t>
            </a:r>
            <a:r>
              <a:rPr lang="en-US" altLang="ja-JP" sz="900" dirty="0" smtClean="0"/>
              <a:t>2KT</a:t>
            </a:r>
            <a:r>
              <a:rPr lang="ja-JP" altLang="en-US" sz="900" dirty="0" smtClean="0"/>
              <a:t>」</a:t>
            </a:r>
            <a:r>
              <a:rPr lang="en-US" altLang="ja-JP" sz="900" dirty="0"/>
              <a:t>	</a:t>
            </a:r>
            <a:r>
              <a:rPr lang="en-US" altLang="ja-JP" sz="900" dirty="0" smtClean="0"/>
              <a:t>→</a:t>
            </a:r>
            <a:r>
              <a:rPr lang="ja-JP" altLang="en-US" sz="900" dirty="0" smtClean="0"/>
              <a:t>　「若者の旅行機会を作る」</a:t>
            </a:r>
            <a:endParaRPr kumimoji="1" lang="ja-JP" altLang="en-US" sz="900" dirty="0"/>
          </a:p>
        </p:txBody>
      </p:sp>
      <p:sp>
        <p:nvSpPr>
          <p:cNvPr id="52" name="テキスト ボックス 51"/>
          <p:cNvSpPr txBox="1"/>
          <p:nvPr/>
        </p:nvSpPr>
        <p:spPr>
          <a:xfrm>
            <a:off x="3500430" y="1746456"/>
            <a:ext cx="2357454" cy="1446550"/>
          </a:xfrm>
          <a:prstGeom prst="rect">
            <a:avLst/>
          </a:prstGeom>
          <a:noFill/>
        </p:spPr>
        <p:txBody>
          <a:bodyPr wrap="square" rtlCol="0">
            <a:spAutoFit/>
          </a:bodyPr>
          <a:lstStyle/>
          <a:p>
            <a:r>
              <a:rPr lang="ja-JP" altLang="en-US" sz="800" dirty="0" smtClean="0">
                <a:latin typeface="ＭＳ Ｐ明朝" pitchFamily="18" charset="-128"/>
                <a:ea typeface="ＭＳ Ｐ明朝" pitchFamily="18" charset="-128"/>
              </a:rPr>
              <a:t>メンバー各々の個性がチームを作り、決して一人では行き着かない場所へと導いてくれた。チームがあり、課題解決という目的での取り組みの中で自分が担ったチームの中での役割とそこから見えた自分の強みを一緒に本気で取り組んだ仲間からフィードバックしてもらえる。これほど</a:t>
            </a:r>
            <a:endParaRPr lang="en-US" altLang="ja-JP" sz="800" dirty="0" smtClean="0">
              <a:latin typeface="ＭＳ Ｐ明朝" pitchFamily="18" charset="-128"/>
              <a:ea typeface="ＭＳ Ｐ明朝" pitchFamily="18" charset="-128"/>
            </a:endParaRPr>
          </a:p>
          <a:p>
            <a:r>
              <a:rPr lang="ja-JP" altLang="en-US" sz="800" dirty="0" smtClean="0">
                <a:latin typeface="ＭＳ Ｐ明朝" pitchFamily="18" charset="-128"/>
                <a:ea typeface="ＭＳ Ｐ明朝" pitchFamily="18" charset="-128"/>
              </a:rPr>
              <a:t>説得力のあるモノはなかった。</a:t>
            </a:r>
            <a:endParaRPr lang="en-US" altLang="ja-JP" sz="800" dirty="0" smtClean="0">
              <a:latin typeface="ＭＳ Ｐ明朝" pitchFamily="18" charset="-128"/>
              <a:ea typeface="ＭＳ Ｐ明朝" pitchFamily="18" charset="-128"/>
            </a:endParaRPr>
          </a:p>
          <a:p>
            <a:r>
              <a:rPr lang="ja-JP" altLang="en-US" sz="800" dirty="0" smtClean="0">
                <a:latin typeface="ＭＳ Ｐ明朝" pitchFamily="18" charset="-128"/>
                <a:ea typeface="ＭＳ Ｐ明朝" pitchFamily="18" charset="-128"/>
              </a:rPr>
              <a:t>強い部分で引っ張って、弱い部</a:t>
            </a:r>
            <a:endParaRPr lang="en-US" altLang="ja-JP" sz="800" dirty="0" smtClean="0">
              <a:latin typeface="ＭＳ Ｐ明朝" pitchFamily="18" charset="-128"/>
              <a:ea typeface="ＭＳ Ｐ明朝" pitchFamily="18" charset="-128"/>
            </a:endParaRPr>
          </a:p>
          <a:p>
            <a:r>
              <a:rPr lang="ja-JP" altLang="en-US" sz="800" dirty="0" smtClean="0">
                <a:latin typeface="ＭＳ Ｐ明朝" pitchFamily="18" charset="-128"/>
                <a:ea typeface="ＭＳ Ｐ明朝" pitchFamily="18" charset="-128"/>
              </a:rPr>
              <a:t>分は助け合って、チームとして</a:t>
            </a:r>
            <a:endParaRPr lang="en-US" altLang="ja-JP" sz="800" dirty="0" smtClean="0">
              <a:latin typeface="ＭＳ Ｐ明朝" pitchFamily="18" charset="-128"/>
              <a:ea typeface="ＭＳ Ｐ明朝" pitchFamily="18" charset="-128"/>
            </a:endParaRPr>
          </a:p>
          <a:p>
            <a:r>
              <a:rPr lang="ja-JP" altLang="en-US" sz="800" dirty="0" smtClean="0">
                <a:latin typeface="ＭＳ Ｐ明朝" pitchFamily="18" charset="-128"/>
                <a:ea typeface="ＭＳ Ｐ明朝" pitchFamily="18" charset="-128"/>
              </a:rPr>
              <a:t>やる面白さや可能性の幅を</a:t>
            </a:r>
            <a:endParaRPr lang="en-US" altLang="ja-JP" sz="800" dirty="0" smtClean="0">
              <a:latin typeface="ＭＳ Ｐ明朝" pitchFamily="18" charset="-128"/>
              <a:ea typeface="ＭＳ Ｐ明朝" pitchFamily="18" charset="-128"/>
            </a:endParaRPr>
          </a:p>
          <a:p>
            <a:r>
              <a:rPr lang="ja-JP" altLang="en-US" sz="800" dirty="0" smtClean="0">
                <a:latin typeface="ＭＳ Ｐ明朝" pitchFamily="18" charset="-128"/>
                <a:ea typeface="ＭＳ Ｐ明朝" pitchFamily="18" charset="-128"/>
              </a:rPr>
              <a:t>改めて実感した。（狩野）</a:t>
            </a:r>
            <a:endParaRPr kumimoji="1" lang="ja-JP" altLang="en-US" sz="800" dirty="0">
              <a:latin typeface="ＭＳ Ｐ明朝" pitchFamily="18" charset="-128"/>
              <a:ea typeface="ＭＳ Ｐ明朝" pitchFamily="18" charset="-128"/>
            </a:endParaRPr>
          </a:p>
        </p:txBody>
      </p:sp>
      <p:sp>
        <p:nvSpPr>
          <p:cNvPr id="53" name="テキスト ボックス 52"/>
          <p:cNvSpPr txBox="1"/>
          <p:nvPr/>
        </p:nvSpPr>
        <p:spPr>
          <a:xfrm>
            <a:off x="3500430" y="1460704"/>
            <a:ext cx="2357454" cy="292388"/>
          </a:xfrm>
          <a:prstGeom prst="rect">
            <a:avLst/>
          </a:prstGeom>
          <a:solidFill>
            <a:schemeClr val="tx1"/>
          </a:solidFill>
        </p:spPr>
        <p:txBody>
          <a:bodyPr wrap="square" rtlCol="0">
            <a:spAutoFit/>
          </a:bodyPr>
          <a:lstStyle/>
          <a:p>
            <a:r>
              <a:rPr lang="ja-JP" altLang="en-US" sz="1300" b="1" dirty="0" smtClean="0">
                <a:solidFill>
                  <a:schemeClr val="bg1"/>
                </a:solidFill>
              </a:rPr>
              <a:t>チームって不思議で最高だ。</a:t>
            </a:r>
            <a:endParaRPr lang="en-US" altLang="ja-JP" sz="1300" b="1" dirty="0" smtClean="0">
              <a:solidFill>
                <a:schemeClr val="bg1"/>
              </a:solidFill>
            </a:endParaRPr>
          </a:p>
        </p:txBody>
      </p:sp>
      <p:pic>
        <p:nvPicPr>
          <p:cNvPr id="40" name="図 39" descr="1517473_769928613034835_1165870743_n.jpg"/>
          <p:cNvPicPr>
            <a:picLocks noChangeAspect="1"/>
          </p:cNvPicPr>
          <p:nvPr/>
        </p:nvPicPr>
        <p:blipFill>
          <a:blip r:embed="rId13" cstate="print"/>
          <a:srcRect l="40001" t="10016" r="19998" b="34896"/>
          <a:stretch>
            <a:fillRect/>
          </a:stretch>
        </p:blipFill>
        <p:spPr>
          <a:xfrm>
            <a:off x="5000628" y="2460836"/>
            <a:ext cx="714380" cy="654848"/>
          </a:xfrm>
          <a:prstGeom prst="rect">
            <a:avLst/>
          </a:prstGeom>
        </p:spPr>
      </p:pic>
      <p:sp>
        <p:nvSpPr>
          <p:cNvPr id="62" name="テキスト ボックス 61"/>
          <p:cNvSpPr txBox="1"/>
          <p:nvPr/>
        </p:nvSpPr>
        <p:spPr>
          <a:xfrm>
            <a:off x="3500430" y="5259354"/>
            <a:ext cx="2357454" cy="1323439"/>
          </a:xfrm>
          <a:prstGeom prst="rect">
            <a:avLst/>
          </a:prstGeom>
          <a:noFill/>
        </p:spPr>
        <p:txBody>
          <a:bodyPr wrap="square" rtlCol="0">
            <a:spAutoFit/>
          </a:bodyPr>
          <a:lstStyle/>
          <a:p>
            <a:r>
              <a:rPr lang="ja-JP" altLang="en-US" sz="800" dirty="0" smtClean="0">
                <a:latin typeface="ＭＳ Ｐ明朝" pitchFamily="18" charset="-128"/>
                <a:ea typeface="ＭＳ Ｐ明朝" pitchFamily="18" charset="-128"/>
              </a:rPr>
              <a:t>今までは、グループでの活動はいわゆる「浮いてしまう」事が多かった。しかしメンバーからの指摘によって、自分自身が浮いてしまう原因がわかった。その後自分の状況を伝えることで、メンバーとのやりとりがしやすくなった。メンバーとの</a:t>
            </a:r>
            <a:endParaRPr lang="en-US" altLang="ja-JP" sz="800" dirty="0" smtClean="0">
              <a:latin typeface="ＭＳ Ｐ明朝" pitchFamily="18" charset="-128"/>
              <a:ea typeface="ＭＳ Ｐ明朝" pitchFamily="18" charset="-128"/>
            </a:endParaRPr>
          </a:p>
          <a:p>
            <a:r>
              <a:rPr lang="ja-JP" altLang="en-US" sz="800" dirty="0" smtClean="0">
                <a:latin typeface="ＭＳ Ｐ明朝" pitchFamily="18" charset="-128"/>
                <a:ea typeface="ＭＳ Ｐ明朝" pitchFamily="18" charset="-128"/>
              </a:rPr>
              <a:t>距離感がつかめ、安心して課題に</a:t>
            </a:r>
            <a:endParaRPr lang="en-US" altLang="ja-JP" sz="800" dirty="0" smtClean="0">
              <a:latin typeface="ＭＳ Ｐ明朝" pitchFamily="18" charset="-128"/>
              <a:ea typeface="ＭＳ Ｐ明朝" pitchFamily="18" charset="-128"/>
            </a:endParaRPr>
          </a:p>
          <a:p>
            <a:r>
              <a:rPr lang="ja-JP" altLang="en-US" sz="800" dirty="0" smtClean="0">
                <a:latin typeface="ＭＳ Ｐ明朝" pitchFamily="18" charset="-128"/>
                <a:ea typeface="ＭＳ Ｐ明朝" pitchFamily="18" charset="-128"/>
              </a:rPr>
              <a:t>取り組め、自己のスキルが十分に</a:t>
            </a:r>
            <a:endParaRPr lang="en-US" altLang="ja-JP" sz="800" dirty="0" smtClean="0">
              <a:latin typeface="ＭＳ Ｐ明朝" pitchFamily="18" charset="-128"/>
              <a:ea typeface="ＭＳ Ｐ明朝" pitchFamily="18" charset="-128"/>
            </a:endParaRPr>
          </a:p>
          <a:p>
            <a:r>
              <a:rPr lang="ja-JP" altLang="en-US" sz="800" dirty="0" smtClean="0">
                <a:latin typeface="ＭＳ Ｐ明朝" pitchFamily="18" charset="-128"/>
                <a:ea typeface="ＭＳ Ｐ明朝" pitchFamily="18" charset="-128"/>
              </a:rPr>
              <a:t>発揮できたとの経験から、働く場の</a:t>
            </a:r>
            <a:endParaRPr lang="en-US" altLang="ja-JP" sz="800" dirty="0" smtClean="0">
              <a:latin typeface="ＭＳ Ｐ明朝" pitchFamily="18" charset="-128"/>
              <a:ea typeface="ＭＳ Ｐ明朝" pitchFamily="18" charset="-128"/>
            </a:endParaRPr>
          </a:p>
          <a:p>
            <a:r>
              <a:rPr lang="ja-JP" altLang="en-US" sz="800" dirty="0" smtClean="0">
                <a:latin typeface="ＭＳ Ｐ明朝" pitchFamily="18" charset="-128"/>
                <a:ea typeface="ＭＳ Ｐ明朝" pitchFamily="18" charset="-128"/>
              </a:rPr>
              <a:t>可能性が広がったと思う。 （水口）</a:t>
            </a:r>
          </a:p>
          <a:p>
            <a:endParaRPr kumimoji="1" lang="ja-JP" altLang="en-US" sz="800" dirty="0"/>
          </a:p>
        </p:txBody>
      </p:sp>
      <p:sp>
        <p:nvSpPr>
          <p:cNvPr id="63" name="テキスト ボックス 62"/>
          <p:cNvSpPr txBox="1"/>
          <p:nvPr/>
        </p:nvSpPr>
        <p:spPr>
          <a:xfrm>
            <a:off x="3500430" y="4973603"/>
            <a:ext cx="2357454" cy="307777"/>
          </a:xfrm>
          <a:prstGeom prst="rect">
            <a:avLst/>
          </a:prstGeom>
          <a:solidFill>
            <a:schemeClr val="tx1"/>
          </a:solidFill>
        </p:spPr>
        <p:txBody>
          <a:bodyPr wrap="square" rtlCol="0">
            <a:spAutoFit/>
          </a:bodyPr>
          <a:lstStyle/>
          <a:p>
            <a:r>
              <a:rPr lang="ja-JP" altLang="en-US" sz="1400" b="1" dirty="0" smtClean="0">
                <a:solidFill>
                  <a:schemeClr val="bg1"/>
                </a:solidFill>
                <a:latin typeface="+mn-ea"/>
              </a:rPr>
              <a:t>「働く」の可能性が広がる</a:t>
            </a:r>
          </a:p>
        </p:txBody>
      </p:sp>
      <p:sp>
        <p:nvSpPr>
          <p:cNvPr id="64" name="テキスト ボックス 63"/>
          <p:cNvSpPr txBox="1"/>
          <p:nvPr/>
        </p:nvSpPr>
        <p:spPr>
          <a:xfrm>
            <a:off x="0" y="1131002"/>
            <a:ext cx="3491880" cy="584776"/>
          </a:xfrm>
          <a:prstGeom prst="rect">
            <a:avLst/>
          </a:prstGeom>
          <a:noFill/>
        </p:spPr>
        <p:txBody>
          <a:bodyPr wrap="square" rtlCol="0">
            <a:spAutoFit/>
          </a:bodyPr>
          <a:lstStyle/>
          <a:p>
            <a:r>
              <a:rPr lang="ja-JP" altLang="en-US" sz="800" dirty="0" smtClean="0">
                <a:latin typeface="ＭＳ Ｐ明朝" pitchFamily="18" charset="-128"/>
                <a:ea typeface="ＭＳ Ｐ明朝" pitchFamily="18" charset="-128"/>
              </a:rPr>
              <a:t>宇多野ユースホステルが感じている</a:t>
            </a:r>
            <a:r>
              <a:rPr lang="en-US" altLang="ja-JP" sz="800" dirty="0" smtClean="0">
                <a:latin typeface="ＭＳ Ｐ明朝" pitchFamily="18" charset="-128"/>
                <a:ea typeface="ＭＳ Ｐ明朝" pitchFamily="18" charset="-128"/>
              </a:rPr>
              <a:t>〝</a:t>
            </a:r>
            <a:r>
              <a:rPr lang="ja-JP" altLang="en-US" sz="800" dirty="0">
                <a:latin typeface="ＭＳ Ｐ明朝" pitchFamily="18" charset="-128"/>
                <a:ea typeface="ＭＳ Ｐ明朝" pitchFamily="18" charset="-128"/>
              </a:rPr>
              <a:t>旅する若者の減少</a:t>
            </a:r>
            <a:r>
              <a:rPr lang="en-US" altLang="ja-JP" sz="800" dirty="0">
                <a:latin typeface="ＭＳ Ｐ明朝" pitchFamily="18" charset="-128"/>
                <a:ea typeface="ＭＳ Ｐ明朝" pitchFamily="18" charset="-128"/>
              </a:rPr>
              <a:t>〟</a:t>
            </a:r>
            <a:r>
              <a:rPr lang="ja-JP" altLang="en-US" sz="800" dirty="0">
                <a:latin typeface="ＭＳ Ｐ明朝" pitchFamily="18" charset="-128"/>
                <a:ea typeface="ＭＳ Ｐ明朝" pitchFamily="18" charset="-128"/>
              </a:rPr>
              <a:t>という課題感に対して</a:t>
            </a:r>
            <a:r>
              <a:rPr lang="ja-JP" altLang="en-US" sz="800" dirty="0" smtClean="0">
                <a:latin typeface="ＭＳ Ｐ明朝" pitchFamily="18" charset="-128"/>
                <a:ea typeface="ＭＳ Ｐ明朝" pitchFamily="18" charset="-128"/>
              </a:rPr>
              <a:t>、佐藤統括事業部長様</a:t>
            </a:r>
            <a:r>
              <a:rPr lang="ja-JP" altLang="en-US" sz="800" dirty="0">
                <a:latin typeface="ＭＳ Ｐ明朝" pitchFamily="18" charset="-128"/>
                <a:ea typeface="ＭＳ Ｐ明朝" pitchFamily="18" charset="-128"/>
              </a:rPr>
              <a:t>へのヒアリングや</a:t>
            </a:r>
            <a:r>
              <a:rPr lang="ja-JP" altLang="en-US" sz="800" dirty="0" smtClean="0">
                <a:latin typeface="ＭＳ Ｐ明朝" pitchFamily="18" charset="-128"/>
                <a:ea typeface="ＭＳ Ｐ明朝" pitchFamily="18" charset="-128"/>
              </a:rPr>
              <a:t>、過去のアンケート・宿泊者数等のデータ、あるいは独自</a:t>
            </a:r>
            <a:r>
              <a:rPr lang="ja-JP" altLang="en-US" sz="800" dirty="0">
                <a:latin typeface="ＭＳ Ｐ明朝" pitchFamily="18" charset="-128"/>
                <a:ea typeface="ＭＳ Ｐ明朝" pitchFamily="18" charset="-128"/>
              </a:rPr>
              <a:t>に行った調査等を元に</a:t>
            </a:r>
            <a:r>
              <a:rPr lang="ja-JP" altLang="en-US" sz="800" dirty="0" smtClean="0">
                <a:latin typeface="ＭＳ Ｐ明朝" pitchFamily="18" charset="-128"/>
                <a:ea typeface="ＭＳ Ｐ明朝" pitchFamily="18" charset="-128"/>
              </a:rPr>
              <a:t>、</a:t>
            </a:r>
            <a:r>
              <a:rPr lang="ja-JP" altLang="en-US" sz="800" dirty="0">
                <a:latin typeface="ＭＳ Ｐ明朝" pitchFamily="18" charset="-128"/>
                <a:ea typeface="ＭＳ Ｐ明朝" pitchFamily="18" charset="-128"/>
              </a:rPr>
              <a:t>　</a:t>
            </a:r>
            <a:r>
              <a:rPr lang="ja-JP" altLang="en-US" sz="800" dirty="0" smtClean="0">
                <a:latin typeface="ＭＳ Ｐ明朝" pitchFamily="18" charset="-128"/>
                <a:ea typeface="ＭＳ Ｐ明朝" pitchFamily="18" charset="-128"/>
              </a:rPr>
              <a:t>下記</a:t>
            </a:r>
            <a:r>
              <a:rPr lang="ja-JP" altLang="en-US" sz="800" dirty="0">
                <a:latin typeface="ＭＳ Ｐ明朝" pitchFamily="18" charset="-128"/>
                <a:ea typeface="ＭＳ Ｐ明朝" pitchFamily="18" charset="-128"/>
              </a:rPr>
              <a:t>のような</a:t>
            </a:r>
            <a:r>
              <a:rPr lang="ja-JP" altLang="en-US" sz="800" dirty="0" smtClean="0">
                <a:latin typeface="ＭＳ Ｐ明朝" pitchFamily="18" charset="-128"/>
                <a:ea typeface="ＭＳ Ｐ明朝" pitchFamily="18" charset="-128"/>
              </a:rPr>
              <a:t>課題・ゴールをチームそれぞれで設定した。</a:t>
            </a:r>
            <a:endParaRPr lang="ja-JP" altLang="en-US" sz="800" dirty="0">
              <a:latin typeface="ＭＳ Ｐ明朝" pitchFamily="18" charset="-128"/>
              <a:ea typeface="ＭＳ Ｐ明朝" pitchFamily="18" charset="-128"/>
            </a:endParaRPr>
          </a:p>
        </p:txBody>
      </p:sp>
      <p:sp>
        <p:nvSpPr>
          <p:cNvPr id="65" name="テキスト ボックス 64"/>
          <p:cNvSpPr txBox="1"/>
          <p:nvPr/>
        </p:nvSpPr>
        <p:spPr>
          <a:xfrm>
            <a:off x="0" y="5287221"/>
            <a:ext cx="1714480" cy="643254"/>
          </a:xfrm>
          <a:prstGeom prst="rect">
            <a:avLst/>
          </a:prstGeom>
          <a:noFill/>
        </p:spPr>
        <p:txBody>
          <a:bodyPr wrap="square" rtlCol="0">
            <a:spAutoFit/>
          </a:bodyPr>
          <a:lstStyle/>
          <a:p>
            <a:r>
              <a:rPr kumimoji="1" lang="en-US" altLang="ja-JP" sz="800" dirty="0" smtClean="0"/>
              <a:t>2</a:t>
            </a:r>
            <a:r>
              <a:rPr kumimoji="1" lang="ja-JP" altLang="en-US" sz="800" dirty="0" smtClean="0"/>
              <a:t>位｜チーム「ちゃれちぇん」</a:t>
            </a:r>
            <a:endParaRPr kumimoji="1" lang="en-US" altLang="ja-JP" sz="800" dirty="0" smtClean="0"/>
          </a:p>
          <a:p>
            <a:r>
              <a:rPr kumimoji="1" lang="ja-JP" altLang="en-US" sz="800" dirty="0" smtClean="0">
                <a:latin typeface="ＭＳ Ｐ明朝" pitchFamily="18" charset="-128"/>
                <a:ea typeface="ＭＳ Ｐ明朝" pitchFamily="18" charset="-128"/>
              </a:rPr>
              <a:t>宿泊している若者に対する</a:t>
            </a:r>
            <a:endParaRPr kumimoji="1" lang="en-US" altLang="ja-JP" sz="800" dirty="0" smtClean="0">
              <a:latin typeface="ＭＳ Ｐ明朝" pitchFamily="18" charset="-128"/>
              <a:ea typeface="ＭＳ Ｐ明朝" pitchFamily="18" charset="-128"/>
            </a:endParaRPr>
          </a:p>
          <a:p>
            <a:r>
              <a:rPr kumimoji="1" lang="ja-JP" altLang="en-US" sz="800" dirty="0" smtClean="0">
                <a:latin typeface="ＭＳ Ｐ明朝" pitchFamily="18" charset="-128"/>
                <a:ea typeface="ＭＳ Ｐ明朝" pitchFamily="18" charset="-128"/>
              </a:rPr>
              <a:t>イベントの認知</a:t>
            </a:r>
            <a:endParaRPr kumimoji="1" lang="en-US" altLang="ja-JP" sz="800" dirty="0" smtClean="0">
              <a:latin typeface="ＭＳ Ｐ明朝" pitchFamily="18" charset="-128"/>
              <a:ea typeface="ＭＳ Ｐ明朝" pitchFamily="18" charset="-128"/>
            </a:endParaRPr>
          </a:p>
          <a:p>
            <a:r>
              <a:rPr lang="ja-JP" altLang="en-US" sz="800" b="1" dirty="0" smtClean="0"/>
              <a:t>「リマインダーメール」の変更</a:t>
            </a:r>
            <a:endParaRPr kumimoji="1" lang="ja-JP" altLang="en-US" sz="800" b="1" dirty="0"/>
          </a:p>
        </p:txBody>
      </p:sp>
      <p:sp>
        <p:nvSpPr>
          <p:cNvPr id="66" name="テキスト ボックス 65"/>
          <p:cNvSpPr txBox="1"/>
          <p:nvPr/>
        </p:nvSpPr>
        <p:spPr>
          <a:xfrm>
            <a:off x="0" y="4853918"/>
            <a:ext cx="1785918" cy="507832"/>
          </a:xfrm>
          <a:prstGeom prst="rect">
            <a:avLst/>
          </a:prstGeom>
          <a:noFill/>
        </p:spPr>
        <p:txBody>
          <a:bodyPr wrap="square" rtlCol="0">
            <a:spAutoFit/>
          </a:bodyPr>
          <a:lstStyle/>
          <a:p>
            <a:r>
              <a:rPr lang="en-US" altLang="ja-JP" sz="800" dirty="0" smtClean="0"/>
              <a:t>1</a:t>
            </a:r>
            <a:r>
              <a:rPr lang="ja-JP" altLang="en-US" sz="800" dirty="0" smtClean="0"/>
              <a:t>位｜</a:t>
            </a:r>
            <a:r>
              <a:rPr kumimoji="1" lang="ja-JP" altLang="en-US" sz="800" dirty="0" smtClean="0"/>
              <a:t>チーム「</a:t>
            </a:r>
            <a:r>
              <a:rPr kumimoji="1" lang="en-US" altLang="ja-JP" sz="800" dirty="0" smtClean="0"/>
              <a:t>2KT</a:t>
            </a:r>
            <a:r>
              <a:rPr kumimoji="1" lang="ja-JP" altLang="en-US" sz="800" dirty="0" smtClean="0"/>
              <a:t>」</a:t>
            </a:r>
            <a:endParaRPr kumimoji="1" lang="en-US" altLang="ja-JP" sz="800" dirty="0" smtClean="0"/>
          </a:p>
          <a:p>
            <a:r>
              <a:rPr lang="ja-JP" altLang="en-US" sz="800" dirty="0" smtClean="0">
                <a:latin typeface="ＭＳ Ｐ明朝" pitchFamily="18" charset="-128"/>
                <a:ea typeface="ＭＳ Ｐ明朝" pitchFamily="18" charset="-128"/>
              </a:rPr>
              <a:t>若者の一人旅への応援</a:t>
            </a:r>
            <a:endParaRPr lang="en-US" altLang="ja-JP" sz="800" dirty="0" smtClean="0">
              <a:latin typeface="ＭＳ Ｐ明朝" pitchFamily="18" charset="-128"/>
              <a:ea typeface="ＭＳ Ｐ明朝" pitchFamily="18" charset="-128"/>
            </a:endParaRPr>
          </a:p>
          <a:p>
            <a:r>
              <a:rPr lang="ja-JP" altLang="en-US" sz="800" b="1" dirty="0" smtClean="0"/>
              <a:t>一人旅応援キャンペーン実施</a:t>
            </a:r>
            <a:endParaRPr kumimoji="1" lang="ja-JP" altLang="en-US" sz="800" b="1" dirty="0"/>
          </a:p>
        </p:txBody>
      </p:sp>
      <p:sp>
        <p:nvSpPr>
          <p:cNvPr id="67" name="テキスト ボックス 66"/>
          <p:cNvSpPr txBox="1"/>
          <p:nvPr/>
        </p:nvSpPr>
        <p:spPr>
          <a:xfrm>
            <a:off x="0" y="5778706"/>
            <a:ext cx="1857388" cy="338554"/>
          </a:xfrm>
          <a:prstGeom prst="rect">
            <a:avLst/>
          </a:prstGeom>
          <a:noFill/>
        </p:spPr>
        <p:txBody>
          <a:bodyPr wrap="square" rtlCol="0">
            <a:spAutoFit/>
          </a:bodyPr>
          <a:lstStyle/>
          <a:p>
            <a:r>
              <a:rPr lang="ja-JP" altLang="en-US" sz="800" dirty="0" smtClean="0"/>
              <a:t>＜</a:t>
            </a:r>
            <a:r>
              <a:rPr kumimoji="1" lang="ja-JP" altLang="en-US" sz="800" dirty="0" smtClean="0"/>
              <a:t>結果＞</a:t>
            </a:r>
            <a:endParaRPr kumimoji="1" lang="en-US" altLang="ja-JP" sz="800" dirty="0" smtClean="0"/>
          </a:p>
          <a:p>
            <a:r>
              <a:rPr kumimoji="1" lang="ja-JP" altLang="en-US" sz="800" dirty="0" smtClean="0"/>
              <a:t>両チームとも採択には至らず</a:t>
            </a:r>
            <a:r>
              <a:rPr kumimoji="1" lang="en-US" altLang="ja-JP" sz="800" dirty="0" smtClean="0"/>
              <a:t>…</a:t>
            </a:r>
            <a:endParaRPr kumimoji="1" lang="ja-JP" altLang="en-US" sz="800" dirty="0"/>
          </a:p>
        </p:txBody>
      </p:sp>
      <p:pic>
        <p:nvPicPr>
          <p:cNvPr id="1026" name="Picture 2"/>
          <p:cNvPicPr>
            <a:picLocks noChangeAspect="1" noChangeArrowheads="1"/>
          </p:cNvPicPr>
          <p:nvPr/>
        </p:nvPicPr>
        <p:blipFill>
          <a:blip r:embed="rId14" cstate="print"/>
          <a:srcRect l="31845" t="19531" r="15995" b="10156"/>
          <a:stretch>
            <a:fillRect/>
          </a:stretch>
        </p:blipFill>
        <p:spPr bwMode="auto">
          <a:xfrm>
            <a:off x="35874" y="6141224"/>
            <a:ext cx="647694" cy="490883"/>
          </a:xfrm>
          <a:prstGeom prst="rect">
            <a:avLst/>
          </a:prstGeom>
          <a:noFill/>
          <a:ln w="9525">
            <a:noFill/>
            <a:miter lim="800000"/>
            <a:headEnd/>
            <a:tailEnd/>
          </a:ln>
          <a:effectLst/>
        </p:spPr>
      </p:pic>
      <p:sp>
        <p:nvSpPr>
          <p:cNvPr id="68" name="テキスト ボックス 67"/>
          <p:cNvSpPr txBox="1"/>
          <p:nvPr/>
        </p:nvSpPr>
        <p:spPr>
          <a:xfrm>
            <a:off x="1403648" y="4965132"/>
            <a:ext cx="2097352" cy="1692771"/>
          </a:xfrm>
          <a:prstGeom prst="rect">
            <a:avLst/>
          </a:prstGeom>
          <a:noFill/>
        </p:spPr>
        <p:txBody>
          <a:bodyPr wrap="square" rtlCol="0">
            <a:spAutoFit/>
          </a:bodyPr>
          <a:lstStyle/>
          <a:p>
            <a:r>
              <a:rPr lang="ja-JP" altLang="en-US" sz="800" dirty="0" smtClean="0">
                <a:latin typeface="ＭＳ Ｐ明朝" pitchFamily="18" charset="-128"/>
                <a:ea typeface="ＭＳ Ｐ明朝" pitchFamily="18" charset="-128"/>
              </a:rPr>
              <a:t>最終的な成果物がなかったことは残念です。しかしながら学生とのヒアリングの中で、自分自身今の仕事に対しての思いを再認識できたことはよかったです。時間が十分でない場合「テーマ」設定をする必要性も感じました。参加者に「自分ごと」として企画を考えてもらいたいのですが、「自分がする」となると縮こまったアイデアとなってしまった感があり、自分がやらないとしてもまわる仕</a:t>
            </a:r>
            <a:endParaRPr lang="en-US" altLang="ja-JP" sz="800" dirty="0" smtClean="0">
              <a:latin typeface="ＭＳ Ｐ明朝" pitchFamily="18" charset="-128"/>
              <a:ea typeface="ＭＳ Ｐ明朝" pitchFamily="18" charset="-128"/>
            </a:endParaRPr>
          </a:p>
          <a:p>
            <a:r>
              <a:rPr lang="ja-JP" altLang="en-US" sz="800" dirty="0" smtClean="0">
                <a:latin typeface="ＭＳ Ｐ明朝" pitchFamily="18" charset="-128"/>
                <a:ea typeface="ＭＳ Ｐ明朝" pitchFamily="18" charset="-128"/>
              </a:rPr>
              <a:t>組みも含め提案いただければ</a:t>
            </a:r>
            <a:endParaRPr lang="en-US" altLang="ja-JP" sz="800" dirty="0" smtClean="0">
              <a:latin typeface="ＭＳ Ｐ明朝" pitchFamily="18" charset="-128"/>
              <a:ea typeface="ＭＳ Ｐ明朝" pitchFamily="18" charset="-128"/>
            </a:endParaRPr>
          </a:p>
          <a:p>
            <a:r>
              <a:rPr lang="ja-JP" altLang="en-US" sz="800" dirty="0" smtClean="0">
                <a:latin typeface="ＭＳ Ｐ明朝" pitchFamily="18" charset="-128"/>
                <a:ea typeface="ＭＳ Ｐ明朝" pitchFamily="18" charset="-128"/>
              </a:rPr>
              <a:t>と思いました。</a:t>
            </a:r>
            <a:endParaRPr lang="en-US" altLang="ja-JP" sz="800" dirty="0" smtClean="0">
              <a:latin typeface="ＭＳ Ｐ明朝" pitchFamily="18" charset="-128"/>
              <a:ea typeface="ＭＳ Ｐ明朝" pitchFamily="18" charset="-128"/>
            </a:endParaRPr>
          </a:p>
          <a:p>
            <a:endParaRPr lang="ja-JP" altLang="en-US" sz="800" dirty="0" smtClean="0">
              <a:latin typeface="ＭＳ Ｐ明朝" pitchFamily="18" charset="-128"/>
              <a:ea typeface="ＭＳ Ｐ明朝" pitchFamily="18" charset="-128"/>
            </a:endParaRPr>
          </a:p>
          <a:p>
            <a:r>
              <a:rPr lang="en-US" altLang="ja-JP" sz="800" dirty="0" smtClean="0">
                <a:latin typeface="ＭＳ Ｐ明朝" pitchFamily="18" charset="-128"/>
                <a:ea typeface="ＭＳ Ｐ明朝" pitchFamily="18" charset="-128"/>
              </a:rPr>
              <a:t>(</a:t>
            </a:r>
            <a:r>
              <a:rPr lang="ja-JP" altLang="en-US" sz="800" dirty="0" smtClean="0">
                <a:latin typeface="ＭＳ Ｐ明朝" pitchFamily="18" charset="-128"/>
                <a:ea typeface="ＭＳ Ｐ明朝" pitchFamily="18" charset="-128"/>
              </a:rPr>
              <a:t>終了後のアンケートより</a:t>
            </a:r>
            <a:endParaRPr kumimoji="1" lang="ja-JP" altLang="en-US" sz="800" dirty="0">
              <a:latin typeface="ＭＳ Ｐ明朝" pitchFamily="18" charset="-128"/>
              <a:ea typeface="ＭＳ Ｐ明朝" pitchFamily="18" charset="-128"/>
            </a:endParaRPr>
          </a:p>
        </p:txBody>
      </p:sp>
      <p:pic>
        <p:nvPicPr>
          <p:cNvPr id="2" name="図 1" descr="1624403_596818773730775_59213858_n.jpg"/>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6792268" y="212604"/>
            <a:ext cx="1224136" cy="411234"/>
          </a:xfrm>
          <a:prstGeom prst="rect">
            <a:avLst/>
          </a:prstGeom>
        </p:spPr>
      </p:pic>
      <p:pic>
        <p:nvPicPr>
          <p:cNvPr id="3" name="図 2" descr="full bloom._ロゴ.png"/>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8337059" y="38376"/>
            <a:ext cx="781062" cy="717655"/>
          </a:xfrm>
          <a:prstGeom prst="rect">
            <a:avLst/>
          </a:prstGeom>
        </p:spPr>
      </p:pic>
      <p:sp>
        <p:nvSpPr>
          <p:cNvPr id="5" name="乗算記号 4"/>
          <p:cNvSpPr/>
          <p:nvPr/>
        </p:nvSpPr>
        <p:spPr>
          <a:xfrm>
            <a:off x="8052344" y="260648"/>
            <a:ext cx="228004" cy="264068"/>
          </a:xfrm>
          <a:prstGeom prst="mathMultiply">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p>
        </p:txBody>
      </p:sp>
      <p:sp>
        <p:nvSpPr>
          <p:cNvPr id="11" name="テキスト ボックス 10"/>
          <p:cNvSpPr txBox="1"/>
          <p:nvPr/>
        </p:nvSpPr>
        <p:spPr>
          <a:xfrm>
            <a:off x="-108520" y="2276872"/>
            <a:ext cx="2339752" cy="261610"/>
          </a:xfrm>
          <a:prstGeom prst="rect">
            <a:avLst/>
          </a:prstGeom>
          <a:noFill/>
        </p:spPr>
        <p:txBody>
          <a:bodyPr wrap="square" rtlCol="0">
            <a:spAutoFit/>
          </a:bodyPr>
          <a:lstStyle/>
          <a:p>
            <a:r>
              <a:rPr kumimoji="1" lang="en-US" altLang="ja-JP" sz="1100" dirty="0" smtClean="0"/>
              <a:t>〝</a:t>
            </a:r>
            <a:r>
              <a:rPr kumimoji="1" lang="ja-JP" altLang="en-US" sz="1100" dirty="0" smtClean="0"/>
              <a:t>課題抽出</a:t>
            </a:r>
            <a:r>
              <a:rPr kumimoji="1" lang="en-US" altLang="ja-JP" sz="1100" dirty="0" smtClean="0"/>
              <a:t>〟</a:t>
            </a:r>
            <a:r>
              <a:rPr kumimoji="1" lang="ja-JP" altLang="en-US" sz="1100" dirty="0" smtClean="0"/>
              <a:t>から始める</a:t>
            </a:r>
            <a:r>
              <a:rPr lang="ja-JP" altLang="en-US" sz="1100" dirty="0" smtClean="0"/>
              <a:t>プログラム</a:t>
            </a:r>
            <a:endParaRPr kumimoji="1" lang="en-US" altLang="ja-JP" sz="1100" dirty="0" smtClean="0"/>
          </a:p>
        </p:txBody>
      </p:sp>
      <p:sp>
        <p:nvSpPr>
          <p:cNvPr id="69" name="テキスト ボックス 68"/>
          <p:cNvSpPr txBox="1"/>
          <p:nvPr/>
        </p:nvSpPr>
        <p:spPr>
          <a:xfrm>
            <a:off x="1043608" y="3501008"/>
            <a:ext cx="2376264" cy="261610"/>
          </a:xfrm>
          <a:prstGeom prst="rect">
            <a:avLst/>
          </a:prstGeom>
          <a:noFill/>
        </p:spPr>
        <p:txBody>
          <a:bodyPr wrap="square" rtlCol="0">
            <a:spAutoFit/>
          </a:bodyPr>
          <a:lstStyle/>
          <a:p>
            <a:pPr algn="ctr"/>
            <a:r>
              <a:rPr lang="en-US" altLang="ja-JP" sz="1100" dirty="0" smtClean="0"/>
              <a:t>〝</a:t>
            </a:r>
            <a:r>
              <a:rPr lang="ja-JP" altLang="en-US" sz="1100" dirty="0" smtClean="0"/>
              <a:t>能力の発見</a:t>
            </a:r>
            <a:r>
              <a:rPr lang="en-US" altLang="ja-JP" sz="1100" dirty="0" smtClean="0"/>
              <a:t>〟</a:t>
            </a:r>
            <a:r>
              <a:rPr lang="ja-JP" altLang="en-US" sz="1100" dirty="0" smtClean="0"/>
              <a:t>にフォーカス</a:t>
            </a:r>
            <a:endParaRPr kumimoji="1" lang="en-US" altLang="ja-JP" sz="1100" dirty="0" smtClean="0"/>
          </a:p>
        </p:txBody>
      </p:sp>
      <p:sp>
        <p:nvSpPr>
          <p:cNvPr id="72" name="テキスト ボックス 71"/>
          <p:cNvSpPr txBox="1"/>
          <p:nvPr/>
        </p:nvSpPr>
        <p:spPr>
          <a:xfrm>
            <a:off x="0" y="3705050"/>
            <a:ext cx="3455368" cy="830997"/>
          </a:xfrm>
          <a:prstGeom prst="rect">
            <a:avLst/>
          </a:prstGeom>
          <a:noFill/>
        </p:spPr>
        <p:txBody>
          <a:bodyPr wrap="square" rtlCol="0">
            <a:spAutoFit/>
          </a:bodyPr>
          <a:lstStyle/>
          <a:p>
            <a:r>
              <a:rPr lang="ja-JP" altLang="en-US" sz="800" dirty="0" smtClean="0">
                <a:latin typeface="ＭＳ 明朝" pitchFamily="17" charset="-128"/>
                <a:ea typeface="ＭＳ 明朝" pitchFamily="17" charset="-128"/>
              </a:rPr>
              <a:t>　　　　　　　　　初日のチームビルディングから最終まで、一貫して</a:t>
            </a:r>
            <a:endParaRPr lang="en-US" altLang="ja-JP" sz="800" dirty="0" smtClean="0">
              <a:latin typeface="ＭＳ 明朝" pitchFamily="17" charset="-128"/>
              <a:ea typeface="ＭＳ 明朝" pitchFamily="17" charset="-128"/>
            </a:endParaRPr>
          </a:p>
          <a:p>
            <a:r>
              <a:rPr lang="ja-JP" altLang="ja-JP" sz="800" dirty="0">
                <a:latin typeface="ＭＳ 明朝" pitchFamily="17" charset="-128"/>
                <a:ea typeface="ＭＳ 明朝" pitchFamily="17" charset="-128"/>
              </a:rPr>
              <a:t>　</a:t>
            </a:r>
            <a:r>
              <a:rPr lang="ja-JP" altLang="en-US" sz="800" dirty="0" smtClean="0">
                <a:latin typeface="ＭＳ 明朝" pitchFamily="17" charset="-128"/>
                <a:ea typeface="ＭＳ 明朝" pitchFamily="17" charset="-128"/>
              </a:rPr>
              <a:t>　　　　　　　　個々人の</a:t>
            </a:r>
            <a:r>
              <a:rPr lang="en-US" altLang="ja-JP" sz="800" dirty="0" smtClean="0">
                <a:latin typeface="ＭＳ 明朝" pitchFamily="17" charset="-128"/>
                <a:ea typeface="ＭＳ 明朝" pitchFamily="17" charset="-128"/>
              </a:rPr>
              <a:t>〝</a:t>
            </a:r>
            <a:r>
              <a:rPr lang="ja-JP" altLang="en-US" sz="800" dirty="0" smtClean="0">
                <a:latin typeface="ＭＳ 明朝" pitchFamily="17" charset="-128"/>
                <a:ea typeface="ＭＳ 明朝" pitchFamily="17" charset="-128"/>
              </a:rPr>
              <a:t>能力</a:t>
            </a:r>
            <a:r>
              <a:rPr lang="en-US" altLang="ja-JP" sz="800" dirty="0" smtClean="0">
                <a:latin typeface="ＭＳ 明朝" pitchFamily="17" charset="-128"/>
                <a:ea typeface="ＭＳ 明朝" pitchFamily="17" charset="-128"/>
              </a:rPr>
              <a:t>〟</a:t>
            </a:r>
            <a:r>
              <a:rPr lang="ja-JP" altLang="en-US" sz="800" dirty="0" smtClean="0">
                <a:latin typeface="ＭＳ 明朝" pitchFamily="17" charset="-128"/>
                <a:ea typeface="ＭＳ 明朝" pitchFamily="17" charset="-128"/>
              </a:rPr>
              <a:t>の発見に注力した。能力発見の</a:t>
            </a:r>
            <a:endParaRPr lang="en-US" altLang="ja-JP" sz="800" dirty="0" smtClean="0">
              <a:latin typeface="ＭＳ 明朝" pitchFamily="17" charset="-128"/>
              <a:ea typeface="ＭＳ 明朝" pitchFamily="17" charset="-128"/>
            </a:endParaRPr>
          </a:p>
          <a:p>
            <a:r>
              <a:rPr lang="ja-JP" altLang="ja-JP" sz="800" dirty="0">
                <a:latin typeface="ＭＳ 明朝" pitchFamily="17" charset="-128"/>
                <a:ea typeface="ＭＳ 明朝" pitchFamily="17" charset="-128"/>
              </a:rPr>
              <a:t>　</a:t>
            </a:r>
            <a:r>
              <a:rPr lang="ja-JP" altLang="en-US" sz="800" dirty="0" smtClean="0">
                <a:latin typeface="ＭＳ 明朝" pitchFamily="17" charset="-128"/>
                <a:ea typeface="ＭＳ 明朝" pitchFamily="17" charset="-128"/>
              </a:rPr>
              <a:t>　　　　　　　　ワークでは、毎回「２４のスキル」を表記したカードから自分が「活かせたと思う強み」を選択し、同時にチームメンバーからも当人の強みに対する評価をフィードバック。その後、次回伸ばしたいと思う能力をピックアップするという流れを全日程で実施した。</a:t>
            </a:r>
            <a:endParaRPr lang="en-US" altLang="ja-JP" sz="800" dirty="0" smtClean="0">
              <a:latin typeface="ＭＳ 明朝" pitchFamily="17" charset="-128"/>
              <a:ea typeface="ＭＳ 明朝" pitchFamily="17" charset="-128"/>
            </a:endParaRPr>
          </a:p>
        </p:txBody>
      </p:sp>
      <p:sp>
        <p:nvSpPr>
          <p:cNvPr id="15" name="テキスト ボックス 14"/>
          <p:cNvSpPr txBox="1"/>
          <p:nvPr/>
        </p:nvSpPr>
        <p:spPr>
          <a:xfrm>
            <a:off x="683568" y="6117260"/>
            <a:ext cx="792088" cy="338554"/>
          </a:xfrm>
          <a:prstGeom prst="rect">
            <a:avLst/>
          </a:prstGeom>
          <a:noFill/>
        </p:spPr>
        <p:txBody>
          <a:bodyPr wrap="square" rtlCol="0">
            <a:spAutoFit/>
          </a:bodyPr>
          <a:lstStyle/>
          <a:p>
            <a:r>
              <a:rPr kumimoji="1" lang="en-US" altLang="ja-JP" sz="1600" dirty="0" smtClean="0">
                <a:solidFill>
                  <a:schemeClr val="accent6">
                    <a:lumMod val="75000"/>
                  </a:schemeClr>
                </a:solidFill>
              </a:rPr>
              <a:t>45/100</a:t>
            </a:r>
          </a:p>
        </p:txBody>
      </p:sp>
      <p:sp>
        <p:nvSpPr>
          <p:cNvPr id="17" name="正方形/長方形 16"/>
          <p:cNvSpPr/>
          <p:nvPr/>
        </p:nvSpPr>
        <p:spPr>
          <a:xfrm>
            <a:off x="683568" y="6405292"/>
            <a:ext cx="864096" cy="216024"/>
          </a:xfrm>
          <a:prstGeom prst="rect">
            <a:avLst/>
          </a:prstGeom>
        </p:spPr>
        <p:txBody>
          <a:bodyPr wrap="square">
            <a:spAutoFit/>
          </a:bodyPr>
          <a:lstStyle/>
          <a:p>
            <a:r>
              <a:rPr lang="en-US" altLang="ja-JP" sz="800" dirty="0" smtClean="0"/>
              <a:t>※</a:t>
            </a:r>
            <a:r>
              <a:rPr lang="ja-JP" altLang="en-US" sz="800" dirty="0" smtClean="0"/>
              <a:t>平均</a:t>
            </a:r>
            <a:r>
              <a:rPr lang="ja-JP" altLang="en-US" sz="800" dirty="0"/>
              <a:t>評価点</a:t>
            </a:r>
            <a:endParaRPr lang="en-US" altLang="ja-JP" sz="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590</TotalTime>
  <Words>719</Words>
  <Application>Microsoft Office PowerPoint</Application>
  <PresentationFormat>画面に合わせる (4:3)</PresentationFormat>
  <Paragraphs>71</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ＭＳ Ｐゴシック</vt:lpstr>
      <vt:lpstr>ＭＳ Ｐ明朝</vt:lpstr>
      <vt:lpstr>ＭＳ ゴシック</vt:lpstr>
      <vt:lpstr>ＭＳ 明朝</vt:lpstr>
      <vt:lpstr>小塚ゴシック Pr6N M</vt:lpstr>
      <vt:lpstr>Arial</vt:lpstr>
      <vt:lpstr>Calibri</vt:lpstr>
      <vt:lpstr>Office テーマ</vt:lpstr>
      <vt:lpstr>PowerPoint プレゼンテーション</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motoyuki mizuguchi</dc:creator>
  <cp:lastModifiedBy>glocalcenter</cp:lastModifiedBy>
  <cp:revision>71</cp:revision>
  <dcterms:created xsi:type="dcterms:W3CDTF">2014-02-11T15:26:23Z</dcterms:created>
  <dcterms:modified xsi:type="dcterms:W3CDTF">2014-02-18T06:36:35Z</dcterms:modified>
</cp:coreProperties>
</file>