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handoutMasterIdLst>
    <p:handoutMasterId r:id="rId11"/>
  </p:handoutMasterIdLst>
  <p:sldIdLst>
    <p:sldId id="300" r:id="rId3"/>
    <p:sldId id="291" r:id="rId4"/>
    <p:sldId id="903" r:id="rId5"/>
    <p:sldId id="293" r:id="rId6"/>
    <p:sldId id="294" r:id="rId7"/>
    <p:sldId id="295" r:id="rId8"/>
    <p:sldId id="296" r:id="rId9"/>
  </p:sldIdLst>
  <p:sldSz cx="9144000" cy="6858000" type="screen4x3"/>
  <p:notesSz cx="68072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0E0CA3D4-FA02-4D2B-8972-A217FBD083ED}">
          <p14:sldIdLst>
            <p14:sldId id="300"/>
            <p14:sldId id="291"/>
            <p14:sldId id="903"/>
            <p14:sldId id="293"/>
            <p14:sldId id="294"/>
            <p14:sldId id="295"/>
            <p14:sldId id="296"/>
          </p14:sldIdLst>
        </p14:section>
        <p14:section name="タイトルなしのセクション" id="{53F2BC3C-AA17-40B3-81F5-9A65EB76095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KAMURA SANAE" initials="NS" lastIdx="3" clrIdx="0">
    <p:extLst/>
  </p:cmAuthor>
  <p:cmAuthor id="2" name="中村　早苗" initials="中村　早苗" lastIdx="2" clrIdx="1">
    <p:extLst>
      <p:ext uri="{19B8F6BF-5375-455C-9EA6-DF929625EA0E}">
        <p15:presenceInfo xmlns:p15="http://schemas.microsoft.com/office/powerpoint/2012/main" userId="中村　早苗"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FF6600"/>
    <a:srgbClr val="00CC00"/>
    <a:srgbClr val="339933"/>
    <a:srgbClr val="339966"/>
    <a:srgbClr val="006600"/>
    <a:srgbClr val="FFFF99"/>
    <a:srgbClr val="FFFF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65" autoAdjust="0"/>
    <p:restoredTop sz="94746" autoAdjust="0"/>
  </p:normalViewPr>
  <p:slideViewPr>
    <p:cSldViewPr>
      <p:cViewPr varScale="1">
        <p:scale>
          <a:sx n="63" d="100"/>
          <a:sy n="63" d="100"/>
        </p:scale>
        <p:origin x="1028" y="6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100" d="100"/>
          <a:sy n="100" d="100"/>
        </p:scale>
        <p:origin x="-1932" y="2520"/>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1"/>
            <a:ext cx="2950375" cy="497685"/>
          </a:xfrm>
          <a:prstGeom prst="rect">
            <a:avLst/>
          </a:prstGeom>
        </p:spPr>
        <p:txBody>
          <a:bodyPr vert="horz" lIns="92231" tIns="46114" rIns="92231" bIns="4611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221" y="1"/>
            <a:ext cx="2950374" cy="497685"/>
          </a:xfrm>
          <a:prstGeom prst="rect">
            <a:avLst/>
          </a:prstGeom>
        </p:spPr>
        <p:txBody>
          <a:bodyPr vert="horz" lIns="92231" tIns="46114" rIns="92231" bIns="46114" rtlCol="0"/>
          <a:lstStyle>
            <a:lvl1pPr algn="r">
              <a:defRPr sz="1200"/>
            </a:lvl1pPr>
          </a:lstStyle>
          <a:p>
            <a:fld id="{BF620DE2-1840-43A5-99F1-8E08629CA15A}" type="datetimeFigureOut">
              <a:rPr kumimoji="1" lang="ja-JP" altLang="en-US" smtClean="0"/>
              <a:t>2021/1/8</a:t>
            </a:fld>
            <a:endParaRPr kumimoji="1" lang="ja-JP" altLang="en-US"/>
          </a:p>
        </p:txBody>
      </p:sp>
      <p:sp>
        <p:nvSpPr>
          <p:cNvPr id="4" name="フッター プレースホルダー 3"/>
          <p:cNvSpPr>
            <a:spLocks noGrp="1"/>
          </p:cNvSpPr>
          <p:nvPr>
            <p:ph type="ftr" sz="quarter" idx="2"/>
          </p:nvPr>
        </p:nvSpPr>
        <p:spPr>
          <a:xfrm>
            <a:off x="5" y="9446403"/>
            <a:ext cx="2950375" cy="497684"/>
          </a:xfrm>
          <a:prstGeom prst="rect">
            <a:avLst/>
          </a:prstGeom>
        </p:spPr>
        <p:txBody>
          <a:bodyPr vert="horz" lIns="92231" tIns="46114" rIns="92231" bIns="4611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221" y="9446403"/>
            <a:ext cx="2950374" cy="497684"/>
          </a:xfrm>
          <a:prstGeom prst="rect">
            <a:avLst/>
          </a:prstGeom>
        </p:spPr>
        <p:txBody>
          <a:bodyPr vert="horz" lIns="92231" tIns="46114" rIns="92231" bIns="46114" rtlCol="0" anchor="b"/>
          <a:lstStyle>
            <a:lvl1pPr algn="r">
              <a:defRPr sz="1200"/>
            </a:lvl1pPr>
          </a:lstStyle>
          <a:p>
            <a:fld id="{D3F50AF2-753C-4148-8810-E28F4A7D967A}" type="slidenum">
              <a:rPr kumimoji="1" lang="ja-JP" altLang="en-US" smtClean="0"/>
              <a:t>‹#›</a:t>
            </a:fld>
            <a:endParaRPr kumimoji="1" lang="ja-JP" altLang="en-US"/>
          </a:p>
        </p:txBody>
      </p:sp>
    </p:spTree>
    <p:extLst>
      <p:ext uri="{BB962C8B-B14F-4D97-AF65-F5344CB8AC3E}">
        <p14:creationId xmlns:p14="http://schemas.microsoft.com/office/powerpoint/2010/main" val="3203747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8" cy="499012"/>
          </a:xfrm>
          <a:prstGeom prst="rect">
            <a:avLst/>
          </a:prstGeom>
        </p:spPr>
        <p:txBody>
          <a:bodyPr vert="horz" lIns="92231" tIns="46114" rIns="92231" bIns="461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1"/>
            <a:ext cx="2949788" cy="499012"/>
          </a:xfrm>
          <a:prstGeom prst="rect">
            <a:avLst/>
          </a:prstGeom>
        </p:spPr>
        <p:txBody>
          <a:bodyPr vert="horz" lIns="92231" tIns="46114" rIns="92231" bIns="46114" rtlCol="0"/>
          <a:lstStyle>
            <a:lvl1pPr algn="r">
              <a:defRPr sz="1200"/>
            </a:lvl1pPr>
          </a:lstStyle>
          <a:p>
            <a:fld id="{9F9B99D8-6307-4FA8-A033-B0C4398C4AA8}" type="datetimeFigureOut">
              <a:rPr kumimoji="1" lang="ja-JP" altLang="en-US" smtClean="0"/>
              <a:t>2021/1/8</a:t>
            </a:fld>
            <a:endParaRPr kumimoji="1" lang="ja-JP" altLang="en-US"/>
          </a:p>
        </p:txBody>
      </p:sp>
      <p:sp>
        <p:nvSpPr>
          <p:cNvPr id="4" name="スライド イメージ プレースホルダー 3"/>
          <p:cNvSpPr>
            <a:spLocks noGrp="1" noRot="1" noChangeAspect="1"/>
          </p:cNvSpPr>
          <p:nvPr>
            <p:ph type="sldImg" idx="2"/>
          </p:nvPr>
        </p:nvSpPr>
        <p:spPr>
          <a:xfrm>
            <a:off x="1166813" y="1244600"/>
            <a:ext cx="4473575" cy="3355975"/>
          </a:xfrm>
          <a:prstGeom prst="rect">
            <a:avLst/>
          </a:prstGeom>
          <a:noFill/>
          <a:ln w="12700">
            <a:solidFill>
              <a:prstClr val="black"/>
            </a:solidFill>
          </a:ln>
        </p:spPr>
        <p:txBody>
          <a:bodyPr vert="horz" lIns="92231" tIns="46114" rIns="92231" bIns="46114" rtlCol="0" anchor="ctr"/>
          <a:lstStyle/>
          <a:p>
            <a:endParaRPr lang="ja-JP" altLang="en-US"/>
          </a:p>
        </p:txBody>
      </p:sp>
      <p:sp>
        <p:nvSpPr>
          <p:cNvPr id="5" name="ノート プレースホルダー 4"/>
          <p:cNvSpPr>
            <a:spLocks noGrp="1"/>
          </p:cNvSpPr>
          <p:nvPr>
            <p:ph type="body" sz="quarter" idx="3"/>
          </p:nvPr>
        </p:nvSpPr>
        <p:spPr>
          <a:xfrm>
            <a:off x="680721" y="4786367"/>
            <a:ext cx="5445760" cy="3916115"/>
          </a:xfrm>
          <a:prstGeom prst="rect">
            <a:avLst/>
          </a:prstGeom>
        </p:spPr>
        <p:txBody>
          <a:bodyPr vert="horz" lIns="92231" tIns="46114" rIns="92231" bIns="461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6683"/>
            <a:ext cx="2949788" cy="499011"/>
          </a:xfrm>
          <a:prstGeom prst="rect">
            <a:avLst/>
          </a:prstGeom>
        </p:spPr>
        <p:txBody>
          <a:bodyPr vert="horz" lIns="92231" tIns="46114" rIns="92231" bIns="461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6683"/>
            <a:ext cx="2949788" cy="499011"/>
          </a:xfrm>
          <a:prstGeom prst="rect">
            <a:avLst/>
          </a:prstGeom>
        </p:spPr>
        <p:txBody>
          <a:bodyPr vert="horz" lIns="92231" tIns="46114" rIns="92231" bIns="46114" rtlCol="0" anchor="b"/>
          <a:lstStyle>
            <a:lvl1pPr algn="r">
              <a:defRPr sz="1200"/>
            </a:lvl1pPr>
          </a:lstStyle>
          <a:p>
            <a:fld id="{50439832-994A-4479-9377-D57BF1B37E4C}" type="slidenum">
              <a:rPr kumimoji="1" lang="ja-JP" altLang="en-US" smtClean="0"/>
              <a:t>‹#›</a:t>
            </a:fld>
            <a:endParaRPr kumimoji="1" lang="ja-JP" altLang="en-US"/>
          </a:p>
        </p:txBody>
      </p:sp>
    </p:spTree>
    <p:extLst>
      <p:ext uri="{BB962C8B-B14F-4D97-AF65-F5344CB8AC3E}">
        <p14:creationId xmlns:p14="http://schemas.microsoft.com/office/powerpoint/2010/main" val="832020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117">
              <a:defRPr/>
            </a:pPr>
            <a:fld id="{50439832-994A-4479-9377-D57BF1B37E4C}" type="slidenum">
              <a:rPr lang="ja-JP" altLang="en-US">
                <a:solidFill>
                  <a:prstClr val="black"/>
                </a:solidFill>
                <a:latin typeface="游ゴシック" panose="020F0502020204030204"/>
                <a:ea typeface="游ゴシック" panose="020B0400000000000000" pitchFamily="50" charset="-128"/>
              </a:rPr>
              <a:pPr defTabSz="914117">
                <a:defRPr/>
              </a:pPr>
              <a:t>1</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38793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117">
              <a:defRPr/>
            </a:pPr>
            <a:fld id="{50439832-994A-4479-9377-D57BF1B37E4C}" type="slidenum">
              <a:rPr lang="ja-JP" altLang="en-US">
                <a:solidFill>
                  <a:prstClr val="black"/>
                </a:solidFill>
                <a:latin typeface="游ゴシック" panose="020F0502020204030204"/>
                <a:ea typeface="游ゴシック" panose="020B0400000000000000" pitchFamily="50" charset="-128"/>
              </a:rPr>
              <a:pPr defTabSz="914117">
                <a:defRPr/>
              </a:pPr>
              <a:t>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175892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117">
              <a:defRPr/>
            </a:pPr>
            <a:fld id="{50439832-994A-4479-9377-D57BF1B37E4C}" type="slidenum">
              <a:rPr lang="ja-JP" altLang="en-US">
                <a:solidFill>
                  <a:prstClr val="black"/>
                </a:solidFill>
                <a:latin typeface="游ゴシック" panose="020F0502020204030204"/>
                <a:ea typeface="游ゴシック" panose="020B0400000000000000" pitchFamily="50" charset="-128"/>
              </a:rPr>
              <a:pPr defTabSz="914117">
                <a:defRPr/>
              </a:pPr>
              <a:t>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861050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117">
              <a:defRPr/>
            </a:pPr>
            <a:fld id="{50439832-994A-4479-9377-D57BF1B37E4C}" type="slidenum">
              <a:rPr lang="ja-JP" altLang="en-US">
                <a:solidFill>
                  <a:prstClr val="black"/>
                </a:solidFill>
                <a:latin typeface="游ゴシック" panose="020F0502020204030204"/>
                <a:ea typeface="游ゴシック" panose="020B0400000000000000" pitchFamily="50" charset="-128"/>
              </a:rPr>
              <a:pPr defTabSz="914117">
                <a:defRPr/>
              </a:pPr>
              <a:t>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076455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117">
              <a:defRPr/>
            </a:pPr>
            <a:fld id="{50439832-994A-4479-9377-D57BF1B37E4C}" type="slidenum">
              <a:rPr lang="ja-JP" altLang="en-US">
                <a:solidFill>
                  <a:prstClr val="black"/>
                </a:solidFill>
                <a:latin typeface="游ゴシック" panose="020F0502020204030204"/>
                <a:ea typeface="游ゴシック" panose="020B0400000000000000" pitchFamily="50" charset="-128"/>
              </a:rPr>
              <a:pPr defTabSz="914117">
                <a:defRPr/>
              </a:pPr>
              <a:t>6</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819823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117">
              <a:defRPr/>
            </a:pPr>
            <a:fld id="{50439832-994A-4479-9377-D57BF1B37E4C}" type="slidenum">
              <a:rPr lang="ja-JP" altLang="en-US">
                <a:solidFill>
                  <a:prstClr val="black"/>
                </a:solidFill>
                <a:latin typeface="游ゴシック" panose="020F0502020204030204"/>
                <a:ea typeface="游ゴシック" panose="020B0400000000000000" pitchFamily="50" charset="-128"/>
              </a:rPr>
              <a:pPr defTabSz="914117">
                <a:defRPr/>
              </a:pPr>
              <a:t>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398485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6904484-7902-43EB-B1BD-1D130C1298C2}" type="datetimeFigureOut">
              <a:rPr kumimoji="1" lang="ja-JP" altLang="en-US" smtClean="0"/>
              <a:t>2021/1/8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403001D-5991-41F6-AFDB-EDDEDD8E3B6C}" type="slidenum">
              <a:rPr kumimoji="1" lang="ja-JP" altLang="en-US" smtClean="0"/>
              <a:t>‹#›</a:t>
            </a:fld>
            <a:endParaRPr kumimoji="1" lang="ja-JP" altLang="en-US"/>
          </a:p>
        </p:txBody>
      </p:sp>
    </p:spTree>
    <p:extLst>
      <p:ext uri="{BB962C8B-B14F-4D97-AF65-F5344CB8AC3E}">
        <p14:creationId xmlns:p14="http://schemas.microsoft.com/office/powerpoint/2010/main" val="218817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6904484-7902-43EB-B1BD-1D130C1298C2}" type="datetimeFigureOut">
              <a:rPr kumimoji="1" lang="ja-JP" altLang="en-US" smtClean="0"/>
              <a:t>2021/1/8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403001D-5991-41F6-AFDB-EDDEDD8E3B6C}" type="slidenum">
              <a:rPr kumimoji="1" lang="ja-JP" altLang="en-US" smtClean="0"/>
              <a:t>‹#›</a:t>
            </a:fld>
            <a:endParaRPr kumimoji="1" lang="ja-JP" altLang="en-US"/>
          </a:p>
        </p:txBody>
      </p:sp>
    </p:spTree>
    <p:extLst>
      <p:ext uri="{BB962C8B-B14F-4D97-AF65-F5344CB8AC3E}">
        <p14:creationId xmlns:p14="http://schemas.microsoft.com/office/powerpoint/2010/main" val="2322845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6904484-7902-43EB-B1BD-1D130C1298C2}" type="datetimeFigureOut">
              <a:rPr kumimoji="1" lang="ja-JP" altLang="en-US" smtClean="0"/>
              <a:t>2021/1/8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403001D-5991-41F6-AFDB-EDDEDD8E3B6C}" type="slidenum">
              <a:rPr kumimoji="1" lang="ja-JP" altLang="en-US" smtClean="0"/>
              <a:t>‹#›</a:t>
            </a:fld>
            <a:endParaRPr kumimoji="1" lang="ja-JP" altLang="en-US"/>
          </a:p>
        </p:txBody>
      </p:sp>
    </p:spTree>
    <p:extLst>
      <p:ext uri="{BB962C8B-B14F-4D97-AF65-F5344CB8AC3E}">
        <p14:creationId xmlns:p14="http://schemas.microsoft.com/office/powerpoint/2010/main" val="4111301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72DD2EC-3EEF-4DE9-921D-2A065360F123}" type="datetimeFigureOut">
              <a:rPr kumimoji="1" lang="ja-JP" altLang="en-US" smtClean="0"/>
              <a:pPr/>
              <a:t>2021/1/8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58CF0E-1FFE-4839-AB60-D1CDC523EAD7}" type="slidenum">
              <a:rPr kumimoji="1" lang="ja-JP" altLang="en-US" smtClean="0"/>
              <a:pPr/>
              <a:t>‹#›</a:t>
            </a:fld>
            <a:endParaRPr kumimoji="1" lang="ja-JP" altLang="en-US"/>
          </a:p>
        </p:txBody>
      </p:sp>
    </p:spTree>
    <p:extLst>
      <p:ext uri="{BB962C8B-B14F-4D97-AF65-F5344CB8AC3E}">
        <p14:creationId xmlns:p14="http://schemas.microsoft.com/office/powerpoint/2010/main" val="2911656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72DD2EC-3EEF-4DE9-921D-2A065360F123}" type="datetimeFigureOut">
              <a:rPr kumimoji="1" lang="ja-JP" altLang="en-US" smtClean="0"/>
              <a:pPr/>
              <a:t>2021/1/8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58CF0E-1FFE-4839-AB60-D1CDC523EAD7}" type="slidenum">
              <a:rPr kumimoji="1" lang="ja-JP" altLang="en-US" smtClean="0"/>
              <a:pPr/>
              <a:t>‹#›</a:t>
            </a:fld>
            <a:endParaRPr kumimoji="1" lang="ja-JP" altLang="en-US"/>
          </a:p>
        </p:txBody>
      </p:sp>
    </p:spTree>
    <p:extLst>
      <p:ext uri="{BB962C8B-B14F-4D97-AF65-F5344CB8AC3E}">
        <p14:creationId xmlns:p14="http://schemas.microsoft.com/office/powerpoint/2010/main" val="4265710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72DD2EC-3EEF-4DE9-921D-2A065360F123}" type="datetimeFigureOut">
              <a:rPr kumimoji="1" lang="ja-JP" altLang="en-US" smtClean="0"/>
              <a:pPr/>
              <a:t>2021/1/8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58CF0E-1FFE-4839-AB60-D1CDC523EAD7}" type="slidenum">
              <a:rPr kumimoji="1" lang="ja-JP" altLang="en-US" smtClean="0"/>
              <a:pPr/>
              <a:t>‹#›</a:t>
            </a:fld>
            <a:endParaRPr kumimoji="1" lang="ja-JP" altLang="en-US"/>
          </a:p>
        </p:txBody>
      </p:sp>
    </p:spTree>
    <p:extLst>
      <p:ext uri="{BB962C8B-B14F-4D97-AF65-F5344CB8AC3E}">
        <p14:creationId xmlns:p14="http://schemas.microsoft.com/office/powerpoint/2010/main" val="327279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72DD2EC-3EEF-4DE9-921D-2A065360F123}" type="datetimeFigureOut">
              <a:rPr kumimoji="1" lang="ja-JP" altLang="en-US" smtClean="0"/>
              <a:pPr/>
              <a:t>2021/1/8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358CF0E-1FFE-4839-AB60-D1CDC523EAD7}" type="slidenum">
              <a:rPr kumimoji="1" lang="ja-JP" altLang="en-US" smtClean="0"/>
              <a:pPr/>
              <a:t>‹#›</a:t>
            </a:fld>
            <a:endParaRPr kumimoji="1" lang="ja-JP" altLang="en-US"/>
          </a:p>
        </p:txBody>
      </p:sp>
    </p:spTree>
    <p:extLst>
      <p:ext uri="{BB962C8B-B14F-4D97-AF65-F5344CB8AC3E}">
        <p14:creationId xmlns:p14="http://schemas.microsoft.com/office/powerpoint/2010/main" val="2037886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72DD2EC-3EEF-4DE9-921D-2A065360F123}" type="datetimeFigureOut">
              <a:rPr kumimoji="1" lang="ja-JP" altLang="en-US" smtClean="0"/>
              <a:pPr/>
              <a:t>2021/1/8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358CF0E-1FFE-4839-AB60-D1CDC523EAD7}" type="slidenum">
              <a:rPr kumimoji="1" lang="ja-JP" altLang="en-US" smtClean="0"/>
              <a:pPr/>
              <a:t>‹#›</a:t>
            </a:fld>
            <a:endParaRPr kumimoji="1" lang="ja-JP" altLang="en-US"/>
          </a:p>
        </p:txBody>
      </p:sp>
    </p:spTree>
    <p:extLst>
      <p:ext uri="{BB962C8B-B14F-4D97-AF65-F5344CB8AC3E}">
        <p14:creationId xmlns:p14="http://schemas.microsoft.com/office/powerpoint/2010/main" val="2744162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72DD2EC-3EEF-4DE9-921D-2A065360F123}" type="datetimeFigureOut">
              <a:rPr kumimoji="1" lang="ja-JP" altLang="en-US" smtClean="0"/>
              <a:pPr/>
              <a:t>2021/1/8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358CF0E-1FFE-4839-AB60-D1CDC523EAD7}" type="slidenum">
              <a:rPr kumimoji="1" lang="ja-JP" altLang="en-US" smtClean="0"/>
              <a:pPr/>
              <a:t>‹#›</a:t>
            </a:fld>
            <a:endParaRPr kumimoji="1" lang="ja-JP" altLang="en-US"/>
          </a:p>
        </p:txBody>
      </p:sp>
    </p:spTree>
    <p:extLst>
      <p:ext uri="{BB962C8B-B14F-4D97-AF65-F5344CB8AC3E}">
        <p14:creationId xmlns:p14="http://schemas.microsoft.com/office/powerpoint/2010/main" val="837275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72DD2EC-3EEF-4DE9-921D-2A065360F123}" type="datetimeFigureOut">
              <a:rPr kumimoji="1" lang="ja-JP" altLang="en-US" smtClean="0"/>
              <a:pPr/>
              <a:t>2021/1/8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358CF0E-1FFE-4839-AB60-D1CDC523EAD7}" type="slidenum">
              <a:rPr kumimoji="1" lang="ja-JP" altLang="en-US" smtClean="0"/>
              <a:pPr/>
              <a:t>‹#›</a:t>
            </a:fld>
            <a:endParaRPr kumimoji="1" lang="ja-JP" altLang="en-US"/>
          </a:p>
        </p:txBody>
      </p:sp>
    </p:spTree>
    <p:extLst>
      <p:ext uri="{BB962C8B-B14F-4D97-AF65-F5344CB8AC3E}">
        <p14:creationId xmlns:p14="http://schemas.microsoft.com/office/powerpoint/2010/main" val="3354638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72DD2EC-3EEF-4DE9-921D-2A065360F123}" type="datetimeFigureOut">
              <a:rPr kumimoji="1" lang="ja-JP" altLang="en-US" smtClean="0"/>
              <a:pPr/>
              <a:t>2021/1/8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358CF0E-1FFE-4839-AB60-D1CDC523EAD7}" type="slidenum">
              <a:rPr kumimoji="1" lang="ja-JP" altLang="en-US" smtClean="0"/>
              <a:pPr/>
              <a:t>‹#›</a:t>
            </a:fld>
            <a:endParaRPr kumimoji="1" lang="ja-JP" altLang="en-US"/>
          </a:p>
        </p:txBody>
      </p:sp>
    </p:spTree>
    <p:extLst>
      <p:ext uri="{BB962C8B-B14F-4D97-AF65-F5344CB8AC3E}">
        <p14:creationId xmlns:p14="http://schemas.microsoft.com/office/powerpoint/2010/main" val="1183020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6904484-7902-43EB-B1BD-1D130C1298C2}" type="datetimeFigureOut">
              <a:rPr kumimoji="1" lang="ja-JP" altLang="en-US" smtClean="0"/>
              <a:t>2021/1/8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403001D-5991-41F6-AFDB-EDDEDD8E3B6C}" type="slidenum">
              <a:rPr kumimoji="1" lang="ja-JP" altLang="en-US" smtClean="0"/>
              <a:t>‹#›</a:t>
            </a:fld>
            <a:endParaRPr kumimoji="1" lang="ja-JP" altLang="en-US"/>
          </a:p>
        </p:txBody>
      </p:sp>
    </p:spTree>
    <p:extLst>
      <p:ext uri="{BB962C8B-B14F-4D97-AF65-F5344CB8AC3E}">
        <p14:creationId xmlns:p14="http://schemas.microsoft.com/office/powerpoint/2010/main" val="11925282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72DD2EC-3EEF-4DE9-921D-2A065360F123}" type="datetimeFigureOut">
              <a:rPr kumimoji="1" lang="ja-JP" altLang="en-US" smtClean="0"/>
              <a:pPr/>
              <a:t>2021/1/8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358CF0E-1FFE-4839-AB60-D1CDC523EAD7}" type="slidenum">
              <a:rPr kumimoji="1" lang="ja-JP" altLang="en-US" smtClean="0"/>
              <a:pPr/>
              <a:t>‹#›</a:t>
            </a:fld>
            <a:endParaRPr kumimoji="1" lang="ja-JP" altLang="en-US"/>
          </a:p>
        </p:txBody>
      </p:sp>
    </p:spTree>
    <p:extLst>
      <p:ext uri="{BB962C8B-B14F-4D97-AF65-F5344CB8AC3E}">
        <p14:creationId xmlns:p14="http://schemas.microsoft.com/office/powerpoint/2010/main" val="2188144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72DD2EC-3EEF-4DE9-921D-2A065360F123}" type="datetimeFigureOut">
              <a:rPr kumimoji="1" lang="ja-JP" altLang="en-US" smtClean="0"/>
              <a:pPr/>
              <a:t>2021/1/8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58CF0E-1FFE-4839-AB60-D1CDC523EAD7}" type="slidenum">
              <a:rPr kumimoji="1" lang="ja-JP" altLang="en-US" smtClean="0"/>
              <a:pPr/>
              <a:t>‹#›</a:t>
            </a:fld>
            <a:endParaRPr kumimoji="1" lang="ja-JP" altLang="en-US"/>
          </a:p>
        </p:txBody>
      </p:sp>
    </p:spTree>
    <p:extLst>
      <p:ext uri="{BB962C8B-B14F-4D97-AF65-F5344CB8AC3E}">
        <p14:creationId xmlns:p14="http://schemas.microsoft.com/office/powerpoint/2010/main" val="4024139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72DD2EC-3EEF-4DE9-921D-2A065360F123}" type="datetimeFigureOut">
              <a:rPr kumimoji="1" lang="ja-JP" altLang="en-US" smtClean="0"/>
              <a:pPr/>
              <a:t>2021/1/8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58CF0E-1FFE-4839-AB60-D1CDC523EAD7}" type="slidenum">
              <a:rPr kumimoji="1" lang="ja-JP" altLang="en-US" smtClean="0"/>
              <a:pPr/>
              <a:t>‹#›</a:t>
            </a:fld>
            <a:endParaRPr kumimoji="1" lang="ja-JP" altLang="en-US"/>
          </a:p>
        </p:txBody>
      </p:sp>
    </p:spTree>
    <p:extLst>
      <p:ext uri="{BB962C8B-B14F-4D97-AF65-F5344CB8AC3E}">
        <p14:creationId xmlns:p14="http://schemas.microsoft.com/office/powerpoint/2010/main" val="1870870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6904484-7902-43EB-B1BD-1D130C1298C2}" type="datetimeFigureOut">
              <a:rPr kumimoji="1" lang="ja-JP" altLang="en-US" smtClean="0"/>
              <a:t>2021/1/8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403001D-5991-41F6-AFDB-EDDEDD8E3B6C}" type="slidenum">
              <a:rPr kumimoji="1" lang="ja-JP" altLang="en-US" smtClean="0"/>
              <a:t>‹#›</a:t>
            </a:fld>
            <a:endParaRPr kumimoji="1" lang="ja-JP" altLang="en-US"/>
          </a:p>
        </p:txBody>
      </p:sp>
    </p:spTree>
    <p:extLst>
      <p:ext uri="{BB962C8B-B14F-4D97-AF65-F5344CB8AC3E}">
        <p14:creationId xmlns:p14="http://schemas.microsoft.com/office/powerpoint/2010/main" val="2956245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6904484-7902-43EB-B1BD-1D130C1298C2}" type="datetimeFigureOut">
              <a:rPr kumimoji="1" lang="ja-JP" altLang="en-US" smtClean="0"/>
              <a:t>2021/1/8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403001D-5991-41F6-AFDB-EDDEDD8E3B6C}" type="slidenum">
              <a:rPr kumimoji="1" lang="ja-JP" altLang="en-US" smtClean="0"/>
              <a:t>‹#›</a:t>
            </a:fld>
            <a:endParaRPr kumimoji="1" lang="ja-JP" altLang="en-US"/>
          </a:p>
        </p:txBody>
      </p:sp>
    </p:spTree>
    <p:extLst>
      <p:ext uri="{BB962C8B-B14F-4D97-AF65-F5344CB8AC3E}">
        <p14:creationId xmlns:p14="http://schemas.microsoft.com/office/powerpoint/2010/main" val="389798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6904484-7902-43EB-B1BD-1D130C1298C2}" type="datetimeFigureOut">
              <a:rPr kumimoji="1" lang="ja-JP" altLang="en-US" smtClean="0"/>
              <a:t>2021/1/8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403001D-5991-41F6-AFDB-EDDEDD8E3B6C}" type="slidenum">
              <a:rPr kumimoji="1" lang="ja-JP" altLang="en-US" smtClean="0"/>
              <a:t>‹#›</a:t>
            </a:fld>
            <a:endParaRPr kumimoji="1" lang="ja-JP" altLang="en-US"/>
          </a:p>
        </p:txBody>
      </p:sp>
    </p:spTree>
    <p:extLst>
      <p:ext uri="{BB962C8B-B14F-4D97-AF65-F5344CB8AC3E}">
        <p14:creationId xmlns:p14="http://schemas.microsoft.com/office/powerpoint/2010/main" val="4038297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6904484-7902-43EB-B1BD-1D130C1298C2}" type="datetimeFigureOut">
              <a:rPr kumimoji="1" lang="ja-JP" altLang="en-US" smtClean="0"/>
              <a:t>2021/1/8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403001D-5991-41F6-AFDB-EDDEDD8E3B6C}" type="slidenum">
              <a:rPr kumimoji="1" lang="ja-JP" altLang="en-US" smtClean="0"/>
              <a:t>‹#›</a:t>
            </a:fld>
            <a:endParaRPr kumimoji="1" lang="ja-JP" altLang="en-US"/>
          </a:p>
        </p:txBody>
      </p:sp>
    </p:spTree>
    <p:extLst>
      <p:ext uri="{BB962C8B-B14F-4D97-AF65-F5344CB8AC3E}">
        <p14:creationId xmlns:p14="http://schemas.microsoft.com/office/powerpoint/2010/main" val="3746905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6904484-7902-43EB-B1BD-1D130C1298C2}" type="datetimeFigureOut">
              <a:rPr kumimoji="1" lang="ja-JP" altLang="en-US" smtClean="0"/>
              <a:t>2021/1/8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403001D-5991-41F6-AFDB-EDDEDD8E3B6C}" type="slidenum">
              <a:rPr kumimoji="1" lang="ja-JP" altLang="en-US" smtClean="0"/>
              <a:t>‹#›</a:t>
            </a:fld>
            <a:endParaRPr kumimoji="1" lang="ja-JP" altLang="en-US"/>
          </a:p>
        </p:txBody>
      </p:sp>
    </p:spTree>
    <p:extLst>
      <p:ext uri="{BB962C8B-B14F-4D97-AF65-F5344CB8AC3E}">
        <p14:creationId xmlns:p14="http://schemas.microsoft.com/office/powerpoint/2010/main" val="3230124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6904484-7902-43EB-B1BD-1D130C1298C2}" type="datetimeFigureOut">
              <a:rPr kumimoji="1" lang="ja-JP" altLang="en-US" smtClean="0"/>
              <a:t>2021/1/8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403001D-5991-41F6-AFDB-EDDEDD8E3B6C}" type="slidenum">
              <a:rPr kumimoji="1" lang="ja-JP" altLang="en-US" smtClean="0"/>
              <a:t>‹#›</a:t>
            </a:fld>
            <a:endParaRPr kumimoji="1" lang="ja-JP" altLang="en-US"/>
          </a:p>
        </p:txBody>
      </p:sp>
    </p:spTree>
    <p:extLst>
      <p:ext uri="{BB962C8B-B14F-4D97-AF65-F5344CB8AC3E}">
        <p14:creationId xmlns:p14="http://schemas.microsoft.com/office/powerpoint/2010/main" val="3583189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6904484-7902-43EB-B1BD-1D130C1298C2}" type="datetimeFigureOut">
              <a:rPr kumimoji="1" lang="ja-JP" altLang="en-US" smtClean="0"/>
              <a:t>2021/1/8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403001D-5991-41F6-AFDB-EDDEDD8E3B6C}" type="slidenum">
              <a:rPr kumimoji="1" lang="ja-JP" altLang="en-US" smtClean="0"/>
              <a:t>‹#›</a:t>
            </a:fld>
            <a:endParaRPr kumimoji="1" lang="ja-JP" altLang="en-US"/>
          </a:p>
        </p:txBody>
      </p:sp>
    </p:spTree>
    <p:extLst>
      <p:ext uri="{BB962C8B-B14F-4D97-AF65-F5344CB8AC3E}">
        <p14:creationId xmlns:p14="http://schemas.microsoft.com/office/powerpoint/2010/main" val="3986748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04484-7902-43EB-B1BD-1D130C1298C2}" type="datetimeFigureOut">
              <a:rPr kumimoji="1" lang="ja-JP" altLang="en-US" smtClean="0"/>
              <a:t>2021/1/8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03001D-5991-41F6-AFDB-EDDEDD8E3B6C}" type="slidenum">
              <a:rPr kumimoji="1" lang="ja-JP" altLang="en-US" smtClean="0"/>
              <a:t>‹#›</a:t>
            </a:fld>
            <a:endParaRPr kumimoji="1" lang="ja-JP" altLang="en-US"/>
          </a:p>
        </p:txBody>
      </p:sp>
    </p:spTree>
    <p:extLst>
      <p:ext uri="{BB962C8B-B14F-4D97-AF65-F5344CB8AC3E}">
        <p14:creationId xmlns:p14="http://schemas.microsoft.com/office/powerpoint/2010/main" val="2405465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2DD2EC-3EEF-4DE9-921D-2A065360F123}" type="datetimeFigureOut">
              <a:rPr kumimoji="1" lang="ja-JP" altLang="en-US" smtClean="0"/>
              <a:pPr/>
              <a:t>2021/1/8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8CF0E-1FFE-4839-AB60-D1CDC523EAD7}" type="slidenum">
              <a:rPr kumimoji="1" lang="ja-JP" altLang="en-US" smtClean="0"/>
              <a:pPr/>
              <a:t>‹#›</a:t>
            </a:fld>
            <a:endParaRPr kumimoji="1" lang="ja-JP" altLang="en-US"/>
          </a:p>
        </p:txBody>
      </p:sp>
    </p:spTree>
    <p:extLst>
      <p:ext uri="{BB962C8B-B14F-4D97-AF65-F5344CB8AC3E}">
        <p14:creationId xmlns:p14="http://schemas.microsoft.com/office/powerpoint/2010/main" val="1201693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69776" y="4302328"/>
            <a:ext cx="8604448" cy="1283568"/>
          </a:xfrm>
          <a:noFill/>
          <a:ln w="130175" cmpd="dbl">
            <a:noFill/>
          </a:ln>
        </p:spPr>
        <p:txBody>
          <a:bodyPr>
            <a:noAutofit/>
          </a:bodyPr>
          <a:lstStyle/>
          <a:p>
            <a:pPr algn="l"/>
            <a:br>
              <a:rPr kumimoji="1" lang="en-US" altLang="ja-JP" sz="3600" dirty="0">
                <a:latin typeface="HGSｺﾞｼｯｸM" panose="020B0600000000000000" pitchFamily="50" charset="-128"/>
                <a:ea typeface="HGSｺﾞｼｯｸM" panose="020B0600000000000000" pitchFamily="50" charset="-128"/>
              </a:rPr>
            </a:br>
            <a:br>
              <a:rPr kumimoji="1" lang="en-US" altLang="ja-JP" sz="3600" dirty="0">
                <a:latin typeface="HGSｺﾞｼｯｸM" panose="020B0600000000000000" pitchFamily="50" charset="-128"/>
                <a:ea typeface="HGSｺﾞｼｯｸM" panose="020B0600000000000000" pitchFamily="50" charset="-128"/>
              </a:rPr>
            </a:br>
            <a:r>
              <a:rPr kumimoji="1" lang="ja-JP" altLang="en-US" sz="3200" b="1" dirty="0">
                <a:latin typeface="HGSｺﾞｼｯｸM" panose="020B0600000000000000" pitchFamily="50" charset="-128"/>
                <a:ea typeface="HGSｺﾞｼｯｸM" panose="020B0600000000000000" pitchFamily="50" charset="-128"/>
              </a:rPr>
              <a:t>認知症にやさしい異業種連携協議会の</a:t>
            </a:r>
            <a:br>
              <a:rPr kumimoji="1" lang="en-US" altLang="ja-JP" sz="3200" b="1" dirty="0">
                <a:latin typeface="HGSｺﾞｼｯｸM" panose="020B0600000000000000" pitchFamily="50" charset="-128"/>
                <a:ea typeface="HGSｺﾞｼｯｸM" panose="020B0600000000000000" pitchFamily="50" charset="-128"/>
              </a:rPr>
            </a:br>
            <a:r>
              <a:rPr kumimoji="1" lang="ja-JP" altLang="en-US" sz="3200" b="1" dirty="0">
                <a:latin typeface="HGSｺﾞｼｯｸM" panose="020B0600000000000000" pitchFamily="50" charset="-128"/>
                <a:ea typeface="HGSｺﾞｼｯｸM" panose="020B0600000000000000" pitchFamily="50" charset="-128"/>
              </a:rPr>
              <a:t>活動について</a:t>
            </a:r>
            <a:br>
              <a:rPr kumimoji="1" lang="en-US" altLang="ja-JP" sz="3600" dirty="0">
                <a:latin typeface="HGSｺﾞｼｯｸM" panose="020B0600000000000000" pitchFamily="50" charset="-128"/>
                <a:ea typeface="HGSｺﾞｼｯｸM" panose="020B0600000000000000" pitchFamily="50" charset="-128"/>
              </a:rPr>
            </a:br>
            <a:br>
              <a:rPr kumimoji="1" lang="en-US" altLang="ja-JP" sz="4000" dirty="0">
                <a:latin typeface="HGSｺﾞｼｯｸM" panose="020B0600000000000000" pitchFamily="50" charset="-128"/>
                <a:ea typeface="HGSｺﾞｼｯｸM" panose="020B0600000000000000" pitchFamily="50" charset="-128"/>
              </a:rPr>
            </a:br>
            <a:endParaRPr kumimoji="1" lang="ja-JP" altLang="en-US" sz="4000" dirty="0">
              <a:latin typeface="HGSｺﾞｼｯｸM" panose="020B0600000000000000" pitchFamily="50" charset="-128"/>
              <a:ea typeface="HGSｺﾞｼｯｸM" panose="020B0600000000000000" pitchFamily="50" charset="-128"/>
            </a:endParaRPr>
          </a:p>
        </p:txBody>
      </p:sp>
      <p:sp>
        <p:nvSpPr>
          <p:cNvPr id="3" name="サブタイトル 2"/>
          <p:cNvSpPr>
            <a:spLocks noGrp="1"/>
          </p:cNvSpPr>
          <p:nvPr>
            <p:ph type="subTitle" idx="1"/>
          </p:nvPr>
        </p:nvSpPr>
        <p:spPr>
          <a:xfrm>
            <a:off x="395536" y="5553992"/>
            <a:ext cx="5976664" cy="360040"/>
          </a:xfrm>
        </p:spPr>
        <p:txBody>
          <a:bodyPr>
            <a:normAutofit fontScale="92500" lnSpcReduction="10000"/>
          </a:bodyPr>
          <a:lstStyle/>
          <a:p>
            <a:pPr algn="l"/>
            <a:r>
              <a:rPr kumimoji="1" lang="ja-JP" altLang="en-US" sz="2000" b="1" dirty="0">
                <a:solidFill>
                  <a:srgbClr val="339966"/>
                </a:solidFill>
              </a:rPr>
              <a:t>認知症にやさしい異業種連携協議会事務局</a:t>
            </a:r>
            <a:endParaRPr kumimoji="1" lang="en-US" altLang="ja-JP" sz="2000" b="1" dirty="0">
              <a:solidFill>
                <a:srgbClr val="339966"/>
              </a:solidFill>
            </a:endParaRPr>
          </a:p>
        </p:txBody>
      </p:sp>
      <p:pic>
        <p:nvPicPr>
          <p:cNvPr id="5" name="図 4">
            <a:extLst>
              <a:ext uri="{FF2B5EF4-FFF2-40B4-BE49-F238E27FC236}">
                <a16:creationId xmlns:a16="http://schemas.microsoft.com/office/drawing/2014/main" id="{2FC9F8C0-CB6D-4F6D-9253-F576C10678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505288"/>
            <a:ext cx="6251985" cy="3280288"/>
          </a:xfrm>
          <a:prstGeom prst="rect">
            <a:avLst/>
          </a:prstGeom>
        </p:spPr>
      </p:pic>
    </p:spTree>
    <p:extLst>
      <p:ext uri="{BB962C8B-B14F-4D97-AF65-F5344CB8AC3E}">
        <p14:creationId xmlns:p14="http://schemas.microsoft.com/office/powerpoint/2010/main" val="1623013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113424"/>
            <a:ext cx="9144001" cy="468000"/>
          </a:xfrm>
          <a:prstGeom prst="rect">
            <a:avLst/>
          </a:prstGeom>
          <a:noFill/>
        </p:spPr>
        <p:txBody>
          <a:bodyPr anchor="ctr" anchorCtr="0">
            <a:normAutofit fontScale="92500" lnSpcReduction="10000"/>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１．認知症にやさしい異業種連携協議会</a:t>
            </a:r>
            <a:endParaRPr kumimoji="1" lang="en-US" altLang="ja-JP"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p:txBody>
      </p:sp>
      <p:sp>
        <p:nvSpPr>
          <p:cNvPr id="2" name="テキスト ボックス 1">
            <a:extLst>
              <a:ext uri="{FF2B5EF4-FFF2-40B4-BE49-F238E27FC236}">
                <a16:creationId xmlns:a16="http://schemas.microsoft.com/office/drawing/2014/main" id="{FA249FCD-FBA8-4E20-AF2A-3A9D9E398E3F}"/>
              </a:ext>
            </a:extLst>
          </p:cNvPr>
          <p:cNvSpPr txBox="1"/>
          <p:nvPr/>
        </p:nvSpPr>
        <p:spPr>
          <a:xfrm>
            <a:off x="241111" y="3743427"/>
            <a:ext cx="8655953" cy="2736304"/>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（１）認知症にやさしい異業種連携共同宣言の普及及び実践の促進</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（２）認知症に関する学びや認知症当事者（本人及び家族）の声を</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聴く</a:t>
            </a:r>
            <a:r>
              <a:rPr kumimoji="1" lang="ja-JP"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会の開催</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（３）異業種交流及びマッチング支援</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（４）認知症にやさしいモノやサービスの検討と実践</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（５）活動報告会やシンポジウム等の開催</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（６）その他協議会の目的の達成に資する取組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endParaRPr kumimoji="1" lang="ja-JP"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1" name="ホームベース 3">
            <a:extLst>
              <a:ext uri="{FF2B5EF4-FFF2-40B4-BE49-F238E27FC236}">
                <a16:creationId xmlns:a16="http://schemas.microsoft.com/office/drawing/2014/main" id="{213D5A12-8307-4622-B930-C0CD07EDCF76}"/>
              </a:ext>
            </a:extLst>
          </p:cNvPr>
          <p:cNvSpPr/>
          <p:nvPr/>
        </p:nvSpPr>
        <p:spPr>
          <a:xfrm>
            <a:off x="161856" y="3195000"/>
            <a:ext cx="2706112" cy="468000"/>
          </a:xfrm>
          <a:prstGeom prst="homePlate">
            <a:avLst/>
          </a:prstGeom>
          <a:solidFill>
            <a:srgbClr val="008000"/>
          </a:solidFill>
          <a:ln w="9525">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lIns="0" tIns="0" rIns="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ＭＳ ゴシック" pitchFamily="49" charset="-128"/>
                <a:ea typeface="ＭＳ ゴシック" panose="020B0609070205080204" pitchFamily="49" charset="-128"/>
                <a:cs typeface="+mn-cs"/>
              </a:rPr>
              <a:t>　協議会の活動</a:t>
            </a:r>
            <a:endParaRPr kumimoji="1" lang="en-US" altLang="ja-JP" sz="2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12" name="Rectangle 3">
            <a:extLst>
              <a:ext uri="{FF2B5EF4-FFF2-40B4-BE49-F238E27FC236}">
                <a16:creationId xmlns:a16="http://schemas.microsoft.com/office/drawing/2014/main" id="{861CCE0C-9B4B-4D1A-B635-833A2A875416}"/>
              </a:ext>
            </a:extLst>
          </p:cNvPr>
          <p:cNvSpPr>
            <a:spLocks noChangeArrowheads="1"/>
          </p:cNvSpPr>
          <p:nvPr/>
        </p:nvSpPr>
        <p:spPr bwMode="auto">
          <a:xfrm>
            <a:off x="112719" y="628393"/>
            <a:ext cx="8837065" cy="117026"/>
          </a:xfrm>
          <a:prstGeom prst="rect">
            <a:avLst/>
          </a:prstGeom>
          <a:gradFill rotWithShape="1">
            <a:gsLst>
              <a:gs pos="14000">
                <a:schemeClr val="accent3">
                  <a:lumMod val="20000"/>
                  <a:lumOff val="80000"/>
                </a:schemeClr>
              </a:gs>
              <a:gs pos="89000">
                <a:srgbClr val="92D050"/>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8" name="テキスト ボックス 7">
            <a:extLst>
              <a:ext uri="{FF2B5EF4-FFF2-40B4-BE49-F238E27FC236}">
                <a16:creationId xmlns:a16="http://schemas.microsoft.com/office/drawing/2014/main" id="{6D08BC9B-4D79-4947-91B9-46BC62A36B25}"/>
              </a:ext>
            </a:extLst>
          </p:cNvPr>
          <p:cNvSpPr txBox="1"/>
          <p:nvPr/>
        </p:nvSpPr>
        <p:spPr>
          <a:xfrm>
            <a:off x="241111" y="1045361"/>
            <a:ext cx="8814465" cy="1849696"/>
          </a:xfrm>
          <a:prstGeom prst="rect">
            <a:avLst/>
          </a:prstGeom>
          <a:noFill/>
        </p:spPr>
        <p:txBody>
          <a:bodyPr wrap="square" rtlCol="0">
            <a:noAutofit/>
          </a:bodyPr>
          <a:lstStyle/>
          <a:p>
            <a:pPr marL="342900" indent="-342900">
              <a:buFont typeface="Wingdings" panose="05000000000000000000" pitchFamily="2" charset="2"/>
              <a:buChar char="Ø"/>
            </a:pPr>
            <a:r>
              <a:rPr lang="ja-JP" altLang="en-US" sz="2000" dirty="0"/>
              <a:t>高齢化が急速に進行する中で、認知症になっても個人の尊厳が尊重され、安心して暮らし続けられる社会を実現するため、認知症にやさしいモノやサービスの検討と実践を目指す。</a:t>
            </a:r>
            <a:endParaRPr lang="en-US" altLang="ja-JP" sz="2000" dirty="0"/>
          </a:p>
          <a:p>
            <a:pPr marL="342900" indent="-342900">
              <a:buFont typeface="Wingdings" panose="05000000000000000000" pitchFamily="2" charset="2"/>
              <a:buChar char="Ø"/>
            </a:pPr>
            <a:r>
              <a:rPr lang="ja-JP" altLang="en-US" sz="2000" dirty="0"/>
              <a:t>「認知症にやさしい異業種連携共同宣言」の趣旨にご賛同いただくことで、協議会にも参画（自由参加）</a:t>
            </a:r>
            <a:endParaRPr kumimoji="1" lang="ja-JP"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540880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sz="3200" dirty="0">
                <a:latin typeface="メイリオ" panose="020B0604030504040204" pitchFamily="50" charset="-128"/>
                <a:ea typeface="メイリオ" panose="020B0604030504040204" pitchFamily="50" charset="-128"/>
              </a:rPr>
              <a:t>「認知症にやさしい異業種連携共同宣言」</a:t>
            </a:r>
            <a:endParaRPr kumimoji="1" lang="ja-JP" altLang="en-US" sz="3200"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p:txBody>
          <a:bodyPr>
            <a:normAutofit/>
          </a:bodyPr>
          <a:lstStyle/>
          <a:p>
            <a:pPr marL="0" indent="0">
              <a:buNone/>
            </a:pPr>
            <a:r>
              <a:rPr lang="ja-JP" altLang="ja-JP" sz="2000" dirty="0">
                <a:latin typeface="メイリオ" panose="020B0604030504040204" pitchFamily="50" charset="-128"/>
                <a:ea typeface="メイリオ" panose="020B0604030504040204" pitchFamily="50" charset="-128"/>
              </a:rPr>
              <a:t>■多様な認知症の方々の声を聴きます</a:t>
            </a:r>
          </a:p>
          <a:p>
            <a:pPr marL="514350" indent="-514350">
              <a:buFont typeface="+mj-lt"/>
              <a:buAutoNum type="arabicPeriod"/>
            </a:pPr>
            <a:r>
              <a:rPr lang="ja-JP" altLang="ja-JP" sz="2000" dirty="0">
                <a:latin typeface="メイリオ" panose="020B0604030504040204" pitchFamily="50" charset="-128"/>
                <a:ea typeface="メイリオ" panose="020B0604030504040204" pitchFamily="50" charset="-128"/>
              </a:rPr>
              <a:t>認知症を知ることからはじめます</a:t>
            </a:r>
            <a:endParaRPr lang="en-US" altLang="ja-JP" sz="20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ja-JP" sz="2000" dirty="0">
                <a:latin typeface="メイリオ" panose="020B0604030504040204" pitchFamily="50" charset="-128"/>
                <a:ea typeface="メイリオ" panose="020B0604030504040204" pitchFamily="50" charset="-128"/>
              </a:rPr>
              <a:t>認知症の方一人ひとりの想いの実現に向けて行動します</a:t>
            </a:r>
            <a:endParaRPr lang="en-US" altLang="ja-JP" sz="20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ja-JP" sz="2000" dirty="0">
                <a:latin typeface="メイリオ" panose="020B0604030504040204" pitchFamily="50" charset="-128"/>
                <a:ea typeface="メイリオ" panose="020B0604030504040204" pitchFamily="50" charset="-128"/>
              </a:rPr>
              <a:t>医療・介護のよりよい利用を支えます</a:t>
            </a:r>
            <a:endParaRPr lang="en-US" altLang="ja-JP" sz="20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ja-JP" sz="2000" dirty="0">
                <a:latin typeface="メイリオ" panose="020B0604030504040204" pitchFamily="50" charset="-128"/>
                <a:ea typeface="メイリオ" panose="020B0604030504040204" pitchFamily="50" charset="-128"/>
              </a:rPr>
              <a:t>認知症になっても社会の担い手として活躍することを応援します</a:t>
            </a:r>
            <a:endParaRPr lang="en-US" altLang="ja-JP" sz="20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ja-JP" sz="2000" dirty="0">
                <a:latin typeface="メイリオ" panose="020B0604030504040204" pitchFamily="50" charset="-128"/>
                <a:ea typeface="メイリオ" panose="020B0604030504040204" pitchFamily="50" charset="-128"/>
              </a:rPr>
              <a:t>認知症になっても楽しめるエンターテインメントを届けます</a:t>
            </a:r>
            <a:endParaRPr lang="en-US" altLang="ja-JP" sz="20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ja-JP" sz="2000" dirty="0">
                <a:latin typeface="メイリオ" panose="020B0604030504040204" pitchFamily="50" charset="-128"/>
                <a:ea typeface="メイリオ" panose="020B0604030504040204" pitchFamily="50" charset="-128"/>
              </a:rPr>
              <a:t>若年性認知症の方への新たなサービスを創出します</a:t>
            </a:r>
            <a:endParaRPr lang="en-US" altLang="ja-JP" sz="20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ja-JP" sz="2000" dirty="0">
                <a:latin typeface="メイリオ" panose="020B0604030504040204" pitchFamily="50" charset="-128"/>
                <a:ea typeface="メイリオ" panose="020B0604030504040204" pitchFamily="50" charset="-128"/>
              </a:rPr>
              <a:t>認知症の方を支える人たちを応援します</a:t>
            </a:r>
            <a:endParaRPr lang="en-US" altLang="ja-JP" sz="20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ja-JP" sz="2000" dirty="0">
                <a:latin typeface="メイリオ" panose="020B0604030504040204" pitchFamily="50" charset="-128"/>
                <a:ea typeface="メイリオ" panose="020B0604030504040204" pitchFamily="50" charset="-128"/>
              </a:rPr>
              <a:t>様々なツールを活用し、役立つ情報を届けます</a:t>
            </a:r>
            <a:endParaRPr lang="en-US" altLang="ja-JP" sz="20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ja-JP" sz="2000" dirty="0">
                <a:latin typeface="メイリオ" panose="020B0604030504040204" pitchFamily="50" charset="-128"/>
                <a:ea typeface="メイリオ" panose="020B0604030504040204" pitchFamily="50" charset="-128"/>
              </a:rPr>
              <a:t>認知機能の低下に備える社会づくりに貢献します</a:t>
            </a:r>
            <a:endParaRPr lang="en-US" altLang="ja-JP" sz="20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ja-JP" sz="2000" dirty="0">
                <a:latin typeface="メイリオ" panose="020B0604030504040204" pitchFamily="50" charset="-128"/>
                <a:ea typeface="メイリオ" panose="020B0604030504040204" pitchFamily="50" charset="-128"/>
              </a:rPr>
              <a:t>業種を超えて連携します</a:t>
            </a:r>
          </a:p>
          <a:p>
            <a:pPr marL="0" indent="0">
              <a:buNone/>
            </a:pPr>
            <a:endParaRPr kumimoji="1" lang="ja-JP" altLang="en-US"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8097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113424"/>
            <a:ext cx="9144001" cy="468000"/>
          </a:xfrm>
          <a:prstGeom prst="rect">
            <a:avLst/>
          </a:prstGeom>
          <a:noFill/>
        </p:spPr>
        <p:txBody>
          <a:bodyPr anchor="ctr" anchorCtr="0">
            <a:normAutofit fontScale="92500" lnSpcReduction="10000"/>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２．認知症にやさしい異業種連携協議会の活動</a:t>
            </a:r>
            <a:endParaRPr kumimoji="1" lang="en-US" altLang="ja-JP"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p:txBody>
      </p:sp>
      <p:sp>
        <p:nvSpPr>
          <p:cNvPr id="11" name="ホームベース 3">
            <a:extLst>
              <a:ext uri="{FF2B5EF4-FFF2-40B4-BE49-F238E27FC236}">
                <a16:creationId xmlns:a16="http://schemas.microsoft.com/office/drawing/2014/main" id="{213D5A12-8307-4622-B930-C0CD07EDCF76}"/>
              </a:ext>
            </a:extLst>
          </p:cNvPr>
          <p:cNvSpPr/>
          <p:nvPr/>
        </p:nvSpPr>
        <p:spPr>
          <a:xfrm>
            <a:off x="126624" y="741902"/>
            <a:ext cx="2069112" cy="419754"/>
          </a:xfrm>
          <a:prstGeom prst="homePlate">
            <a:avLst/>
          </a:prstGeom>
          <a:solidFill>
            <a:srgbClr val="008000"/>
          </a:solidFill>
          <a:ln w="9525">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lIns="0" tIns="0" rIns="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ＭＳ ゴシック" pitchFamily="49" charset="-128"/>
                <a:ea typeface="ＭＳ ゴシック" panose="020B0609070205080204" pitchFamily="49" charset="-128"/>
                <a:cs typeface="+mn-cs"/>
              </a:rPr>
              <a:t>　</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anose="020B0609070205080204" pitchFamily="49" charset="-128"/>
                <a:cs typeface="+mn-cs"/>
              </a:rPr>
              <a:t>活動メニュー</a:t>
            </a:r>
            <a:endParaRPr kumimoji="1" lang="en-US" altLang="ja-JP" sz="20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graphicFrame>
        <p:nvGraphicFramePr>
          <p:cNvPr id="4" name="表 3">
            <a:extLst>
              <a:ext uri="{FF2B5EF4-FFF2-40B4-BE49-F238E27FC236}">
                <a16:creationId xmlns:a16="http://schemas.microsoft.com/office/drawing/2014/main" id="{150FB8DA-6BED-4188-BAE2-638E0D7DE8DD}"/>
              </a:ext>
            </a:extLst>
          </p:cNvPr>
          <p:cNvGraphicFramePr>
            <a:graphicFrameLocks noGrp="1"/>
          </p:cNvGraphicFramePr>
          <p:nvPr>
            <p:extLst>
              <p:ext uri="{D42A27DB-BD31-4B8C-83A1-F6EECF244321}">
                <p14:modId xmlns:p14="http://schemas.microsoft.com/office/powerpoint/2010/main" val="3410448083"/>
              </p:ext>
            </p:extLst>
          </p:nvPr>
        </p:nvGraphicFramePr>
        <p:xfrm>
          <a:off x="107504" y="1248555"/>
          <a:ext cx="8792474" cy="1767840"/>
        </p:xfrm>
        <a:graphic>
          <a:graphicData uri="http://schemas.openxmlformats.org/drawingml/2006/table">
            <a:tbl>
              <a:tblPr firstRow="1" bandRow="1">
                <a:tableStyleId>{F5AB1C69-6EDB-4FF4-983F-18BD219EF322}</a:tableStyleId>
              </a:tblPr>
              <a:tblGrid>
                <a:gridCol w="2091981">
                  <a:extLst>
                    <a:ext uri="{9D8B030D-6E8A-4147-A177-3AD203B41FA5}">
                      <a16:colId xmlns:a16="http://schemas.microsoft.com/office/drawing/2014/main" val="1002998034"/>
                    </a:ext>
                  </a:extLst>
                </a:gridCol>
                <a:gridCol w="6700493">
                  <a:extLst>
                    <a:ext uri="{9D8B030D-6E8A-4147-A177-3AD203B41FA5}">
                      <a16:colId xmlns:a16="http://schemas.microsoft.com/office/drawing/2014/main" val="2749750098"/>
                    </a:ext>
                  </a:extLst>
                </a:gridCol>
              </a:tblGrid>
              <a:tr h="308237">
                <a:tc>
                  <a:txBody>
                    <a:bodyPr/>
                    <a:lstStyle/>
                    <a:p>
                      <a:r>
                        <a:rPr kumimoji="1" lang="ja-JP" altLang="en-US" dirty="0"/>
                        <a:t>協議会</a:t>
                      </a:r>
                    </a:p>
                  </a:txBody>
                  <a:tcPr/>
                </a:tc>
                <a:tc>
                  <a:txBody>
                    <a:bodyPr/>
                    <a:lstStyle/>
                    <a:p>
                      <a:r>
                        <a:rPr kumimoji="1" lang="en-US" altLang="ja-JP" dirty="0"/>
                        <a:t>※</a:t>
                      </a:r>
                      <a:r>
                        <a:rPr kumimoji="1" lang="ja-JP" altLang="en-US" dirty="0"/>
                        <a:t>共同宣言賛同企業対象</a:t>
                      </a:r>
                    </a:p>
                  </a:txBody>
                  <a:tcPr/>
                </a:tc>
                <a:extLst>
                  <a:ext uri="{0D108BD9-81ED-4DB2-BD59-A6C34878D82A}">
                    <a16:rowId xmlns:a16="http://schemas.microsoft.com/office/drawing/2014/main" val="1886727397"/>
                  </a:ext>
                </a:extLst>
              </a:tr>
              <a:tr h="370840">
                <a:tc>
                  <a:txBody>
                    <a:bodyPr/>
                    <a:lstStyle/>
                    <a:p>
                      <a:r>
                        <a:rPr kumimoji="1" lang="ja-JP" altLang="en-US" dirty="0"/>
                        <a:t>基礎編</a:t>
                      </a:r>
                    </a:p>
                  </a:txBody>
                  <a:tcPr/>
                </a:tc>
                <a:tc>
                  <a:txBody>
                    <a:bodyPr/>
                    <a:lstStyle/>
                    <a:p>
                      <a:r>
                        <a:rPr kumimoji="1" lang="ja-JP" altLang="ja-JP" sz="1600" b="1" kern="1200" dirty="0">
                          <a:solidFill>
                            <a:schemeClr val="dk1"/>
                          </a:solidFill>
                          <a:effectLst/>
                          <a:latin typeface="+mn-lt"/>
                          <a:ea typeface="+mn-ea"/>
                          <a:cs typeface="+mn-cs"/>
                        </a:rPr>
                        <a:t>認知症や認知症にやさしいモノやサービスについて学ぶプログラムを実施－認知症に関するセミナー、当事者の声を聞く学習会、認知症にやさしいモノやサービスの事例検討</a:t>
                      </a:r>
                      <a:endParaRPr kumimoji="1" lang="ja-JP" altLang="en-US" sz="1600" b="1" dirty="0"/>
                    </a:p>
                  </a:txBody>
                  <a:tcPr/>
                </a:tc>
                <a:extLst>
                  <a:ext uri="{0D108BD9-81ED-4DB2-BD59-A6C34878D82A}">
                    <a16:rowId xmlns:a16="http://schemas.microsoft.com/office/drawing/2014/main" val="2296297303"/>
                  </a:ext>
                </a:extLst>
              </a:tr>
              <a:tr h="370840">
                <a:tc>
                  <a:txBody>
                    <a:bodyPr/>
                    <a:lstStyle/>
                    <a:p>
                      <a:r>
                        <a:rPr kumimoji="1" lang="ja-JP" altLang="en-US" dirty="0"/>
                        <a:t>アドバンス編</a:t>
                      </a:r>
                    </a:p>
                  </a:txBody>
                  <a:tcPr/>
                </a:tc>
                <a:tc>
                  <a:txBody>
                    <a:bodyPr/>
                    <a:lstStyle/>
                    <a:p>
                      <a:r>
                        <a:rPr kumimoji="1" lang="ja-JP" altLang="ja-JP" sz="1600" b="1" kern="1200" dirty="0">
                          <a:solidFill>
                            <a:schemeClr val="dk1"/>
                          </a:solidFill>
                          <a:effectLst/>
                          <a:latin typeface="+mn-lt"/>
                          <a:ea typeface="+mn-ea"/>
                          <a:cs typeface="+mn-cs"/>
                        </a:rPr>
                        <a:t>認知症にやさしいモノやサービスのアイデア構築、ビジネスマッチングなどを目指したプログラムを実施</a:t>
                      </a:r>
                      <a:endParaRPr kumimoji="1" lang="ja-JP" altLang="en-US" sz="1600" b="1" dirty="0"/>
                    </a:p>
                  </a:txBody>
                  <a:tcPr/>
                </a:tc>
                <a:extLst>
                  <a:ext uri="{0D108BD9-81ED-4DB2-BD59-A6C34878D82A}">
                    <a16:rowId xmlns:a16="http://schemas.microsoft.com/office/drawing/2014/main" val="1666897209"/>
                  </a:ext>
                </a:extLst>
              </a:tr>
            </a:tbl>
          </a:graphicData>
        </a:graphic>
      </p:graphicFrame>
      <p:graphicFrame>
        <p:nvGraphicFramePr>
          <p:cNvPr id="8" name="表 7">
            <a:extLst>
              <a:ext uri="{FF2B5EF4-FFF2-40B4-BE49-F238E27FC236}">
                <a16:creationId xmlns:a16="http://schemas.microsoft.com/office/drawing/2014/main" id="{E1199937-C899-4513-9FED-6D0F9E06DCD0}"/>
              </a:ext>
            </a:extLst>
          </p:cNvPr>
          <p:cNvGraphicFramePr>
            <a:graphicFrameLocks noGrp="1"/>
          </p:cNvGraphicFramePr>
          <p:nvPr>
            <p:extLst>
              <p:ext uri="{D42A27DB-BD31-4B8C-83A1-F6EECF244321}">
                <p14:modId xmlns:p14="http://schemas.microsoft.com/office/powerpoint/2010/main" val="3892646578"/>
              </p:ext>
            </p:extLst>
          </p:nvPr>
        </p:nvGraphicFramePr>
        <p:xfrm>
          <a:off x="101784" y="3131764"/>
          <a:ext cx="8792474" cy="1422400"/>
        </p:xfrm>
        <a:graphic>
          <a:graphicData uri="http://schemas.openxmlformats.org/drawingml/2006/table">
            <a:tbl>
              <a:tblPr firstRow="1" bandRow="1">
                <a:tableStyleId>{F5AB1C69-6EDB-4FF4-983F-18BD219EF322}</a:tableStyleId>
              </a:tblPr>
              <a:tblGrid>
                <a:gridCol w="2091981">
                  <a:extLst>
                    <a:ext uri="{9D8B030D-6E8A-4147-A177-3AD203B41FA5}">
                      <a16:colId xmlns:a16="http://schemas.microsoft.com/office/drawing/2014/main" val="1002998034"/>
                    </a:ext>
                  </a:extLst>
                </a:gridCol>
                <a:gridCol w="6700493">
                  <a:extLst>
                    <a:ext uri="{9D8B030D-6E8A-4147-A177-3AD203B41FA5}">
                      <a16:colId xmlns:a16="http://schemas.microsoft.com/office/drawing/2014/main" val="2749750098"/>
                    </a:ext>
                  </a:extLst>
                </a:gridCol>
              </a:tblGrid>
              <a:tr h="337012">
                <a:tc>
                  <a:txBody>
                    <a:bodyPr/>
                    <a:lstStyle/>
                    <a:p>
                      <a:r>
                        <a:rPr kumimoji="1" lang="ja-JP" altLang="en-US" dirty="0"/>
                        <a:t>部会</a:t>
                      </a:r>
                    </a:p>
                  </a:txBody>
                  <a:tcPr/>
                </a:tc>
                <a:tc>
                  <a:txBody>
                    <a:bodyPr/>
                    <a:lstStyle/>
                    <a:p>
                      <a:r>
                        <a:rPr kumimoji="1" lang="en-US" altLang="ja-JP" dirty="0"/>
                        <a:t>※</a:t>
                      </a:r>
                      <a:r>
                        <a:rPr kumimoji="1" lang="ja-JP" altLang="en-US" dirty="0"/>
                        <a:t>共同宣言賛同企業対象</a:t>
                      </a:r>
                    </a:p>
                  </a:txBody>
                  <a:tcPr/>
                </a:tc>
                <a:extLst>
                  <a:ext uri="{0D108BD9-81ED-4DB2-BD59-A6C34878D82A}">
                    <a16:rowId xmlns:a16="http://schemas.microsoft.com/office/drawing/2014/main" val="1886727397"/>
                  </a:ext>
                </a:extLst>
              </a:tr>
              <a:tr h="370840">
                <a:tc>
                  <a:txBody>
                    <a:bodyPr/>
                    <a:lstStyle/>
                    <a:p>
                      <a:r>
                        <a:rPr kumimoji="1" lang="ja-JP" altLang="en-US" dirty="0"/>
                        <a:t>部会</a:t>
                      </a:r>
                    </a:p>
                  </a:txBody>
                  <a:tcPr/>
                </a:tc>
                <a:tc>
                  <a:txBody>
                    <a:bodyPr/>
                    <a:lstStyle/>
                    <a:p>
                      <a:pPr>
                        <a:lnSpc>
                          <a:spcPts val="1920"/>
                        </a:lnSpc>
                      </a:pPr>
                      <a:r>
                        <a:rPr kumimoji="1" lang="ja-JP" altLang="ja-JP" sz="1600" b="1" kern="1200" dirty="0">
                          <a:solidFill>
                            <a:schemeClr val="dk1"/>
                          </a:solidFill>
                          <a:effectLst/>
                          <a:latin typeface="+mn-lt"/>
                          <a:ea typeface="+mn-ea"/>
                          <a:cs typeface="+mn-cs"/>
                        </a:rPr>
                        <a:t>アイデアの実装に向けた検討、業種別のガイドラインの策定等、必要に応じて部会を設置（部会の設置を希望する企業が、部会の設置を申請し、事務局が承認することにより設置が可能）</a:t>
                      </a:r>
                      <a:endParaRPr kumimoji="1" lang="en-US" altLang="ja-JP" sz="1600" b="1" kern="1200" dirty="0">
                        <a:solidFill>
                          <a:schemeClr val="dk1"/>
                        </a:solidFill>
                        <a:effectLst/>
                        <a:latin typeface="+mn-lt"/>
                        <a:ea typeface="+mn-ea"/>
                        <a:cs typeface="+mn-cs"/>
                      </a:endParaRPr>
                    </a:p>
                    <a:p>
                      <a:pPr>
                        <a:lnSpc>
                          <a:spcPts val="1920"/>
                        </a:lnSpc>
                      </a:pPr>
                      <a:r>
                        <a:rPr kumimoji="1" lang="ja-JP" altLang="en-US" sz="1600" b="1" dirty="0">
                          <a:solidFill>
                            <a:srgbClr val="FF0000"/>
                          </a:solidFill>
                          <a:latin typeface="+mn-lt"/>
                          <a:ea typeface="+mj-ea"/>
                        </a:rPr>
                        <a:t>→部会第一号：認知症にやさしい異業種連携プロジェクト</a:t>
                      </a:r>
                      <a:r>
                        <a:rPr kumimoji="1" lang="en-US" altLang="ja-JP" sz="1600" b="1" dirty="0">
                          <a:solidFill>
                            <a:srgbClr val="FF0000"/>
                          </a:solidFill>
                          <a:latin typeface="+mn-lt"/>
                          <a:ea typeface="+mj-ea"/>
                        </a:rPr>
                        <a:t>(DFCIC-K)</a:t>
                      </a:r>
                      <a:endParaRPr kumimoji="1" lang="ja-JP" altLang="en-US" sz="1600" b="1" dirty="0">
                        <a:solidFill>
                          <a:srgbClr val="FF0000"/>
                        </a:solidFill>
                        <a:latin typeface="+mn-lt"/>
                        <a:ea typeface="+mj-ea"/>
                      </a:endParaRPr>
                    </a:p>
                  </a:txBody>
                  <a:tcPr/>
                </a:tc>
                <a:extLst>
                  <a:ext uri="{0D108BD9-81ED-4DB2-BD59-A6C34878D82A}">
                    <a16:rowId xmlns:a16="http://schemas.microsoft.com/office/drawing/2014/main" val="2296297303"/>
                  </a:ext>
                </a:extLst>
              </a:tr>
            </a:tbl>
          </a:graphicData>
        </a:graphic>
      </p:graphicFrame>
      <p:graphicFrame>
        <p:nvGraphicFramePr>
          <p:cNvPr id="9" name="表 8">
            <a:extLst>
              <a:ext uri="{FF2B5EF4-FFF2-40B4-BE49-F238E27FC236}">
                <a16:creationId xmlns:a16="http://schemas.microsoft.com/office/drawing/2014/main" id="{23F3856B-EE0E-48A0-8B16-2330B1467431}"/>
              </a:ext>
            </a:extLst>
          </p:cNvPr>
          <p:cNvGraphicFramePr>
            <a:graphicFrameLocks noGrp="1"/>
          </p:cNvGraphicFramePr>
          <p:nvPr>
            <p:extLst>
              <p:ext uri="{D42A27DB-BD31-4B8C-83A1-F6EECF244321}">
                <p14:modId xmlns:p14="http://schemas.microsoft.com/office/powerpoint/2010/main" val="3707381774"/>
              </p:ext>
            </p:extLst>
          </p:nvPr>
        </p:nvGraphicFramePr>
        <p:xfrm>
          <a:off x="126624" y="4699254"/>
          <a:ext cx="8792474" cy="2060689"/>
        </p:xfrm>
        <a:graphic>
          <a:graphicData uri="http://schemas.openxmlformats.org/drawingml/2006/table">
            <a:tbl>
              <a:tblPr firstRow="1" bandRow="1">
                <a:tableStyleId>{F5AB1C69-6EDB-4FF4-983F-18BD219EF322}</a:tableStyleId>
              </a:tblPr>
              <a:tblGrid>
                <a:gridCol w="2091981">
                  <a:extLst>
                    <a:ext uri="{9D8B030D-6E8A-4147-A177-3AD203B41FA5}">
                      <a16:colId xmlns:a16="http://schemas.microsoft.com/office/drawing/2014/main" val="1002998034"/>
                    </a:ext>
                  </a:extLst>
                </a:gridCol>
                <a:gridCol w="6700493">
                  <a:extLst>
                    <a:ext uri="{9D8B030D-6E8A-4147-A177-3AD203B41FA5}">
                      <a16:colId xmlns:a16="http://schemas.microsoft.com/office/drawing/2014/main" val="2749750098"/>
                    </a:ext>
                  </a:extLst>
                </a:gridCol>
              </a:tblGrid>
              <a:tr h="370840">
                <a:tc>
                  <a:txBody>
                    <a:bodyPr/>
                    <a:lstStyle/>
                    <a:p>
                      <a:r>
                        <a:rPr kumimoji="1" lang="ja-JP" altLang="en-US" dirty="0"/>
                        <a:t>その他</a:t>
                      </a:r>
                    </a:p>
                  </a:txBody>
                  <a:tcPr/>
                </a:tc>
                <a:tc>
                  <a:txBody>
                    <a:bodyPr/>
                    <a:lstStyle/>
                    <a:p>
                      <a:endParaRPr kumimoji="1" lang="ja-JP" altLang="en-US" dirty="0"/>
                    </a:p>
                  </a:txBody>
                  <a:tcPr/>
                </a:tc>
                <a:extLst>
                  <a:ext uri="{0D108BD9-81ED-4DB2-BD59-A6C34878D82A}">
                    <a16:rowId xmlns:a16="http://schemas.microsoft.com/office/drawing/2014/main" val="1886727397"/>
                  </a:ext>
                </a:extLst>
              </a:tr>
              <a:tr h="596252">
                <a:tc>
                  <a:txBody>
                    <a:bodyPr/>
                    <a:lstStyle/>
                    <a:p>
                      <a:r>
                        <a:rPr kumimoji="1" lang="ja-JP" altLang="en-US" dirty="0"/>
                        <a:t>活動報告</a:t>
                      </a:r>
                    </a:p>
                  </a:txBody>
                  <a:tcPr/>
                </a:tc>
                <a:tc>
                  <a:txBody>
                    <a:bodyPr/>
                    <a:lstStyle/>
                    <a:p>
                      <a:pPr algn="just">
                        <a:lnSpc>
                          <a:spcPts val="2000"/>
                        </a:lnSpc>
                        <a:spcAft>
                          <a:spcPts val="0"/>
                        </a:spcAft>
                      </a:pPr>
                      <a:r>
                        <a:rPr lang="ja-JP" altLang="en-US" sz="1600" b="1" kern="100" dirty="0">
                          <a:effectLst/>
                          <a:latin typeface="+mj-ea"/>
                          <a:ea typeface="+mj-ea"/>
                          <a:cs typeface="Times New Roman" panose="02020603050405020304" pitchFamily="18" charset="0"/>
                        </a:rPr>
                        <a:t>認知症にやさしい</a:t>
                      </a:r>
                      <a:r>
                        <a:rPr kumimoji="1" lang="ja-JP" altLang="ja-JP" sz="1600" b="1" kern="1200" dirty="0">
                          <a:solidFill>
                            <a:schemeClr val="dk1"/>
                          </a:solidFill>
                          <a:effectLst/>
                          <a:latin typeface="+mn-lt"/>
                          <a:ea typeface="+mn-ea"/>
                          <a:cs typeface="+mn-cs"/>
                        </a:rPr>
                        <a:t>異業種連携共同宣言や認知症にやさしい異業種連携協議会の取組の発信を目的としたシンポジウム等を開催</a:t>
                      </a:r>
                      <a:endParaRPr lang="ja-JP" sz="1600" b="1"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2296297303"/>
                  </a:ext>
                </a:extLst>
              </a:tr>
              <a:tr h="370840">
                <a:tc>
                  <a:txBody>
                    <a:bodyPr/>
                    <a:lstStyle/>
                    <a:p>
                      <a:r>
                        <a:rPr kumimoji="1" lang="ja-JP" altLang="en-US" dirty="0"/>
                        <a:t>特別編</a:t>
                      </a:r>
                    </a:p>
                  </a:txBody>
                  <a:tcPr/>
                </a:tc>
                <a:tc>
                  <a:txBody>
                    <a:bodyPr/>
                    <a:lstStyle/>
                    <a:p>
                      <a:pPr>
                        <a:lnSpc>
                          <a:spcPts val="2000"/>
                        </a:lnSpc>
                      </a:pPr>
                      <a:r>
                        <a:rPr kumimoji="1" lang="ja-JP" altLang="ja-JP" sz="1600" b="1" kern="1200" dirty="0">
                          <a:solidFill>
                            <a:schemeClr val="dk1"/>
                          </a:solidFill>
                          <a:effectLst/>
                          <a:latin typeface="+mj-ea"/>
                          <a:ea typeface="+mj-ea"/>
                          <a:cs typeface="+mn-cs"/>
                        </a:rPr>
                        <a:t>認知症にやさしい異業種連携協議会に参画する企業の企画によるセミナー・イベントを開催</a:t>
                      </a:r>
                      <a:r>
                        <a:rPr kumimoji="1" lang="ja-JP" altLang="en-US" sz="1600" b="1" kern="1200" dirty="0">
                          <a:solidFill>
                            <a:schemeClr val="dk1"/>
                          </a:solidFill>
                          <a:effectLst/>
                          <a:latin typeface="+mj-ea"/>
                          <a:ea typeface="+mj-ea"/>
                          <a:cs typeface="+mn-cs"/>
                        </a:rPr>
                        <a:t>　　</a:t>
                      </a:r>
                      <a:br>
                        <a:rPr kumimoji="1" lang="en-US" altLang="ja-JP" sz="1600" b="1" kern="1200" dirty="0">
                          <a:solidFill>
                            <a:schemeClr val="dk1"/>
                          </a:solidFill>
                          <a:effectLst/>
                          <a:latin typeface="+mj-ea"/>
                          <a:ea typeface="+mj-ea"/>
                          <a:cs typeface="+mn-cs"/>
                        </a:rPr>
                      </a:br>
                      <a:r>
                        <a:rPr kumimoji="1" lang="ja-JP" altLang="en-US" sz="1600" b="1" kern="1200" dirty="0">
                          <a:solidFill>
                            <a:srgbClr val="FF0000"/>
                          </a:solidFill>
                          <a:effectLst/>
                          <a:latin typeface="+mn-lt"/>
                          <a:ea typeface="+mj-ea"/>
                          <a:cs typeface="+mn-cs"/>
                        </a:rPr>
                        <a:t>→第１回：京セラコミュニケーションシステム、第２回：京都信用金庫との共催により開催</a:t>
                      </a:r>
                      <a:endParaRPr kumimoji="1" lang="ja-JP" altLang="en-US" sz="1600" b="1" dirty="0">
                        <a:solidFill>
                          <a:srgbClr val="FF0000"/>
                        </a:solidFill>
                        <a:latin typeface="+mn-lt"/>
                        <a:ea typeface="+mj-ea"/>
                      </a:endParaRPr>
                    </a:p>
                  </a:txBody>
                  <a:tcPr/>
                </a:tc>
                <a:extLst>
                  <a:ext uri="{0D108BD9-81ED-4DB2-BD59-A6C34878D82A}">
                    <a16:rowId xmlns:a16="http://schemas.microsoft.com/office/drawing/2014/main" val="1666897209"/>
                  </a:ext>
                </a:extLst>
              </a:tr>
            </a:tbl>
          </a:graphicData>
        </a:graphic>
      </p:graphicFrame>
      <p:sp>
        <p:nvSpPr>
          <p:cNvPr id="10" name="Rectangle 3">
            <a:extLst>
              <a:ext uri="{FF2B5EF4-FFF2-40B4-BE49-F238E27FC236}">
                <a16:creationId xmlns:a16="http://schemas.microsoft.com/office/drawing/2014/main" id="{F613502D-16B2-41FC-A0FC-72761052FE1F}"/>
              </a:ext>
            </a:extLst>
          </p:cNvPr>
          <p:cNvSpPr>
            <a:spLocks noChangeArrowheads="1"/>
          </p:cNvSpPr>
          <p:nvPr/>
        </p:nvSpPr>
        <p:spPr bwMode="auto">
          <a:xfrm>
            <a:off x="107504" y="581424"/>
            <a:ext cx="8837065" cy="117026"/>
          </a:xfrm>
          <a:prstGeom prst="rect">
            <a:avLst/>
          </a:prstGeom>
          <a:gradFill rotWithShape="1">
            <a:gsLst>
              <a:gs pos="14000">
                <a:schemeClr val="accent3">
                  <a:lumMod val="20000"/>
                  <a:lumOff val="80000"/>
                </a:schemeClr>
              </a:gs>
              <a:gs pos="89000">
                <a:srgbClr val="92D050"/>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17833457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113424"/>
            <a:ext cx="9144001" cy="468000"/>
          </a:xfrm>
          <a:prstGeom prst="rect">
            <a:avLst/>
          </a:prstGeom>
          <a:noFill/>
        </p:spPr>
        <p:txBody>
          <a:bodyPr anchor="ctr" anchorCtr="0">
            <a:normAutofit fontScale="92500" lnSpcReduction="10000"/>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３．認知症にやさしい異業種連携協議会　スケジュール</a:t>
            </a:r>
            <a:endParaRPr kumimoji="1" lang="en-US" altLang="ja-JP"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p:txBody>
      </p:sp>
      <p:sp>
        <p:nvSpPr>
          <p:cNvPr id="10" name="ホームベース 3">
            <a:extLst>
              <a:ext uri="{FF2B5EF4-FFF2-40B4-BE49-F238E27FC236}">
                <a16:creationId xmlns:a16="http://schemas.microsoft.com/office/drawing/2014/main" id="{DCD81518-3EDE-4A24-A8AA-734A62402B39}"/>
              </a:ext>
            </a:extLst>
          </p:cNvPr>
          <p:cNvSpPr/>
          <p:nvPr/>
        </p:nvSpPr>
        <p:spPr>
          <a:xfrm>
            <a:off x="179512" y="1119094"/>
            <a:ext cx="2520280" cy="419754"/>
          </a:xfrm>
          <a:prstGeom prst="homePlate">
            <a:avLst/>
          </a:prstGeom>
          <a:solidFill>
            <a:srgbClr val="008000"/>
          </a:solidFill>
          <a:ln w="9525">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lIns="0" tIns="0" rIns="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ＭＳ ゴシック" pitchFamily="49" charset="-128"/>
                <a:ea typeface="ＭＳ ゴシック" panose="020B0609070205080204" pitchFamily="49" charset="-128"/>
                <a:cs typeface="+mn-cs"/>
              </a:rPr>
              <a:t>　当面の予定</a:t>
            </a:r>
            <a:endParaRPr kumimoji="1" lang="en-US" altLang="ja-JP" sz="2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13" name="Rectangle 3">
            <a:extLst>
              <a:ext uri="{FF2B5EF4-FFF2-40B4-BE49-F238E27FC236}">
                <a16:creationId xmlns:a16="http://schemas.microsoft.com/office/drawing/2014/main" id="{A7EDA348-C499-406D-82F0-E3F491BF1312}"/>
              </a:ext>
            </a:extLst>
          </p:cNvPr>
          <p:cNvSpPr>
            <a:spLocks noChangeArrowheads="1"/>
          </p:cNvSpPr>
          <p:nvPr/>
        </p:nvSpPr>
        <p:spPr bwMode="auto">
          <a:xfrm>
            <a:off x="107504" y="581424"/>
            <a:ext cx="8837065" cy="117026"/>
          </a:xfrm>
          <a:prstGeom prst="rect">
            <a:avLst/>
          </a:prstGeom>
          <a:gradFill rotWithShape="1">
            <a:gsLst>
              <a:gs pos="14000">
                <a:schemeClr val="accent3">
                  <a:lumMod val="20000"/>
                  <a:lumOff val="80000"/>
                </a:schemeClr>
              </a:gs>
              <a:gs pos="89000">
                <a:srgbClr val="92D050"/>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graphicFrame>
        <p:nvGraphicFramePr>
          <p:cNvPr id="3" name="表 2">
            <a:extLst>
              <a:ext uri="{FF2B5EF4-FFF2-40B4-BE49-F238E27FC236}">
                <a16:creationId xmlns:a16="http://schemas.microsoft.com/office/drawing/2014/main" id="{02897F4E-8622-44BF-BE56-4918C0F598F8}"/>
              </a:ext>
            </a:extLst>
          </p:cNvPr>
          <p:cNvGraphicFramePr>
            <a:graphicFrameLocks noGrp="1"/>
          </p:cNvGraphicFramePr>
          <p:nvPr>
            <p:extLst>
              <p:ext uri="{D42A27DB-BD31-4B8C-83A1-F6EECF244321}">
                <p14:modId xmlns:p14="http://schemas.microsoft.com/office/powerpoint/2010/main" val="1829599612"/>
              </p:ext>
            </p:extLst>
          </p:nvPr>
        </p:nvGraphicFramePr>
        <p:xfrm>
          <a:off x="395536" y="2006848"/>
          <a:ext cx="7920880" cy="774080"/>
        </p:xfrm>
        <a:graphic>
          <a:graphicData uri="http://schemas.openxmlformats.org/drawingml/2006/table">
            <a:tbl>
              <a:tblPr firstRow="1" bandRow="1">
                <a:tableStyleId>{F5AB1C69-6EDB-4FF4-983F-18BD219EF322}</a:tableStyleId>
              </a:tblPr>
              <a:tblGrid>
                <a:gridCol w="2736304">
                  <a:extLst>
                    <a:ext uri="{9D8B030D-6E8A-4147-A177-3AD203B41FA5}">
                      <a16:colId xmlns:a16="http://schemas.microsoft.com/office/drawing/2014/main" val="1734992726"/>
                    </a:ext>
                  </a:extLst>
                </a:gridCol>
                <a:gridCol w="5184576">
                  <a:extLst>
                    <a:ext uri="{9D8B030D-6E8A-4147-A177-3AD203B41FA5}">
                      <a16:colId xmlns:a16="http://schemas.microsoft.com/office/drawing/2014/main" val="795544462"/>
                    </a:ext>
                  </a:extLst>
                </a:gridCol>
              </a:tblGrid>
              <a:tr h="370840">
                <a:tc>
                  <a:txBody>
                    <a:bodyPr/>
                    <a:lstStyle/>
                    <a:p>
                      <a:r>
                        <a:rPr kumimoji="1" lang="ja-JP" altLang="en-US" dirty="0"/>
                        <a:t>協議会</a:t>
                      </a:r>
                    </a:p>
                  </a:txBody>
                  <a:tcPr/>
                </a:tc>
                <a:tc>
                  <a:txBody>
                    <a:bodyPr/>
                    <a:lstStyle/>
                    <a:p>
                      <a:endParaRPr kumimoji="1" lang="ja-JP" altLang="en-US"/>
                    </a:p>
                  </a:txBody>
                  <a:tcPr/>
                </a:tc>
                <a:extLst>
                  <a:ext uri="{0D108BD9-81ED-4DB2-BD59-A6C34878D82A}">
                    <a16:rowId xmlns:a16="http://schemas.microsoft.com/office/drawing/2014/main" val="2799883779"/>
                  </a:ext>
                </a:extLst>
              </a:tr>
              <a:tr h="403240">
                <a:tc>
                  <a:txBody>
                    <a:bodyPr/>
                    <a:lstStyle/>
                    <a:p>
                      <a:r>
                        <a:rPr kumimoji="1" lang="ja-JP" altLang="en-US" dirty="0"/>
                        <a:t>令和</a:t>
                      </a:r>
                      <a:r>
                        <a:rPr kumimoji="1" lang="en-US" altLang="ja-JP" dirty="0"/>
                        <a:t>2</a:t>
                      </a:r>
                      <a:r>
                        <a:rPr kumimoji="1" lang="ja-JP" altLang="en-US" dirty="0"/>
                        <a:t>年</a:t>
                      </a:r>
                      <a:r>
                        <a:rPr kumimoji="1" lang="en-US" altLang="ja-JP" dirty="0"/>
                        <a:t>11</a:t>
                      </a:r>
                      <a:r>
                        <a:rPr kumimoji="1" lang="ja-JP" altLang="en-US" dirty="0"/>
                        <a:t>月</a:t>
                      </a:r>
                      <a:r>
                        <a:rPr kumimoji="1" lang="en-US" altLang="ja-JP" dirty="0"/>
                        <a:t>27</a:t>
                      </a:r>
                      <a:r>
                        <a:rPr kumimoji="1" lang="ja-JP" altLang="en-US" dirty="0"/>
                        <a:t>日</a:t>
                      </a:r>
                    </a:p>
                  </a:txBody>
                  <a:tcPr/>
                </a:tc>
                <a:tc>
                  <a:txBody>
                    <a:bodyPr/>
                    <a:lstStyle/>
                    <a:p>
                      <a:r>
                        <a:rPr kumimoji="1" lang="ja-JP" altLang="en-US" dirty="0"/>
                        <a:t>令和２年度第</a:t>
                      </a:r>
                      <a:r>
                        <a:rPr kumimoji="1" lang="en-US" altLang="ja-JP" dirty="0"/>
                        <a:t>1</a:t>
                      </a:r>
                      <a:r>
                        <a:rPr kumimoji="1" lang="ja-JP" altLang="en-US" dirty="0"/>
                        <a:t>回協議会</a:t>
                      </a:r>
                    </a:p>
                  </a:txBody>
                  <a:tcPr/>
                </a:tc>
                <a:extLst>
                  <a:ext uri="{0D108BD9-81ED-4DB2-BD59-A6C34878D82A}">
                    <a16:rowId xmlns:a16="http://schemas.microsoft.com/office/drawing/2014/main" val="2997940622"/>
                  </a:ext>
                </a:extLst>
              </a:tr>
            </a:tbl>
          </a:graphicData>
        </a:graphic>
      </p:graphicFrame>
      <p:sp>
        <p:nvSpPr>
          <p:cNvPr id="6" name="正方形/長方形 5">
            <a:extLst>
              <a:ext uri="{FF2B5EF4-FFF2-40B4-BE49-F238E27FC236}">
                <a16:creationId xmlns:a16="http://schemas.microsoft.com/office/drawing/2014/main" id="{66F5286E-12BE-4742-88A9-CA8B11B2ECC3}"/>
              </a:ext>
            </a:extLst>
          </p:cNvPr>
          <p:cNvSpPr/>
          <p:nvPr/>
        </p:nvSpPr>
        <p:spPr>
          <a:xfrm>
            <a:off x="2915557" y="1099846"/>
            <a:ext cx="2816797" cy="369332"/>
          </a:xfrm>
          <a:prstGeom prst="rect">
            <a:avLst/>
          </a:prstGeom>
        </p:spPr>
        <p:txBody>
          <a:bodyPr wrap="none">
            <a:spAutoFit/>
          </a:bodyPr>
          <a:lstStyle/>
          <a:p>
            <a:r>
              <a:rPr lang="en-US" altLang="ja-JP" dirty="0">
                <a:latin typeface="+mn-ea"/>
              </a:rPr>
              <a:t>※</a:t>
            </a:r>
            <a:r>
              <a:rPr lang="ja-JP" altLang="en-US" dirty="0">
                <a:latin typeface="+mn-ea"/>
              </a:rPr>
              <a:t>令和２年１１月２７日現在</a:t>
            </a:r>
          </a:p>
        </p:txBody>
      </p:sp>
      <p:graphicFrame>
        <p:nvGraphicFramePr>
          <p:cNvPr id="9" name="表 8">
            <a:extLst>
              <a:ext uri="{FF2B5EF4-FFF2-40B4-BE49-F238E27FC236}">
                <a16:creationId xmlns:a16="http://schemas.microsoft.com/office/drawing/2014/main" id="{07CEE233-B72C-410B-A1A1-9DEF8BEBC26A}"/>
              </a:ext>
            </a:extLst>
          </p:cNvPr>
          <p:cNvGraphicFramePr>
            <a:graphicFrameLocks noGrp="1"/>
          </p:cNvGraphicFramePr>
          <p:nvPr>
            <p:extLst>
              <p:ext uri="{D42A27DB-BD31-4B8C-83A1-F6EECF244321}">
                <p14:modId xmlns:p14="http://schemas.microsoft.com/office/powerpoint/2010/main" val="3325664247"/>
              </p:ext>
            </p:extLst>
          </p:nvPr>
        </p:nvGraphicFramePr>
        <p:xfrm>
          <a:off x="417920" y="3248928"/>
          <a:ext cx="7920880" cy="1005840"/>
        </p:xfrm>
        <a:graphic>
          <a:graphicData uri="http://schemas.openxmlformats.org/drawingml/2006/table">
            <a:tbl>
              <a:tblPr firstRow="1" bandRow="1">
                <a:tableStyleId>{F5AB1C69-6EDB-4FF4-983F-18BD219EF322}</a:tableStyleId>
              </a:tblPr>
              <a:tblGrid>
                <a:gridCol w="2713920">
                  <a:extLst>
                    <a:ext uri="{9D8B030D-6E8A-4147-A177-3AD203B41FA5}">
                      <a16:colId xmlns:a16="http://schemas.microsoft.com/office/drawing/2014/main" val="1734992726"/>
                    </a:ext>
                  </a:extLst>
                </a:gridCol>
                <a:gridCol w="5206960">
                  <a:extLst>
                    <a:ext uri="{9D8B030D-6E8A-4147-A177-3AD203B41FA5}">
                      <a16:colId xmlns:a16="http://schemas.microsoft.com/office/drawing/2014/main" val="795544462"/>
                    </a:ext>
                  </a:extLst>
                </a:gridCol>
              </a:tblGrid>
              <a:tr h="130902">
                <a:tc>
                  <a:txBody>
                    <a:bodyPr/>
                    <a:lstStyle/>
                    <a:p>
                      <a:r>
                        <a:rPr kumimoji="1" lang="ja-JP" altLang="en-US" dirty="0"/>
                        <a:t>活動報告</a:t>
                      </a:r>
                    </a:p>
                  </a:txBody>
                  <a:tcPr/>
                </a:tc>
                <a:tc>
                  <a:txBody>
                    <a:bodyPr/>
                    <a:lstStyle/>
                    <a:p>
                      <a:endParaRPr kumimoji="1" lang="ja-JP" altLang="en-US"/>
                    </a:p>
                  </a:txBody>
                  <a:tcPr/>
                </a:tc>
                <a:extLst>
                  <a:ext uri="{0D108BD9-81ED-4DB2-BD59-A6C34878D82A}">
                    <a16:rowId xmlns:a16="http://schemas.microsoft.com/office/drawing/2014/main" val="2799883779"/>
                  </a:ext>
                </a:extLst>
              </a:tr>
              <a:tr h="475248">
                <a:tc>
                  <a:txBody>
                    <a:bodyPr/>
                    <a:lstStyle/>
                    <a:p>
                      <a:r>
                        <a:rPr kumimoji="1" lang="ja-JP" altLang="en-US" dirty="0"/>
                        <a:t>令和</a:t>
                      </a:r>
                      <a:r>
                        <a:rPr kumimoji="1" lang="en-US" altLang="ja-JP" dirty="0"/>
                        <a:t>3</a:t>
                      </a:r>
                      <a:r>
                        <a:rPr kumimoji="1" lang="ja-JP" altLang="en-US" dirty="0"/>
                        <a:t>年</a:t>
                      </a:r>
                      <a:r>
                        <a:rPr kumimoji="1" lang="en-US" altLang="ja-JP" dirty="0"/>
                        <a:t>1</a:t>
                      </a:r>
                      <a:r>
                        <a:rPr kumimoji="1" lang="ja-JP" altLang="en-US" dirty="0"/>
                        <a:t>月２７日</a:t>
                      </a:r>
                    </a:p>
                  </a:txBody>
                  <a:tcPr/>
                </a:tc>
                <a:tc>
                  <a:txBody>
                    <a:bodyPr/>
                    <a:lstStyle/>
                    <a:p>
                      <a:r>
                        <a:rPr kumimoji="1" lang="ja-JP" altLang="en-US" dirty="0"/>
                        <a:t>異業種連携による認知症にやさしいサービスアイデア発表会</a:t>
                      </a:r>
                    </a:p>
                  </a:txBody>
                  <a:tcPr/>
                </a:tc>
                <a:extLst>
                  <a:ext uri="{0D108BD9-81ED-4DB2-BD59-A6C34878D82A}">
                    <a16:rowId xmlns:a16="http://schemas.microsoft.com/office/drawing/2014/main" val="2997940622"/>
                  </a:ext>
                </a:extLst>
              </a:tr>
            </a:tbl>
          </a:graphicData>
        </a:graphic>
      </p:graphicFrame>
      <p:graphicFrame>
        <p:nvGraphicFramePr>
          <p:cNvPr id="11" name="表 10">
            <a:extLst>
              <a:ext uri="{FF2B5EF4-FFF2-40B4-BE49-F238E27FC236}">
                <a16:creationId xmlns:a16="http://schemas.microsoft.com/office/drawing/2014/main" id="{E39E2A44-55BB-4030-96D4-C2C218272F3D}"/>
              </a:ext>
            </a:extLst>
          </p:cNvPr>
          <p:cNvGraphicFramePr>
            <a:graphicFrameLocks noGrp="1"/>
          </p:cNvGraphicFramePr>
          <p:nvPr>
            <p:extLst>
              <p:ext uri="{D42A27DB-BD31-4B8C-83A1-F6EECF244321}">
                <p14:modId xmlns:p14="http://schemas.microsoft.com/office/powerpoint/2010/main" val="2647915375"/>
              </p:ext>
            </p:extLst>
          </p:nvPr>
        </p:nvGraphicFramePr>
        <p:xfrm>
          <a:off x="417920" y="4581128"/>
          <a:ext cx="7920880" cy="1437640"/>
        </p:xfrm>
        <a:graphic>
          <a:graphicData uri="http://schemas.openxmlformats.org/drawingml/2006/table">
            <a:tbl>
              <a:tblPr firstRow="1" bandRow="1">
                <a:tableStyleId>{F5AB1C69-6EDB-4FF4-983F-18BD219EF322}</a:tableStyleId>
              </a:tblPr>
              <a:tblGrid>
                <a:gridCol w="2713920">
                  <a:extLst>
                    <a:ext uri="{9D8B030D-6E8A-4147-A177-3AD203B41FA5}">
                      <a16:colId xmlns:a16="http://schemas.microsoft.com/office/drawing/2014/main" val="1734992726"/>
                    </a:ext>
                  </a:extLst>
                </a:gridCol>
                <a:gridCol w="5206960">
                  <a:extLst>
                    <a:ext uri="{9D8B030D-6E8A-4147-A177-3AD203B41FA5}">
                      <a16:colId xmlns:a16="http://schemas.microsoft.com/office/drawing/2014/main" val="795544462"/>
                    </a:ext>
                  </a:extLst>
                </a:gridCol>
              </a:tblGrid>
              <a:tr h="370840">
                <a:tc>
                  <a:txBody>
                    <a:bodyPr/>
                    <a:lstStyle/>
                    <a:p>
                      <a:r>
                        <a:rPr kumimoji="1" lang="ja-JP" altLang="en-US" dirty="0"/>
                        <a:t>部会</a:t>
                      </a:r>
                    </a:p>
                  </a:txBody>
                  <a:tcPr/>
                </a:tc>
                <a:tc>
                  <a:txBody>
                    <a:bodyPr/>
                    <a:lstStyle/>
                    <a:p>
                      <a:endParaRPr kumimoji="1" lang="ja-JP" altLang="en-US"/>
                    </a:p>
                  </a:txBody>
                  <a:tcPr/>
                </a:tc>
                <a:extLst>
                  <a:ext uri="{0D108BD9-81ED-4DB2-BD59-A6C34878D82A}">
                    <a16:rowId xmlns:a16="http://schemas.microsoft.com/office/drawing/2014/main" val="2799883779"/>
                  </a:ext>
                </a:extLst>
              </a:tr>
              <a:tr h="625291">
                <a:tc>
                  <a:txBody>
                    <a:bodyPr/>
                    <a:lstStyle/>
                    <a:p>
                      <a:r>
                        <a:rPr kumimoji="1" lang="ja-JP" altLang="en-US" dirty="0"/>
                        <a:t>認知症にやさしい異業種連携プロジェクト</a:t>
                      </a:r>
                    </a:p>
                  </a:txBody>
                  <a:tcPr/>
                </a:tc>
                <a:tc>
                  <a:txBody>
                    <a:bodyPr/>
                    <a:lstStyle/>
                    <a:p>
                      <a:r>
                        <a:rPr kumimoji="1" lang="ja-JP" altLang="en-US" sz="1600" b="1" dirty="0"/>
                        <a:t>部会リーダー：綜合警備保障株式会社</a:t>
                      </a:r>
                      <a:endParaRPr kumimoji="1" lang="en-US" altLang="ja-JP" sz="1600" b="1" dirty="0"/>
                    </a:p>
                    <a:p>
                      <a:r>
                        <a:rPr kumimoji="1" lang="ja-JP" altLang="en-US" sz="1600" b="1" dirty="0"/>
                        <a:t>令和２年度経済産業省サービス産業強化事業費補助金（</a:t>
                      </a:r>
                      <a:r>
                        <a:rPr lang="ja-JP" altLang="en-US" sz="1600" b="1" dirty="0"/>
                        <a:t>認知症共生社会に向けた製品・サービスの効果検証事業）採択事業の実証に向けたプロジェクト</a:t>
                      </a:r>
                      <a:endParaRPr kumimoji="1" lang="ja-JP" altLang="en-US" sz="1600" b="1" dirty="0"/>
                    </a:p>
                  </a:txBody>
                  <a:tcPr/>
                </a:tc>
                <a:extLst>
                  <a:ext uri="{0D108BD9-81ED-4DB2-BD59-A6C34878D82A}">
                    <a16:rowId xmlns:a16="http://schemas.microsoft.com/office/drawing/2014/main" val="2997940622"/>
                  </a:ext>
                </a:extLst>
              </a:tr>
            </a:tbl>
          </a:graphicData>
        </a:graphic>
      </p:graphicFrame>
    </p:spTree>
    <p:extLst>
      <p:ext uri="{BB962C8B-B14F-4D97-AF65-F5344CB8AC3E}">
        <p14:creationId xmlns:p14="http://schemas.microsoft.com/office/powerpoint/2010/main" val="10253578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113424"/>
            <a:ext cx="9144001" cy="468000"/>
          </a:xfrm>
          <a:prstGeom prst="rect">
            <a:avLst/>
          </a:prstGeom>
          <a:noFill/>
        </p:spPr>
        <p:txBody>
          <a:bodyPr anchor="ctr" anchorCtr="0">
            <a:normAutofit fontScale="92500" lnSpcReduction="10000"/>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４．共同宣言に基づく実践と発信</a:t>
            </a:r>
            <a:endParaRPr kumimoji="1" lang="en-US" altLang="ja-JP"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p:txBody>
      </p:sp>
      <p:sp>
        <p:nvSpPr>
          <p:cNvPr id="3" name="テキスト ボックス 2">
            <a:extLst>
              <a:ext uri="{FF2B5EF4-FFF2-40B4-BE49-F238E27FC236}">
                <a16:creationId xmlns:a16="http://schemas.microsoft.com/office/drawing/2014/main" id="{3DA397F8-3E5C-4D3E-A3ED-CF4BE61B95EA}"/>
              </a:ext>
            </a:extLst>
          </p:cNvPr>
          <p:cNvSpPr txBox="1"/>
          <p:nvPr/>
        </p:nvSpPr>
        <p:spPr>
          <a:xfrm>
            <a:off x="161856" y="838324"/>
            <a:ext cx="8814465" cy="2230635"/>
          </a:xfrm>
          <a:prstGeom prst="rect">
            <a:avLst/>
          </a:prstGeom>
          <a:solidFill>
            <a:schemeClr val="bg1"/>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共同宣言に基づく取組の実践を目指し、様々な機会を通じて自社の取組を発信してください。</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事務局において、</a:t>
            </a:r>
            <a:r>
              <a:rPr kumimoji="1" lang="ja-JP" altLang="ja-JP" sz="2400" b="0"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賛同企業の皆様から取組事例を収集し</a:t>
            </a:r>
            <a:r>
              <a:rPr kumimoji="1" lang="ja-JP"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HP</a:t>
            </a:r>
            <a:r>
              <a:rPr kumimoji="1" lang="ja-JP"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やシンポジウム等で発信しますのでご協力ください。</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 name="テキスト ボックス 7">
            <a:extLst>
              <a:ext uri="{FF2B5EF4-FFF2-40B4-BE49-F238E27FC236}">
                <a16:creationId xmlns:a16="http://schemas.microsoft.com/office/drawing/2014/main" id="{D0DE6D54-7FA1-489B-A376-B0A205A5331A}"/>
              </a:ext>
            </a:extLst>
          </p:cNvPr>
          <p:cNvSpPr txBox="1"/>
          <p:nvPr/>
        </p:nvSpPr>
        <p:spPr>
          <a:xfrm>
            <a:off x="414123" y="3329163"/>
            <a:ext cx="8223825" cy="3092084"/>
          </a:xfrm>
          <a:prstGeom prst="rect">
            <a:avLst/>
          </a:prstGeom>
          <a:solidFill>
            <a:schemeClr val="bg1"/>
          </a:solidFill>
          <a:ln w="15875">
            <a:solidFill>
              <a:srgbClr val="008000"/>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※賛同企業に対して取組の義務を課すものではありません。</a:t>
            </a:r>
            <a:endPar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※一企業に全ての共同宣言の実践を求めるものではなく、各企業が</a:t>
            </a:r>
            <a:endPar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業種・業態などに応じて着手可能な宣言を選択し、実践をめざす</a:t>
            </a:r>
            <a:r>
              <a:rPr kumimoji="1" lang="ja-JP" altLang="ja-JP" sz="2200"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こ</a:t>
            </a:r>
            <a:endPar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とで、賛同企業全体で共同宣言の実現を目指します。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共同宣言のうち、</a:t>
            </a:r>
            <a:r>
              <a:rPr kumimoji="1" lang="ja-JP"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「多様な認知症の方の声を</a:t>
            </a:r>
            <a: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聴きます」</a:t>
            </a:r>
            <a:r>
              <a:rPr kumimoji="1" lang="ja-JP"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については、</a:t>
            </a:r>
            <a:endPar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全</a:t>
            </a:r>
            <a: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ての</a:t>
            </a:r>
            <a:r>
              <a:rPr kumimoji="1" lang="ja-JP"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賛同企業において、実践することを推奨します。</a:t>
            </a:r>
            <a:endPar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Rectangle 3">
            <a:extLst>
              <a:ext uri="{FF2B5EF4-FFF2-40B4-BE49-F238E27FC236}">
                <a16:creationId xmlns:a16="http://schemas.microsoft.com/office/drawing/2014/main" id="{83FF41B4-859E-4F33-ABD9-62DE12EC5573}"/>
              </a:ext>
            </a:extLst>
          </p:cNvPr>
          <p:cNvSpPr>
            <a:spLocks noChangeArrowheads="1"/>
          </p:cNvSpPr>
          <p:nvPr/>
        </p:nvSpPr>
        <p:spPr bwMode="auto">
          <a:xfrm>
            <a:off x="107504" y="581424"/>
            <a:ext cx="8837065" cy="117026"/>
          </a:xfrm>
          <a:prstGeom prst="rect">
            <a:avLst/>
          </a:prstGeom>
          <a:gradFill rotWithShape="1">
            <a:gsLst>
              <a:gs pos="14000">
                <a:schemeClr val="accent3">
                  <a:lumMod val="20000"/>
                  <a:lumOff val="80000"/>
                </a:schemeClr>
              </a:gs>
              <a:gs pos="89000">
                <a:srgbClr val="92D050"/>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20387847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113424"/>
            <a:ext cx="9144001" cy="468000"/>
          </a:xfrm>
          <a:prstGeom prst="rect">
            <a:avLst/>
          </a:prstGeom>
          <a:noFill/>
        </p:spPr>
        <p:txBody>
          <a:bodyPr anchor="ctr" anchorCtr="0">
            <a:normAutofit fontScale="92500" lnSpcReduction="10000"/>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５．共同宣言の普及</a:t>
            </a:r>
            <a:endParaRPr kumimoji="1" lang="en-US" altLang="ja-JP"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p:txBody>
      </p:sp>
      <p:sp>
        <p:nvSpPr>
          <p:cNvPr id="3" name="テキスト ボックス 2">
            <a:extLst>
              <a:ext uri="{FF2B5EF4-FFF2-40B4-BE49-F238E27FC236}">
                <a16:creationId xmlns:a16="http://schemas.microsoft.com/office/drawing/2014/main" id="{3DA397F8-3E5C-4D3E-A3ED-CF4BE61B95EA}"/>
              </a:ext>
            </a:extLst>
          </p:cNvPr>
          <p:cNvSpPr txBox="1"/>
          <p:nvPr/>
        </p:nvSpPr>
        <p:spPr>
          <a:xfrm>
            <a:off x="161856" y="838325"/>
            <a:ext cx="8814465" cy="862483"/>
          </a:xfrm>
          <a:prstGeom prst="rect">
            <a:avLst/>
          </a:prstGeom>
          <a:solidFill>
            <a:schemeClr val="bg1"/>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様々な機会を通じて、共同宣言についてご紹介いただくなど、共同宣言の普及にご協力ください。</a:t>
            </a:r>
          </a:p>
        </p:txBody>
      </p:sp>
      <p:sp>
        <p:nvSpPr>
          <p:cNvPr id="13" name="矢印: 五方向 12">
            <a:extLst>
              <a:ext uri="{FF2B5EF4-FFF2-40B4-BE49-F238E27FC236}">
                <a16:creationId xmlns:a16="http://schemas.microsoft.com/office/drawing/2014/main" id="{EC24686E-C263-4939-956E-81480ACD50D3}"/>
              </a:ext>
            </a:extLst>
          </p:cNvPr>
          <p:cNvSpPr/>
          <p:nvPr/>
        </p:nvSpPr>
        <p:spPr>
          <a:xfrm flipV="1">
            <a:off x="186904" y="2566124"/>
            <a:ext cx="7880574" cy="36000"/>
          </a:xfrm>
          <a:prstGeom prst="homePlate">
            <a:avLst/>
          </a:prstGeom>
          <a:solidFill>
            <a:srgbClr val="00CC00"/>
          </a:solidFill>
          <a:ln w="9525">
            <a:noFill/>
          </a:ln>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ＭＳ ゴシック" pitchFamily="49" charset="-128"/>
              <a:ea typeface="ＭＳ ゴシック" panose="020B0609070205080204" pitchFamily="49" charset="-128"/>
              <a:cs typeface="+mn-cs"/>
            </a:endParaRPr>
          </a:p>
        </p:txBody>
      </p:sp>
      <p:sp>
        <p:nvSpPr>
          <p:cNvPr id="14" name="テキスト ボックス 13">
            <a:extLst>
              <a:ext uri="{FF2B5EF4-FFF2-40B4-BE49-F238E27FC236}">
                <a16:creationId xmlns:a16="http://schemas.microsoft.com/office/drawing/2014/main" id="{B4147740-8D47-433C-BBD6-58AC1F552630}"/>
              </a:ext>
            </a:extLst>
          </p:cNvPr>
          <p:cNvSpPr txBox="1"/>
          <p:nvPr/>
        </p:nvSpPr>
        <p:spPr>
          <a:xfrm>
            <a:off x="107504" y="2123108"/>
            <a:ext cx="82341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ロゴデザイン　－認知症にやさしい異業種連携共同宣言－</a:t>
            </a:r>
          </a:p>
        </p:txBody>
      </p:sp>
      <p:sp>
        <p:nvSpPr>
          <p:cNvPr id="15" name="Rectangle 3">
            <a:extLst>
              <a:ext uri="{FF2B5EF4-FFF2-40B4-BE49-F238E27FC236}">
                <a16:creationId xmlns:a16="http://schemas.microsoft.com/office/drawing/2014/main" id="{37B3EDF7-F6DE-422A-AFDB-BE032EC28E4C}"/>
              </a:ext>
            </a:extLst>
          </p:cNvPr>
          <p:cNvSpPr>
            <a:spLocks noChangeArrowheads="1"/>
          </p:cNvSpPr>
          <p:nvPr/>
        </p:nvSpPr>
        <p:spPr bwMode="auto">
          <a:xfrm>
            <a:off x="107504" y="581424"/>
            <a:ext cx="8837065" cy="117026"/>
          </a:xfrm>
          <a:prstGeom prst="rect">
            <a:avLst/>
          </a:prstGeom>
          <a:gradFill rotWithShape="1">
            <a:gsLst>
              <a:gs pos="14000">
                <a:schemeClr val="accent3">
                  <a:lumMod val="20000"/>
                  <a:lumOff val="80000"/>
                </a:schemeClr>
              </a:gs>
              <a:gs pos="89000">
                <a:srgbClr val="92D050"/>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16" name="テキスト ボックス 15">
            <a:extLst>
              <a:ext uri="{FF2B5EF4-FFF2-40B4-BE49-F238E27FC236}">
                <a16:creationId xmlns:a16="http://schemas.microsoft.com/office/drawing/2014/main" id="{3CD28950-1AA6-4D0D-A126-99CF6BC988DD}"/>
              </a:ext>
            </a:extLst>
          </p:cNvPr>
          <p:cNvSpPr txBox="1"/>
          <p:nvPr/>
        </p:nvSpPr>
        <p:spPr>
          <a:xfrm>
            <a:off x="161856" y="2645030"/>
            <a:ext cx="688201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ささえ、みまもり、共に成長する力をみのりある未来のかたちに</a:t>
            </a:r>
          </a:p>
        </p:txBody>
      </p:sp>
      <p:sp>
        <p:nvSpPr>
          <p:cNvPr id="17" name="テキスト ボックス 16">
            <a:extLst>
              <a:ext uri="{FF2B5EF4-FFF2-40B4-BE49-F238E27FC236}">
                <a16:creationId xmlns:a16="http://schemas.microsoft.com/office/drawing/2014/main" id="{C6748AD5-1B34-455A-8949-EE7DC1A56D4B}"/>
              </a:ext>
            </a:extLst>
          </p:cNvPr>
          <p:cNvSpPr txBox="1"/>
          <p:nvPr/>
        </p:nvSpPr>
        <p:spPr>
          <a:xfrm>
            <a:off x="186903" y="3045140"/>
            <a:ext cx="8789417"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認知症の方と、認知症を知り、支え、行動する担い手を２つの木が支えあう姿で表現しました。</a:t>
            </a:r>
            <a:endParaRPr kumimoji="1" lang="en-US" altLang="ja-JP" sz="1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18" name="Picture 5">
            <a:extLst>
              <a:ext uri="{FF2B5EF4-FFF2-40B4-BE49-F238E27FC236}">
                <a16:creationId xmlns:a16="http://schemas.microsoft.com/office/drawing/2014/main" id="{E3B79DBD-E888-41AD-9834-9F3BDB8C54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249" t="7747" r="13211" b="7824"/>
          <a:stretch/>
        </p:blipFill>
        <p:spPr bwMode="auto">
          <a:xfrm>
            <a:off x="611560" y="3445250"/>
            <a:ext cx="1532869" cy="3208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a:extLst>
              <a:ext uri="{FF2B5EF4-FFF2-40B4-BE49-F238E27FC236}">
                <a16:creationId xmlns:a16="http://schemas.microsoft.com/office/drawing/2014/main" id="{7986CC40-9F2E-42A9-ABA4-4FA163731CF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643" t="13317" r="8224" b="13230"/>
          <a:stretch/>
        </p:blipFill>
        <p:spPr bwMode="auto">
          <a:xfrm>
            <a:off x="2689831" y="3405790"/>
            <a:ext cx="3672409" cy="196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a:extLst>
              <a:ext uri="{FF2B5EF4-FFF2-40B4-BE49-F238E27FC236}">
                <a16:creationId xmlns:a16="http://schemas.microsoft.com/office/drawing/2014/main" id="{B649B40A-43AD-41D1-AEF3-2929ACB7449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674" t="17136" r="3505" b="19242"/>
          <a:stretch/>
        </p:blipFill>
        <p:spPr bwMode="auto">
          <a:xfrm>
            <a:off x="2915816" y="5373153"/>
            <a:ext cx="5303577"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47763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w="9525">
          <a:noFill/>
        </a:ln>
        <a:scene3d>
          <a:camera prst="orthographicFront"/>
          <a:lightRig rig="threePt" dir="t"/>
        </a:scene3d>
        <a:sp3d>
          <a:bevelT/>
        </a:sp3d>
      </a:spPr>
      <a:bodyPr lIns="0" tIns="0" rIns="0" bIns="0" rtlCol="0" anchor="ctr" anchorCtr="0"/>
      <a:lstStyle>
        <a:defPPr>
          <a:defRPr b="1" dirty="0" smtClean="0">
            <a:solidFill>
              <a:schemeClr val="bg1"/>
            </a:solidFill>
            <a:latin typeface="ＭＳ ゴシック" pitchFamily="49" charset="-128"/>
            <a:ea typeface="ＭＳ ゴシック" panose="020B0609070205080204" pitchFamily="49" charset="-128"/>
          </a:defRPr>
        </a:defPPr>
      </a:lstStyle>
      <a:style>
        <a:lnRef idx="2">
          <a:schemeClr val="dk1"/>
        </a:lnRef>
        <a:fillRef idx="1">
          <a:schemeClr val="lt1"/>
        </a:fillRef>
        <a:effectRef idx="0">
          <a:schemeClr val="dk1"/>
        </a:effectRef>
        <a:fontRef idx="minor">
          <a:schemeClr val="dk1"/>
        </a:fontRef>
      </a:style>
    </a:spDef>
    <a:txDef>
      <a:spPr>
        <a:solidFill>
          <a:srgbClr val="FF9900"/>
        </a:solidFill>
      </a:spPr>
      <a:bodyPr>
        <a:normAutofit/>
      </a:bodyPr>
      <a:lstStyle>
        <a:defPPr algn="l">
          <a:defRPr sz="3600" dirty="0" smtClean="0">
            <a:solidFill>
              <a:schemeClr val="bg1"/>
            </a:solidFill>
            <a:ea typeface="ＤＨＰ特太ゴシック体" panose="02010601000101010101" pitchFamily="2" charset="-128"/>
          </a:defRPr>
        </a:defPPr>
      </a:lstStyle>
    </a:txDef>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4397</TotalTime>
  <Words>867</Words>
  <Application>Microsoft Office PowerPoint</Application>
  <PresentationFormat>画面に合わせる (4:3)</PresentationFormat>
  <Paragraphs>80</Paragraphs>
  <Slides>7</Slides>
  <Notes>6</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7</vt:i4>
      </vt:variant>
    </vt:vector>
  </HeadingPairs>
  <TitlesOfParts>
    <vt:vector size="20" baseType="lpstr">
      <vt:lpstr>BIZ UDPゴシック</vt:lpstr>
      <vt:lpstr>BIZ UDゴシック</vt:lpstr>
      <vt:lpstr>HGSｺﾞｼｯｸM</vt:lpstr>
      <vt:lpstr>ＭＳ Ｐゴシック</vt:lpstr>
      <vt:lpstr>ＭＳ ゴシック</vt:lpstr>
      <vt:lpstr>メイリオ</vt:lpstr>
      <vt:lpstr>游ゴシック</vt:lpstr>
      <vt:lpstr>Arial</vt:lpstr>
      <vt:lpstr>Calibri</vt:lpstr>
      <vt:lpstr>Times New Roman</vt:lpstr>
      <vt:lpstr>Wingdings</vt:lpstr>
      <vt:lpstr>Office ​​テーマ</vt:lpstr>
      <vt:lpstr>1_Office ​​テーマ</vt:lpstr>
      <vt:lpstr>  認知症にやさしい異業種連携協議会の 活動について  </vt:lpstr>
      <vt:lpstr>PowerPoint プレゼンテーション</vt:lpstr>
      <vt:lpstr>「認知症にやさしい異業種連携共同宣言」</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中村　早苗</dc:creator>
  <cp:lastModifiedBy>中村　早苗</cp:lastModifiedBy>
  <cp:revision>144</cp:revision>
  <cp:lastPrinted>2020-12-23T08:20:02Z</cp:lastPrinted>
  <dcterms:modified xsi:type="dcterms:W3CDTF">2021-01-08T02:38:16Z</dcterms:modified>
</cp:coreProperties>
</file>