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6" r:id="rId2"/>
  </p:sldMasterIdLst>
  <p:notesMasterIdLst>
    <p:notesMasterId r:id="rId19"/>
  </p:notesMasterIdLst>
  <p:sldIdLst>
    <p:sldId id="1138" r:id="rId3"/>
    <p:sldId id="979" r:id="rId4"/>
    <p:sldId id="1052" r:id="rId5"/>
    <p:sldId id="1053" r:id="rId6"/>
    <p:sldId id="1054" r:id="rId7"/>
    <p:sldId id="1055" r:id="rId8"/>
    <p:sldId id="1056" r:id="rId9"/>
    <p:sldId id="1057" r:id="rId10"/>
    <p:sldId id="1058" r:id="rId11"/>
    <p:sldId id="1059" r:id="rId12"/>
    <p:sldId id="1060" r:id="rId13"/>
    <p:sldId id="1061" r:id="rId14"/>
    <p:sldId id="1062" r:id="rId15"/>
    <p:sldId id="1063" r:id="rId16"/>
    <p:sldId id="1144" r:id="rId17"/>
    <p:sldId id="1146" r:id="rId18"/>
  </p:sldIdLst>
  <p:sldSz cx="9906000" cy="6858000" type="A4"/>
  <p:notesSz cx="6734175" cy="98679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41" autoAdjust="0"/>
    <p:restoredTop sz="92269" autoAdjust="0"/>
  </p:normalViewPr>
  <p:slideViewPr>
    <p:cSldViewPr>
      <p:cViewPr>
        <p:scale>
          <a:sx n="75" d="100"/>
          <a:sy n="75" d="100"/>
        </p:scale>
        <p:origin x="-1194" y="96"/>
      </p:cViewPr>
      <p:guideLst>
        <p:guide orient="horz" pos="2160"/>
        <p:guide pos="312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50" d="100"/>
          <a:sy n="50" d="100"/>
        </p:scale>
        <p:origin x="-2292" y="-108"/>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心不全</c:v>
                </c:pt>
              </c:strCache>
            </c:strRef>
          </c:tx>
          <c:spPr>
            <a:ln w="38100"/>
          </c:spPr>
          <c:cat>
            <c:numRef>
              <c:f>Sheet1!$A$2:$A$4</c:f>
              <c:numCache>
                <c:formatCode>General</c:formatCode>
                <c:ptCount val="3"/>
                <c:pt idx="0">
                  <c:v>2013</c:v>
                </c:pt>
                <c:pt idx="1">
                  <c:v>2014</c:v>
                </c:pt>
                <c:pt idx="2">
                  <c:v>2015</c:v>
                </c:pt>
              </c:numCache>
            </c:numRef>
          </c:cat>
          <c:val>
            <c:numRef>
              <c:f>Sheet1!$B$2:$B$4</c:f>
              <c:numCache>
                <c:formatCode>General</c:formatCode>
                <c:ptCount val="3"/>
                <c:pt idx="0">
                  <c:v>212.79300000000001</c:v>
                </c:pt>
                <c:pt idx="1">
                  <c:v>229.417</c:v>
                </c:pt>
                <c:pt idx="2">
                  <c:v>238.84</c:v>
                </c:pt>
              </c:numCache>
            </c:numRef>
          </c:val>
          <c:smooth val="0"/>
        </c:ser>
        <c:ser>
          <c:idx val="1"/>
          <c:order val="1"/>
          <c:tx>
            <c:strRef>
              <c:f>Sheet1!$C$1</c:f>
              <c:strCache>
                <c:ptCount val="1"/>
                <c:pt idx="0">
                  <c:v>急性心筋梗塞</c:v>
                </c:pt>
              </c:strCache>
            </c:strRef>
          </c:tx>
          <c:spPr>
            <a:ln w="38100"/>
          </c:spPr>
          <c:cat>
            <c:numRef>
              <c:f>Sheet1!$A$2:$A$4</c:f>
              <c:numCache>
                <c:formatCode>General</c:formatCode>
                <c:ptCount val="3"/>
                <c:pt idx="0">
                  <c:v>2013</c:v>
                </c:pt>
                <c:pt idx="1">
                  <c:v>2014</c:v>
                </c:pt>
                <c:pt idx="2">
                  <c:v>2015</c:v>
                </c:pt>
              </c:numCache>
            </c:numRef>
          </c:cat>
          <c:val>
            <c:numRef>
              <c:f>Sheet1!$C$2:$C$4</c:f>
              <c:numCache>
                <c:formatCode>General</c:formatCode>
                <c:ptCount val="3"/>
                <c:pt idx="0">
                  <c:v>69.233999999999995</c:v>
                </c:pt>
                <c:pt idx="1">
                  <c:v>67.918000000000006</c:v>
                </c:pt>
                <c:pt idx="2">
                  <c:v>68.849999999999994</c:v>
                </c:pt>
              </c:numCache>
            </c:numRef>
          </c:val>
          <c:smooth val="0"/>
        </c:ser>
        <c:dLbls>
          <c:showLegendKey val="0"/>
          <c:showVal val="0"/>
          <c:showCatName val="0"/>
          <c:showSerName val="0"/>
          <c:showPercent val="0"/>
          <c:showBubbleSize val="0"/>
        </c:dLbls>
        <c:marker val="1"/>
        <c:smooth val="0"/>
        <c:axId val="34787712"/>
        <c:axId val="34790016"/>
      </c:lineChart>
      <c:catAx>
        <c:axId val="34787712"/>
        <c:scaling>
          <c:orientation val="minMax"/>
        </c:scaling>
        <c:delete val="0"/>
        <c:axPos val="b"/>
        <c:numFmt formatCode="General" sourceLinked="1"/>
        <c:majorTickMark val="out"/>
        <c:minorTickMark val="none"/>
        <c:tickLblPos val="nextTo"/>
        <c:txPr>
          <a:bodyPr/>
          <a:lstStyle/>
          <a:p>
            <a:pPr>
              <a:defRPr sz="1100"/>
            </a:pPr>
            <a:endParaRPr lang="ja-JP"/>
          </a:p>
        </c:txPr>
        <c:crossAx val="34790016"/>
        <c:crosses val="autoZero"/>
        <c:auto val="1"/>
        <c:lblAlgn val="ctr"/>
        <c:lblOffset val="100"/>
        <c:noMultiLvlLbl val="0"/>
      </c:catAx>
      <c:valAx>
        <c:axId val="34790016"/>
        <c:scaling>
          <c:orientation val="minMax"/>
        </c:scaling>
        <c:delete val="0"/>
        <c:axPos val="l"/>
        <c:majorGridlines/>
        <c:numFmt formatCode="General" sourceLinked="1"/>
        <c:majorTickMark val="out"/>
        <c:minorTickMark val="none"/>
        <c:tickLblPos val="nextTo"/>
        <c:txPr>
          <a:bodyPr/>
          <a:lstStyle/>
          <a:p>
            <a:pPr>
              <a:defRPr sz="1100"/>
            </a:pPr>
            <a:endParaRPr lang="ja-JP"/>
          </a:p>
        </c:txPr>
        <c:crossAx val="34787712"/>
        <c:crosses val="autoZero"/>
        <c:crossBetween val="between"/>
      </c:valAx>
    </c:plotArea>
    <c:legend>
      <c:legendPos val="l"/>
      <c:layout>
        <c:manualLayout>
          <c:xMode val="edge"/>
          <c:yMode val="edge"/>
          <c:x val="0.173860697576812"/>
          <c:y val="0.66200055703617899"/>
          <c:w val="0.806542714389759"/>
          <c:h val="0.188364748845219"/>
        </c:manualLayout>
      </c:layout>
      <c:overlay val="1"/>
      <c:txPr>
        <a:bodyPr/>
        <a:lstStyle/>
        <a:p>
          <a:pPr>
            <a:defRPr sz="1050"/>
          </a:pPr>
          <a:endParaRPr lang="ja-JP"/>
        </a:p>
      </c:txPr>
    </c:legend>
    <c:plotVisOnly val="1"/>
    <c:dispBlanksAs val="gap"/>
    <c:showDLblsOverMax val="0"/>
  </c:chart>
  <c:txPr>
    <a:bodyPr/>
    <a:lstStyle/>
    <a:p>
      <a:pPr>
        <a:defRPr sz="14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C7C33D-92B2-4134-BE97-B3C728E61083}" type="doc">
      <dgm:prSet loTypeId="urn:microsoft.com/office/officeart/2005/8/layout/hProcess3" loCatId="process" qsTypeId="urn:microsoft.com/office/officeart/2005/8/quickstyle/simple1" qsCatId="simple" csTypeId="urn:microsoft.com/office/officeart/2005/8/colors/accent0_1" csCatId="mainScheme" phldr="1"/>
      <dgm:spPr/>
    </dgm:pt>
    <dgm:pt modelId="{4A72212F-903E-482D-A3F3-B09823DB0408}">
      <dgm:prSet phldrT="[テキスト]"/>
      <dgm:spPr/>
      <dgm:t>
        <a:bodyPr/>
        <a:lstStyle/>
        <a:p>
          <a:r>
            <a:rPr kumimoji="1" lang="ja-JP" altLang="en-US" dirty="0" smtClean="0"/>
            <a:t>急性期</a:t>
          </a:r>
          <a:endParaRPr kumimoji="1" lang="ja-JP" altLang="en-US" dirty="0"/>
        </a:p>
      </dgm:t>
    </dgm:pt>
    <dgm:pt modelId="{42C2D3AC-EF33-4D74-A2AA-B925D1204323}" type="parTrans" cxnId="{C0AC0C15-F09A-415B-B689-6652AE885A0E}">
      <dgm:prSet/>
      <dgm:spPr/>
      <dgm:t>
        <a:bodyPr/>
        <a:lstStyle/>
        <a:p>
          <a:endParaRPr kumimoji="1" lang="ja-JP" altLang="en-US"/>
        </a:p>
      </dgm:t>
    </dgm:pt>
    <dgm:pt modelId="{C3F308F3-2D10-475A-854E-BB92907F806B}" type="sibTrans" cxnId="{C0AC0C15-F09A-415B-B689-6652AE885A0E}">
      <dgm:prSet/>
      <dgm:spPr/>
      <dgm:t>
        <a:bodyPr/>
        <a:lstStyle/>
        <a:p>
          <a:endParaRPr kumimoji="1" lang="ja-JP" altLang="en-US"/>
        </a:p>
      </dgm:t>
    </dgm:pt>
    <dgm:pt modelId="{7EBE5CEA-1198-4270-8FA3-BBC29C0EDFFD}">
      <dgm:prSet phldrT="[テキスト]"/>
      <dgm:spPr/>
      <dgm:t>
        <a:bodyPr/>
        <a:lstStyle/>
        <a:p>
          <a:r>
            <a:rPr kumimoji="1" lang="ja-JP" altLang="en-US" dirty="0" smtClean="0"/>
            <a:t>回復期</a:t>
          </a:r>
          <a:endParaRPr kumimoji="1" lang="ja-JP" altLang="en-US" dirty="0"/>
        </a:p>
      </dgm:t>
    </dgm:pt>
    <dgm:pt modelId="{95A7A9A7-E84D-483F-B8DF-0609F5810026}" type="parTrans" cxnId="{C1CAFD65-D600-4502-BFA1-7A88654693CC}">
      <dgm:prSet/>
      <dgm:spPr/>
      <dgm:t>
        <a:bodyPr/>
        <a:lstStyle/>
        <a:p>
          <a:endParaRPr kumimoji="1" lang="ja-JP" altLang="en-US"/>
        </a:p>
      </dgm:t>
    </dgm:pt>
    <dgm:pt modelId="{C749FC72-AE27-4F12-89BE-749992A8D92B}" type="sibTrans" cxnId="{C1CAFD65-D600-4502-BFA1-7A88654693CC}">
      <dgm:prSet/>
      <dgm:spPr/>
      <dgm:t>
        <a:bodyPr/>
        <a:lstStyle/>
        <a:p>
          <a:endParaRPr kumimoji="1" lang="ja-JP" altLang="en-US"/>
        </a:p>
      </dgm:t>
    </dgm:pt>
    <dgm:pt modelId="{3182E809-9F1E-4240-949D-2E4C43F7EF14}">
      <dgm:prSet phldrT="[テキスト]"/>
      <dgm:spPr/>
      <dgm:t>
        <a:bodyPr/>
        <a:lstStyle/>
        <a:p>
          <a:r>
            <a:rPr kumimoji="1" lang="ja-JP" altLang="en-US" dirty="0" smtClean="0"/>
            <a:t>慢性期</a:t>
          </a:r>
          <a:endParaRPr kumimoji="1" lang="ja-JP" altLang="en-US" dirty="0"/>
        </a:p>
      </dgm:t>
    </dgm:pt>
    <dgm:pt modelId="{B71757F6-BD7A-4A52-A009-29B1B48190B3}" type="parTrans" cxnId="{32727154-0DB0-48E9-81F9-24429BCDBB98}">
      <dgm:prSet/>
      <dgm:spPr/>
      <dgm:t>
        <a:bodyPr/>
        <a:lstStyle/>
        <a:p>
          <a:endParaRPr kumimoji="1" lang="ja-JP" altLang="en-US"/>
        </a:p>
      </dgm:t>
    </dgm:pt>
    <dgm:pt modelId="{E62ECB2F-0371-45D2-807A-7DD0DD900093}" type="sibTrans" cxnId="{32727154-0DB0-48E9-81F9-24429BCDBB98}">
      <dgm:prSet/>
      <dgm:spPr/>
      <dgm:t>
        <a:bodyPr/>
        <a:lstStyle/>
        <a:p>
          <a:endParaRPr kumimoji="1" lang="ja-JP" altLang="en-US"/>
        </a:p>
      </dgm:t>
    </dgm:pt>
    <dgm:pt modelId="{355278FE-6144-4D9C-AE2E-947A24B415E9}" type="pres">
      <dgm:prSet presAssocID="{1DC7C33D-92B2-4134-BE97-B3C728E61083}" presName="Name0" presStyleCnt="0">
        <dgm:presLayoutVars>
          <dgm:dir/>
          <dgm:animLvl val="lvl"/>
          <dgm:resizeHandles val="exact"/>
        </dgm:presLayoutVars>
      </dgm:prSet>
      <dgm:spPr/>
    </dgm:pt>
    <dgm:pt modelId="{CDC1D7C2-596A-438D-91C5-1C9BAE52333B}" type="pres">
      <dgm:prSet presAssocID="{1DC7C33D-92B2-4134-BE97-B3C728E61083}" presName="dummy" presStyleCnt="0"/>
      <dgm:spPr/>
    </dgm:pt>
    <dgm:pt modelId="{F4F61AAF-0723-4BD7-BDDC-FC4909664A09}" type="pres">
      <dgm:prSet presAssocID="{1DC7C33D-92B2-4134-BE97-B3C728E61083}" presName="linH" presStyleCnt="0"/>
      <dgm:spPr/>
    </dgm:pt>
    <dgm:pt modelId="{2ABBD10B-000C-4558-ABFB-B87381C320E0}" type="pres">
      <dgm:prSet presAssocID="{1DC7C33D-92B2-4134-BE97-B3C728E61083}" presName="padding1" presStyleCnt="0"/>
      <dgm:spPr/>
    </dgm:pt>
    <dgm:pt modelId="{0817AA91-0A3C-4B4E-813B-93EA625CF533}" type="pres">
      <dgm:prSet presAssocID="{4A72212F-903E-482D-A3F3-B09823DB0408}" presName="linV" presStyleCnt="0"/>
      <dgm:spPr/>
    </dgm:pt>
    <dgm:pt modelId="{50078C9F-31E7-448E-89A0-518BEC7AA8C8}" type="pres">
      <dgm:prSet presAssocID="{4A72212F-903E-482D-A3F3-B09823DB0408}" presName="spVertical1" presStyleCnt="0"/>
      <dgm:spPr/>
    </dgm:pt>
    <dgm:pt modelId="{9248146B-2AF5-4145-9B7B-A83CB7A9A3D8}" type="pres">
      <dgm:prSet presAssocID="{4A72212F-903E-482D-A3F3-B09823DB0408}" presName="parTx" presStyleLbl="revTx" presStyleIdx="0" presStyleCnt="3">
        <dgm:presLayoutVars>
          <dgm:chMax val="0"/>
          <dgm:chPref val="0"/>
          <dgm:bulletEnabled val="1"/>
        </dgm:presLayoutVars>
      </dgm:prSet>
      <dgm:spPr/>
      <dgm:t>
        <a:bodyPr/>
        <a:lstStyle/>
        <a:p>
          <a:endParaRPr kumimoji="1" lang="ja-JP" altLang="en-US"/>
        </a:p>
      </dgm:t>
    </dgm:pt>
    <dgm:pt modelId="{4B80A689-9D94-44BF-A4F8-B2B4EAA5B65F}" type="pres">
      <dgm:prSet presAssocID="{4A72212F-903E-482D-A3F3-B09823DB0408}" presName="spVertical2" presStyleCnt="0"/>
      <dgm:spPr/>
    </dgm:pt>
    <dgm:pt modelId="{AD2477CC-E366-4939-B676-F5F020692DF5}" type="pres">
      <dgm:prSet presAssocID="{4A72212F-903E-482D-A3F3-B09823DB0408}" presName="spVertical3" presStyleCnt="0"/>
      <dgm:spPr/>
    </dgm:pt>
    <dgm:pt modelId="{D90A7318-4730-4C66-A6CA-8E18AF2F0A49}" type="pres">
      <dgm:prSet presAssocID="{C3F308F3-2D10-475A-854E-BB92907F806B}" presName="space" presStyleCnt="0"/>
      <dgm:spPr/>
    </dgm:pt>
    <dgm:pt modelId="{42887711-ED4F-4129-8E86-8CC6AE1381CB}" type="pres">
      <dgm:prSet presAssocID="{7EBE5CEA-1198-4270-8FA3-BBC29C0EDFFD}" presName="linV" presStyleCnt="0"/>
      <dgm:spPr/>
    </dgm:pt>
    <dgm:pt modelId="{196539A0-896D-4A0C-A0D6-2F6DFC2C2081}" type="pres">
      <dgm:prSet presAssocID="{7EBE5CEA-1198-4270-8FA3-BBC29C0EDFFD}" presName="spVertical1" presStyleCnt="0"/>
      <dgm:spPr/>
    </dgm:pt>
    <dgm:pt modelId="{71A10D97-71B4-4AF5-92AB-1A10A72B1A6D}" type="pres">
      <dgm:prSet presAssocID="{7EBE5CEA-1198-4270-8FA3-BBC29C0EDFFD}" presName="parTx" presStyleLbl="revTx" presStyleIdx="1" presStyleCnt="3">
        <dgm:presLayoutVars>
          <dgm:chMax val="0"/>
          <dgm:chPref val="0"/>
          <dgm:bulletEnabled val="1"/>
        </dgm:presLayoutVars>
      </dgm:prSet>
      <dgm:spPr/>
      <dgm:t>
        <a:bodyPr/>
        <a:lstStyle/>
        <a:p>
          <a:endParaRPr kumimoji="1" lang="ja-JP" altLang="en-US"/>
        </a:p>
      </dgm:t>
    </dgm:pt>
    <dgm:pt modelId="{B5399C84-FD08-468A-893F-FA2B7539EE68}" type="pres">
      <dgm:prSet presAssocID="{7EBE5CEA-1198-4270-8FA3-BBC29C0EDFFD}" presName="spVertical2" presStyleCnt="0"/>
      <dgm:spPr/>
    </dgm:pt>
    <dgm:pt modelId="{FCB62D64-9CB4-4EE1-9F82-10ECA12C5AC0}" type="pres">
      <dgm:prSet presAssocID="{7EBE5CEA-1198-4270-8FA3-BBC29C0EDFFD}" presName="spVertical3" presStyleCnt="0"/>
      <dgm:spPr/>
    </dgm:pt>
    <dgm:pt modelId="{1CC9781B-429F-40C3-AFC5-27CE2D9EED88}" type="pres">
      <dgm:prSet presAssocID="{C749FC72-AE27-4F12-89BE-749992A8D92B}" presName="space" presStyleCnt="0"/>
      <dgm:spPr/>
    </dgm:pt>
    <dgm:pt modelId="{F636FC90-60B3-47FC-9C89-4345F0134DED}" type="pres">
      <dgm:prSet presAssocID="{3182E809-9F1E-4240-949D-2E4C43F7EF14}" presName="linV" presStyleCnt="0"/>
      <dgm:spPr/>
    </dgm:pt>
    <dgm:pt modelId="{22A1232B-C90D-4DDD-9D93-C24895D768D0}" type="pres">
      <dgm:prSet presAssocID="{3182E809-9F1E-4240-949D-2E4C43F7EF14}" presName="spVertical1" presStyleCnt="0"/>
      <dgm:spPr/>
    </dgm:pt>
    <dgm:pt modelId="{6AE63C52-541D-4D63-A4CF-B2BCF04E3B4B}" type="pres">
      <dgm:prSet presAssocID="{3182E809-9F1E-4240-949D-2E4C43F7EF14}" presName="parTx" presStyleLbl="revTx" presStyleIdx="2" presStyleCnt="3">
        <dgm:presLayoutVars>
          <dgm:chMax val="0"/>
          <dgm:chPref val="0"/>
          <dgm:bulletEnabled val="1"/>
        </dgm:presLayoutVars>
      </dgm:prSet>
      <dgm:spPr/>
      <dgm:t>
        <a:bodyPr/>
        <a:lstStyle/>
        <a:p>
          <a:endParaRPr kumimoji="1" lang="ja-JP" altLang="en-US"/>
        </a:p>
      </dgm:t>
    </dgm:pt>
    <dgm:pt modelId="{3EE9D878-AB06-47CD-9654-03E5BF0ED3FE}" type="pres">
      <dgm:prSet presAssocID="{3182E809-9F1E-4240-949D-2E4C43F7EF14}" presName="spVertical2" presStyleCnt="0"/>
      <dgm:spPr/>
    </dgm:pt>
    <dgm:pt modelId="{F7DC0B33-53D7-49A2-97BE-871775AEF8E6}" type="pres">
      <dgm:prSet presAssocID="{3182E809-9F1E-4240-949D-2E4C43F7EF14}" presName="spVertical3" presStyleCnt="0"/>
      <dgm:spPr/>
    </dgm:pt>
    <dgm:pt modelId="{D6929531-513B-4E6E-8D02-589CCBD0EDA5}" type="pres">
      <dgm:prSet presAssocID="{1DC7C33D-92B2-4134-BE97-B3C728E61083}" presName="padding2" presStyleCnt="0"/>
      <dgm:spPr/>
    </dgm:pt>
    <dgm:pt modelId="{E7E9305C-9836-4941-9332-E11AD26FFEF7}" type="pres">
      <dgm:prSet presAssocID="{1DC7C33D-92B2-4134-BE97-B3C728E61083}" presName="negArrow" presStyleCnt="0"/>
      <dgm:spPr/>
    </dgm:pt>
    <dgm:pt modelId="{B180B9B5-6E5F-4C22-B8C4-CB78ECA8C6D6}" type="pres">
      <dgm:prSet presAssocID="{1DC7C33D-92B2-4134-BE97-B3C728E61083}" presName="backgroundArrow" presStyleLbl="node1" presStyleIdx="0" presStyleCnt="1" custLinFactNeighborY="-3847"/>
      <dgm:spPr/>
    </dgm:pt>
  </dgm:ptLst>
  <dgm:cxnLst>
    <dgm:cxn modelId="{32727154-0DB0-48E9-81F9-24429BCDBB98}" srcId="{1DC7C33D-92B2-4134-BE97-B3C728E61083}" destId="{3182E809-9F1E-4240-949D-2E4C43F7EF14}" srcOrd="2" destOrd="0" parTransId="{B71757F6-BD7A-4A52-A009-29B1B48190B3}" sibTransId="{E62ECB2F-0371-45D2-807A-7DD0DD900093}"/>
    <dgm:cxn modelId="{36D0F991-6383-D642-A32B-34F130A25837}" type="presOf" srcId="{3182E809-9F1E-4240-949D-2E4C43F7EF14}" destId="{6AE63C52-541D-4D63-A4CF-B2BCF04E3B4B}" srcOrd="0" destOrd="0" presId="urn:microsoft.com/office/officeart/2005/8/layout/hProcess3"/>
    <dgm:cxn modelId="{C0AC0C15-F09A-415B-B689-6652AE885A0E}" srcId="{1DC7C33D-92B2-4134-BE97-B3C728E61083}" destId="{4A72212F-903E-482D-A3F3-B09823DB0408}" srcOrd="0" destOrd="0" parTransId="{42C2D3AC-EF33-4D74-A2AA-B925D1204323}" sibTransId="{C3F308F3-2D10-475A-854E-BB92907F806B}"/>
    <dgm:cxn modelId="{2D308DA2-2E3C-5F4D-815D-54FA31FC740D}" type="presOf" srcId="{1DC7C33D-92B2-4134-BE97-B3C728E61083}" destId="{355278FE-6144-4D9C-AE2E-947A24B415E9}" srcOrd="0" destOrd="0" presId="urn:microsoft.com/office/officeart/2005/8/layout/hProcess3"/>
    <dgm:cxn modelId="{C1CAFD65-D600-4502-BFA1-7A88654693CC}" srcId="{1DC7C33D-92B2-4134-BE97-B3C728E61083}" destId="{7EBE5CEA-1198-4270-8FA3-BBC29C0EDFFD}" srcOrd="1" destOrd="0" parTransId="{95A7A9A7-E84D-483F-B8DF-0609F5810026}" sibTransId="{C749FC72-AE27-4F12-89BE-749992A8D92B}"/>
    <dgm:cxn modelId="{7A75BBB3-18B7-3344-A325-3E39C893A614}" type="presOf" srcId="{7EBE5CEA-1198-4270-8FA3-BBC29C0EDFFD}" destId="{71A10D97-71B4-4AF5-92AB-1A10A72B1A6D}" srcOrd="0" destOrd="0" presId="urn:microsoft.com/office/officeart/2005/8/layout/hProcess3"/>
    <dgm:cxn modelId="{5975FBDC-6983-D24D-B1FB-7AF93952A234}" type="presOf" srcId="{4A72212F-903E-482D-A3F3-B09823DB0408}" destId="{9248146B-2AF5-4145-9B7B-A83CB7A9A3D8}" srcOrd="0" destOrd="0" presId="urn:microsoft.com/office/officeart/2005/8/layout/hProcess3"/>
    <dgm:cxn modelId="{334771DB-1715-5649-BC9F-E4E1F26B392E}" type="presParOf" srcId="{355278FE-6144-4D9C-AE2E-947A24B415E9}" destId="{CDC1D7C2-596A-438D-91C5-1C9BAE52333B}" srcOrd="0" destOrd="0" presId="urn:microsoft.com/office/officeart/2005/8/layout/hProcess3"/>
    <dgm:cxn modelId="{966A5DB5-DCF3-1546-9331-E328E1BADE1B}" type="presParOf" srcId="{355278FE-6144-4D9C-AE2E-947A24B415E9}" destId="{F4F61AAF-0723-4BD7-BDDC-FC4909664A09}" srcOrd="1" destOrd="0" presId="urn:microsoft.com/office/officeart/2005/8/layout/hProcess3"/>
    <dgm:cxn modelId="{1FF97402-332F-8345-9E88-616AFFE7679E}" type="presParOf" srcId="{F4F61AAF-0723-4BD7-BDDC-FC4909664A09}" destId="{2ABBD10B-000C-4558-ABFB-B87381C320E0}" srcOrd="0" destOrd="0" presId="urn:microsoft.com/office/officeart/2005/8/layout/hProcess3"/>
    <dgm:cxn modelId="{903448BB-8FE9-2E42-A06C-00B6DE90B607}" type="presParOf" srcId="{F4F61AAF-0723-4BD7-BDDC-FC4909664A09}" destId="{0817AA91-0A3C-4B4E-813B-93EA625CF533}" srcOrd="1" destOrd="0" presId="urn:microsoft.com/office/officeart/2005/8/layout/hProcess3"/>
    <dgm:cxn modelId="{03B090BE-C37E-6944-8FA6-2C8639AD18C2}" type="presParOf" srcId="{0817AA91-0A3C-4B4E-813B-93EA625CF533}" destId="{50078C9F-31E7-448E-89A0-518BEC7AA8C8}" srcOrd="0" destOrd="0" presId="urn:microsoft.com/office/officeart/2005/8/layout/hProcess3"/>
    <dgm:cxn modelId="{13BAE371-1F86-CF49-986A-92028D415A2C}" type="presParOf" srcId="{0817AA91-0A3C-4B4E-813B-93EA625CF533}" destId="{9248146B-2AF5-4145-9B7B-A83CB7A9A3D8}" srcOrd="1" destOrd="0" presId="urn:microsoft.com/office/officeart/2005/8/layout/hProcess3"/>
    <dgm:cxn modelId="{01DCF278-694C-D949-A9D6-CA38F15E6FAE}" type="presParOf" srcId="{0817AA91-0A3C-4B4E-813B-93EA625CF533}" destId="{4B80A689-9D94-44BF-A4F8-B2B4EAA5B65F}" srcOrd="2" destOrd="0" presId="urn:microsoft.com/office/officeart/2005/8/layout/hProcess3"/>
    <dgm:cxn modelId="{EB9A9147-7A86-EA4E-913C-A26E8B245B89}" type="presParOf" srcId="{0817AA91-0A3C-4B4E-813B-93EA625CF533}" destId="{AD2477CC-E366-4939-B676-F5F020692DF5}" srcOrd="3" destOrd="0" presId="urn:microsoft.com/office/officeart/2005/8/layout/hProcess3"/>
    <dgm:cxn modelId="{A5BB7B16-4A86-2E42-9BF6-6E57A43A98E9}" type="presParOf" srcId="{F4F61AAF-0723-4BD7-BDDC-FC4909664A09}" destId="{D90A7318-4730-4C66-A6CA-8E18AF2F0A49}" srcOrd="2" destOrd="0" presId="urn:microsoft.com/office/officeart/2005/8/layout/hProcess3"/>
    <dgm:cxn modelId="{BE8CE4D7-FE73-C24D-A5B9-24120C9FEEBC}" type="presParOf" srcId="{F4F61AAF-0723-4BD7-BDDC-FC4909664A09}" destId="{42887711-ED4F-4129-8E86-8CC6AE1381CB}" srcOrd="3" destOrd="0" presId="urn:microsoft.com/office/officeart/2005/8/layout/hProcess3"/>
    <dgm:cxn modelId="{B84563EC-A6F1-5E47-B394-20D9AA6DCD3C}" type="presParOf" srcId="{42887711-ED4F-4129-8E86-8CC6AE1381CB}" destId="{196539A0-896D-4A0C-A0D6-2F6DFC2C2081}" srcOrd="0" destOrd="0" presId="urn:microsoft.com/office/officeart/2005/8/layout/hProcess3"/>
    <dgm:cxn modelId="{018067BE-88A3-3246-93F7-904812F56EF4}" type="presParOf" srcId="{42887711-ED4F-4129-8E86-8CC6AE1381CB}" destId="{71A10D97-71B4-4AF5-92AB-1A10A72B1A6D}" srcOrd="1" destOrd="0" presId="urn:microsoft.com/office/officeart/2005/8/layout/hProcess3"/>
    <dgm:cxn modelId="{50113E46-2B2A-A24F-A9BB-B502AA3620B7}" type="presParOf" srcId="{42887711-ED4F-4129-8E86-8CC6AE1381CB}" destId="{B5399C84-FD08-468A-893F-FA2B7539EE68}" srcOrd="2" destOrd="0" presId="urn:microsoft.com/office/officeart/2005/8/layout/hProcess3"/>
    <dgm:cxn modelId="{BE966B92-5F70-8841-BB3A-9A71615B4270}" type="presParOf" srcId="{42887711-ED4F-4129-8E86-8CC6AE1381CB}" destId="{FCB62D64-9CB4-4EE1-9F82-10ECA12C5AC0}" srcOrd="3" destOrd="0" presId="urn:microsoft.com/office/officeart/2005/8/layout/hProcess3"/>
    <dgm:cxn modelId="{1B0719A3-7AF0-8B40-A0BB-4B3E9A44793B}" type="presParOf" srcId="{F4F61AAF-0723-4BD7-BDDC-FC4909664A09}" destId="{1CC9781B-429F-40C3-AFC5-27CE2D9EED88}" srcOrd="4" destOrd="0" presId="urn:microsoft.com/office/officeart/2005/8/layout/hProcess3"/>
    <dgm:cxn modelId="{8C889956-D22B-384F-8B84-A8A81BB858B7}" type="presParOf" srcId="{F4F61AAF-0723-4BD7-BDDC-FC4909664A09}" destId="{F636FC90-60B3-47FC-9C89-4345F0134DED}" srcOrd="5" destOrd="0" presId="urn:microsoft.com/office/officeart/2005/8/layout/hProcess3"/>
    <dgm:cxn modelId="{08EB4FD1-23B3-8341-8B5D-FEB8FDB9E103}" type="presParOf" srcId="{F636FC90-60B3-47FC-9C89-4345F0134DED}" destId="{22A1232B-C90D-4DDD-9D93-C24895D768D0}" srcOrd="0" destOrd="0" presId="urn:microsoft.com/office/officeart/2005/8/layout/hProcess3"/>
    <dgm:cxn modelId="{B9D50361-D4D9-F14D-A147-1A757CB8733B}" type="presParOf" srcId="{F636FC90-60B3-47FC-9C89-4345F0134DED}" destId="{6AE63C52-541D-4D63-A4CF-B2BCF04E3B4B}" srcOrd="1" destOrd="0" presId="urn:microsoft.com/office/officeart/2005/8/layout/hProcess3"/>
    <dgm:cxn modelId="{87763751-1AF9-E44B-BF70-EF0370B6864D}" type="presParOf" srcId="{F636FC90-60B3-47FC-9C89-4345F0134DED}" destId="{3EE9D878-AB06-47CD-9654-03E5BF0ED3FE}" srcOrd="2" destOrd="0" presId="urn:microsoft.com/office/officeart/2005/8/layout/hProcess3"/>
    <dgm:cxn modelId="{1069580B-6D3A-1744-9B50-5910698A80AE}" type="presParOf" srcId="{F636FC90-60B3-47FC-9C89-4345F0134DED}" destId="{F7DC0B33-53D7-49A2-97BE-871775AEF8E6}" srcOrd="3" destOrd="0" presId="urn:microsoft.com/office/officeart/2005/8/layout/hProcess3"/>
    <dgm:cxn modelId="{36CDE87D-4A7D-F743-B8F8-1E44A46D0546}" type="presParOf" srcId="{F4F61AAF-0723-4BD7-BDDC-FC4909664A09}" destId="{D6929531-513B-4E6E-8D02-589CCBD0EDA5}" srcOrd="6" destOrd="0" presId="urn:microsoft.com/office/officeart/2005/8/layout/hProcess3"/>
    <dgm:cxn modelId="{C012F2FA-F185-9F42-9697-23245EB5DBB8}" type="presParOf" srcId="{F4F61AAF-0723-4BD7-BDDC-FC4909664A09}" destId="{E7E9305C-9836-4941-9332-E11AD26FFEF7}" srcOrd="7" destOrd="0" presId="urn:microsoft.com/office/officeart/2005/8/layout/hProcess3"/>
    <dgm:cxn modelId="{2AA922CD-E2AA-B24E-8E12-F4776F7201B8}" type="presParOf" srcId="{F4F61AAF-0723-4BD7-BDDC-FC4909664A09}" destId="{B180B9B5-6E5F-4C22-B8C4-CB78ECA8C6D6}"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0B9B5-6E5F-4C22-B8C4-CB78ECA8C6D6}">
      <dsp:nvSpPr>
        <dsp:cNvPr id="0" name=""/>
        <dsp:cNvSpPr/>
      </dsp:nvSpPr>
      <dsp:spPr>
        <a:xfrm>
          <a:off x="0" y="0"/>
          <a:ext cx="5256583" cy="792000"/>
        </a:xfrm>
        <a:prstGeom prst="rightArrow">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E63C52-541D-4D63-A4CF-B2BCF04E3B4B}">
      <dsp:nvSpPr>
        <dsp:cNvPr id="0" name=""/>
        <dsp:cNvSpPr/>
      </dsp:nvSpPr>
      <dsp:spPr>
        <a:xfrm>
          <a:off x="3695648" y="198043"/>
          <a:ext cx="1362913"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lvl="0" algn="ctr" defTabSz="488950">
            <a:lnSpc>
              <a:spcPct val="90000"/>
            </a:lnSpc>
            <a:spcBef>
              <a:spcPct val="0"/>
            </a:spcBef>
            <a:spcAft>
              <a:spcPct val="35000"/>
            </a:spcAft>
          </a:pPr>
          <a:r>
            <a:rPr kumimoji="1" lang="ja-JP" altLang="en-US" sz="1100" kern="1200" dirty="0" smtClean="0"/>
            <a:t>慢性期</a:t>
          </a:r>
          <a:endParaRPr kumimoji="1" lang="ja-JP" altLang="en-US" sz="1100" kern="1200" dirty="0"/>
        </a:p>
      </dsp:txBody>
      <dsp:txXfrm>
        <a:off x="3695648" y="198043"/>
        <a:ext cx="1362913" cy="396000"/>
      </dsp:txXfrm>
    </dsp:sp>
    <dsp:sp modelId="{71A10D97-71B4-4AF5-92AB-1A10A72B1A6D}">
      <dsp:nvSpPr>
        <dsp:cNvPr id="0" name=""/>
        <dsp:cNvSpPr/>
      </dsp:nvSpPr>
      <dsp:spPr>
        <a:xfrm>
          <a:off x="2060153" y="198043"/>
          <a:ext cx="1362913"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lvl="0" algn="ctr" defTabSz="488950">
            <a:lnSpc>
              <a:spcPct val="90000"/>
            </a:lnSpc>
            <a:spcBef>
              <a:spcPct val="0"/>
            </a:spcBef>
            <a:spcAft>
              <a:spcPct val="35000"/>
            </a:spcAft>
          </a:pPr>
          <a:r>
            <a:rPr kumimoji="1" lang="ja-JP" altLang="en-US" sz="1100" kern="1200" dirty="0" smtClean="0"/>
            <a:t>回復期</a:t>
          </a:r>
          <a:endParaRPr kumimoji="1" lang="ja-JP" altLang="en-US" sz="1100" kern="1200" dirty="0"/>
        </a:p>
      </dsp:txBody>
      <dsp:txXfrm>
        <a:off x="2060153" y="198043"/>
        <a:ext cx="1362913" cy="396000"/>
      </dsp:txXfrm>
    </dsp:sp>
    <dsp:sp modelId="{9248146B-2AF5-4145-9B7B-A83CB7A9A3D8}">
      <dsp:nvSpPr>
        <dsp:cNvPr id="0" name=""/>
        <dsp:cNvSpPr/>
      </dsp:nvSpPr>
      <dsp:spPr>
        <a:xfrm>
          <a:off x="424657" y="198043"/>
          <a:ext cx="1362913"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lvl="0" algn="ctr" defTabSz="488950">
            <a:lnSpc>
              <a:spcPct val="90000"/>
            </a:lnSpc>
            <a:spcBef>
              <a:spcPct val="0"/>
            </a:spcBef>
            <a:spcAft>
              <a:spcPct val="35000"/>
            </a:spcAft>
          </a:pPr>
          <a:r>
            <a:rPr kumimoji="1" lang="ja-JP" altLang="en-US" sz="1100" kern="1200" dirty="0" smtClean="0"/>
            <a:t>急性期</a:t>
          </a:r>
          <a:endParaRPr kumimoji="1" lang="ja-JP" altLang="en-US" sz="1100" kern="1200" dirty="0"/>
        </a:p>
      </dsp:txBody>
      <dsp:txXfrm>
        <a:off x="424657" y="198043"/>
        <a:ext cx="1362913" cy="396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8143" cy="493395"/>
          </a:xfrm>
          <a:prstGeom prst="rect">
            <a:avLst/>
          </a:prstGeom>
        </p:spPr>
        <p:txBody>
          <a:bodyPr vert="horz" lIns="90636" tIns="45318" rIns="90636" bIns="453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476" y="2"/>
            <a:ext cx="2918143" cy="493395"/>
          </a:xfrm>
          <a:prstGeom prst="rect">
            <a:avLst/>
          </a:prstGeom>
        </p:spPr>
        <p:txBody>
          <a:bodyPr vert="horz" lIns="90636" tIns="45318" rIns="90636" bIns="45318" rtlCol="0"/>
          <a:lstStyle>
            <a:lvl1pPr algn="r">
              <a:defRPr sz="1200"/>
            </a:lvl1pPr>
          </a:lstStyle>
          <a:p>
            <a:fld id="{E8015E26-EA39-4BBD-B2E3-A451BCF8D7DD}" type="datetimeFigureOut">
              <a:rPr kumimoji="1" lang="ja-JP" altLang="en-US" smtClean="0"/>
              <a:t>2017/6/30</a:t>
            </a:fld>
            <a:endParaRPr kumimoji="1" lang="ja-JP" altLang="en-US"/>
          </a:p>
        </p:txBody>
      </p:sp>
      <p:sp>
        <p:nvSpPr>
          <p:cNvPr id="4" name="スライド イメージ プレースホルダー 3"/>
          <p:cNvSpPr>
            <a:spLocks noGrp="1" noRot="1" noChangeAspect="1"/>
          </p:cNvSpPr>
          <p:nvPr>
            <p:ph type="sldImg" idx="2"/>
          </p:nvPr>
        </p:nvSpPr>
        <p:spPr>
          <a:xfrm>
            <a:off x="696913" y="741363"/>
            <a:ext cx="5340350" cy="3698875"/>
          </a:xfrm>
          <a:prstGeom prst="rect">
            <a:avLst/>
          </a:prstGeom>
          <a:noFill/>
          <a:ln w="12700">
            <a:solidFill>
              <a:prstClr val="black"/>
            </a:solidFill>
          </a:ln>
        </p:spPr>
        <p:txBody>
          <a:bodyPr vert="horz" lIns="90636" tIns="45318" rIns="90636" bIns="45318" rtlCol="0" anchor="ctr"/>
          <a:lstStyle/>
          <a:p>
            <a:endParaRPr lang="ja-JP" altLang="en-US"/>
          </a:p>
        </p:txBody>
      </p:sp>
      <p:sp>
        <p:nvSpPr>
          <p:cNvPr id="5" name="ノート プレースホルダー 4"/>
          <p:cNvSpPr>
            <a:spLocks noGrp="1"/>
          </p:cNvSpPr>
          <p:nvPr>
            <p:ph type="body" sz="quarter" idx="3"/>
          </p:nvPr>
        </p:nvSpPr>
        <p:spPr>
          <a:xfrm>
            <a:off x="673418" y="4687254"/>
            <a:ext cx="5387340" cy="4440555"/>
          </a:xfrm>
          <a:prstGeom prst="rect">
            <a:avLst/>
          </a:prstGeom>
        </p:spPr>
        <p:txBody>
          <a:bodyPr vert="horz" lIns="90636" tIns="45318" rIns="90636" bIns="453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2792"/>
            <a:ext cx="2918143" cy="493395"/>
          </a:xfrm>
          <a:prstGeom prst="rect">
            <a:avLst/>
          </a:prstGeom>
        </p:spPr>
        <p:txBody>
          <a:bodyPr vert="horz" lIns="90636" tIns="45318" rIns="90636" bIns="453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476" y="9372792"/>
            <a:ext cx="2918143" cy="493395"/>
          </a:xfrm>
          <a:prstGeom prst="rect">
            <a:avLst/>
          </a:prstGeom>
        </p:spPr>
        <p:txBody>
          <a:bodyPr vert="horz" lIns="90636" tIns="45318" rIns="90636" bIns="45318" rtlCol="0" anchor="b"/>
          <a:lstStyle>
            <a:lvl1pPr algn="r">
              <a:defRPr sz="1200"/>
            </a:lvl1pPr>
          </a:lstStyle>
          <a:p>
            <a:fld id="{5EA24BE0-0B8F-43E0-842D-23A51D12E971}" type="slidenum">
              <a:rPr kumimoji="1" lang="ja-JP" altLang="en-US" smtClean="0"/>
              <a:t>‹#›</a:t>
            </a:fld>
            <a:endParaRPr kumimoji="1" lang="ja-JP" altLang="en-US"/>
          </a:p>
        </p:txBody>
      </p:sp>
    </p:spTree>
    <p:extLst>
      <p:ext uri="{BB962C8B-B14F-4D97-AF65-F5344CB8AC3E}">
        <p14:creationId xmlns:p14="http://schemas.microsoft.com/office/powerpoint/2010/main" val="4011040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7A7CC30-02AC-4DB4-BC32-AEA448F735D0}" type="slidenum">
              <a:rPr kumimoji="1" lang="ja-JP" altLang="en-US" smtClean="0"/>
              <a:t>6</a:t>
            </a:fld>
            <a:endParaRPr kumimoji="1" lang="ja-JP" altLang="en-US"/>
          </a:p>
        </p:txBody>
      </p:sp>
    </p:spTree>
    <p:extLst>
      <p:ext uri="{BB962C8B-B14F-4D97-AF65-F5344CB8AC3E}">
        <p14:creationId xmlns:p14="http://schemas.microsoft.com/office/powerpoint/2010/main" val="74640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741363"/>
            <a:ext cx="5340350" cy="36988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E8C59F9-EA7B-43B1-9BEF-637174725FF1}"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64948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BEC1998-D2E8-439A-A15E-8AB294E54F1D}"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633558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2"/>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72D4AF3-E49D-4F8D-9B6B-4F1481891438}" type="datetime1">
              <a:rPr kumimoji="1" lang="ja-JP" altLang="en-US" smtClean="0"/>
              <a:t>2017/6/30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EB9A95-ED33-4511-BE13-7D4DF579795E}" type="slidenum">
              <a:rPr kumimoji="1" lang="ja-JP" altLang="en-US" smtClean="0"/>
              <a:t>‹#›</a:t>
            </a:fld>
            <a:endParaRPr kumimoji="1" lang="ja-JP" altLang="en-US"/>
          </a:p>
        </p:txBody>
      </p:sp>
    </p:spTree>
    <p:extLst>
      <p:ext uri="{BB962C8B-B14F-4D97-AF65-F5344CB8AC3E}">
        <p14:creationId xmlns:p14="http://schemas.microsoft.com/office/powerpoint/2010/main" val="618143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88814C-9C8F-46CC-A4C2-15D345F9A75B}" type="datetime1">
              <a:rPr kumimoji="1" lang="ja-JP" altLang="en-US" smtClean="0"/>
              <a:t>2017/6/30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EB9A95-ED33-4511-BE13-7D4DF579795E}" type="slidenum">
              <a:rPr kumimoji="1" lang="ja-JP" altLang="en-US" smtClean="0"/>
              <a:t>‹#›</a:t>
            </a:fld>
            <a:endParaRPr kumimoji="1" lang="ja-JP" altLang="en-US"/>
          </a:p>
        </p:txBody>
      </p:sp>
    </p:spTree>
    <p:extLst>
      <p:ext uri="{BB962C8B-B14F-4D97-AF65-F5344CB8AC3E}">
        <p14:creationId xmlns:p14="http://schemas.microsoft.com/office/powerpoint/2010/main" val="211422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4EEA1A-6ECB-4DD9-B921-A0F361F19809}" type="datetime1">
              <a:rPr kumimoji="1" lang="ja-JP" altLang="en-US" smtClean="0"/>
              <a:t>2017/6/30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EB9A95-ED33-4511-BE13-7D4DF579795E}" type="slidenum">
              <a:rPr kumimoji="1" lang="ja-JP" altLang="en-US" smtClean="0"/>
              <a:t>‹#›</a:t>
            </a:fld>
            <a:endParaRPr kumimoji="1" lang="ja-JP" altLang="en-US"/>
          </a:p>
        </p:txBody>
      </p:sp>
    </p:spTree>
    <p:extLst>
      <p:ext uri="{BB962C8B-B14F-4D97-AF65-F5344CB8AC3E}">
        <p14:creationId xmlns:p14="http://schemas.microsoft.com/office/powerpoint/2010/main" val="1997248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4" y="3886202"/>
            <a:ext cx="6934200" cy="1752600"/>
          </a:xfrm>
        </p:spPr>
        <p:txBody>
          <a:bodyPr/>
          <a:lstStyle>
            <a:lvl1pPr marL="0" indent="0" algn="ctr">
              <a:buNone/>
              <a:defRPr>
                <a:solidFill>
                  <a:schemeClr val="tx1">
                    <a:tint val="75000"/>
                  </a:schemeClr>
                </a:solidFill>
              </a:defRPr>
            </a:lvl1pPr>
            <a:lvl2pPr marL="457011" indent="0" algn="ctr">
              <a:buNone/>
              <a:defRPr>
                <a:solidFill>
                  <a:schemeClr val="tx1">
                    <a:tint val="75000"/>
                  </a:schemeClr>
                </a:solidFill>
              </a:defRPr>
            </a:lvl2pPr>
            <a:lvl3pPr marL="914020" indent="0" algn="ctr">
              <a:buNone/>
              <a:defRPr>
                <a:solidFill>
                  <a:schemeClr val="tx1">
                    <a:tint val="75000"/>
                  </a:schemeClr>
                </a:solidFill>
              </a:defRPr>
            </a:lvl3pPr>
            <a:lvl4pPr marL="1371030" indent="0" algn="ctr">
              <a:buNone/>
              <a:defRPr>
                <a:solidFill>
                  <a:schemeClr val="tx1">
                    <a:tint val="75000"/>
                  </a:schemeClr>
                </a:solidFill>
              </a:defRPr>
            </a:lvl4pPr>
            <a:lvl5pPr marL="1828040" indent="0" algn="ctr">
              <a:buNone/>
              <a:defRPr>
                <a:solidFill>
                  <a:schemeClr val="tx1">
                    <a:tint val="75000"/>
                  </a:schemeClr>
                </a:solidFill>
              </a:defRPr>
            </a:lvl5pPr>
            <a:lvl6pPr marL="2285051" indent="0" algn="ctr">
              <a:buNone/>
              <a:defRPr>
                <a:solidFill>
                  <a:schemeClr val="tx1">
                    <a:tint val="75000"/>
                  </a:schemeClr>
                </a:solidFill>
              </a:defRPr>
            </a:lvl6pPr>
            <a:lvl7pPr marL="2742060" indent="0" algn="ctr">
              <a:buNone/>
              <a:defRPr>
                <a:solidFill>
                  <a:schemeClr val="tx1">
                    <a:tint val="75000"/>
                  </a:schemeClr>
                </a:solidFill>
              </a:defRPr>
            </a:lvl7pPr>
            <a:lvl8pPr marL="3199070" indent="0" algn="ctr">
              <a:buNone/>
              <a:defRPr>
                <a:solidFill>
                  <a:schemeClr val="tx1">
                    <a:tint val="75000"/>
                  </a:schemeClr>
                </a:solidFill>
              </a:defRPr>
            </a:lvl8pPr>
            <a:lvl9pPr marL="365608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72D4AF3-E49D-4F8D-9B6B-4F1481891438}" type="datetime1">
              <a:rPr lang="ja-JP" altLang="en-US" smtClean="0">
                <a:solidFill>
                  <a:prstClr val="black">
                    <a:tint val="75000"/>
                  </a:prstClr>
                </a:solidFill>
              </a:rPr>
              <a:pPr/>
              <a:t>2017/6/30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6EB9A95-ED33-4511-BE13-7D4DF579795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1645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B75AA2-AB14-4F5A-A6B8-4EDF756F9626}" type="datetime1">
              <a:rPr lang="ja-JP" altLang="en-US" smtClean="0">
                <a:solidFill>
                  <a:prstClr val="black">
                    <a:tint val="75000"/>
                  </a:prstClr>
                </a:solidFill>
              </a:rPr>
              <a:pPr/>
              <a:t>2017/6/30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6EB9A95-ED33-4511-BE13-7D4DF579795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4504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21"/>
            <a:ext cx="84201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0" indent="0">
              <a:buNone/>
              <a:defRPr sz="1600">
                <a:solidFill>
                  <a:schemeClr val="tx1">
                    <a:tint val="75000"/>
                  </a:schemeClr>
                </a:solidFill>
              </a:defRPr>
            </a:lvl3pPr>
            <a:lvl4pPr marL="1371030" indent="0">
              <a:buNone/>
              <a:defRPr sz="1400">
                <a:solidFill>
                  <a:schemeClr val="tx1">
                    <a:tint val="75000"/>
                  </a:schemeClr>
                </a:solidFill>
              </a:defRPr>
            </a:lvl4pPr>
            <a:lvl5pPr marL="1828040" indent="0">
              <a:buNone/>
              <a:defRPr sz="1400">
                <a:solidFill>
                  <a:schemeClr val="tx1">
                    <a:tint val="75000"/>
                  </a:schemeClr>
                </a:solidFill>
              </a:defRPr>
            </a:lvl5pPr>
            <a:lvl6pPr marL="2285051" indent="0">
              <a:buNone/>
              <a:defRPr sz="1400">
                <a:solidFill>
                  <a:schemeClr val="tx1">
                    <a:tint val="75000"/>
                  </a:schemeClr>
                </a:solidFill>
              </a:defRPr>
            </a:lvl6pPr>
            <a:lvl7pPr marL="2742060" indent="0">
              <a:buNone/>
              <a:defRPr sz="1400">
                <a:solidFill>
                  <a:schemeClr val="tx1">
                    <a:tint val="75000"/>
                  </a:schemeClr>
                </a:solidFill>
              </a:defRPr>
            </a:lvl7pPr>
            <a:lvl8pPr marL="3199070" indent="0">
              <a:buNone/>
              <a:defRPr sz="1400">
                <a:solidFill>
                  <a:schemeClr val="tx1">
                    <a:tint val="75000"/>
                  </a:schemeClr>
                </a:solidFill>
              </a:defRPr>
            </a:lvl8pPr>
            <a:lvl9pPr marL="365608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A331869-9063-44A2-A8F9-A7868A93DF18}" type="datetime1">
              <a:rPr lang="ja-JP" altLang="en-US" smtClean="0">
                <a:solidFill>
                  <a:prstClr val="black">
                    <a:tint val="75000"/>
                  </a:prstClr>
                </a:solidFill>
              </a:rPr>
              <a:pPr/>
              <a:t>2017/6/30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6EB9A95-ED33-4511-BE13-7D4DF579795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8166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5" y="1600208"/>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8"/>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D8DD09D-6BB9-4EA4-A71E-49AA722DB854}" type="datetime1">
              <a:rPr lang="ja-JP" altLang="en-US" smtClean="0">
                <a:solidFill>
                  <a:prstClr val="black">
                    <a:tint val="75000"/>
                  </a:prstClr>
                </a:solidFill>
              </a:rPr>
              <a:pPr/>
              <a:t>2017/6/30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6EB9A95-ED33-4511-BE13-7D4DF579795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0708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535114"/>
            <a:ext cx="4376870" cy="639762"/>
          </a:xfrm>
        </p:spPr>
        <p:txBody>
          <a:bodyPr anchor="b"/>
          <a:lstStyle>
            <a:lvl1pPr marL="0" indent="0">
              <a:buNone/>
              <a:defRPr sz="2400" b="1"/>
            </a:lvl1pPr>
            <a:lvl2pPr marL="457011" indent="0">
              <a:buNone/>
              <a:defRPr sz="2000" b="1"/>
            </a:lvl2pPr>
            <a:lvl3pPr marL="914020" indent="0">
              <a:buNone/>
              <a:defRPr sz="1800" b="1"/>
            </a:lvl3pPr>
            <a:lvl4pPr marL="1371030" indent="0">
              <a:buNone/>
              <a:defRPr sz="1600" b="1"/>
            </a:lvl4pPr>
            <a:lvl5pPr marL="1828040" indent="0">
              <a:buNone/>
              <a:defRPr sz="1600" b="1"/>
            </a:lvl5pPr>
            <a:lvl6pPr marL="2285051" indent="0">
              <a:buNone/>
              <a:defRPr sz="1600" b="1"/>
            </a:lvl6pPr>
            <a:lvl7pPr marL="2742060" indent="0">
              <a:buNone/>
              <a:defRPr sz="1600" b="1"/>
            </a:lvl7pPr>
            <a:lvl8pPr marL="3199070" indent="0">
              <a:buNone/>
              <a:defRPr sz="1600" b="1"/>
            </a:lvl8pPr>
            <a:lvl9pPr marL="365608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9" y="1535114"/>
            <a:ext cx="4378590" cy="639762"/>
          </a:xfrm>
        </p:spPr>
        <p:txBody>
          <a:bodyPr anchor="b"/>
          <a:lstStyle>
            <a:lvl1pPr marL="0" indent="0">
              <a:buNone/>
              <a:defRPr sz="2400" b="1"/>
            </a:lvl1pPr>
            <a:lvl2pPr marL="457011" indent="0">
              <a:buNone/>
              <a:defRPr sz="2000" b="1"/>
            </a:lvl2pPr>
            <a:lvl3pPr marL="914020" indent="0">
              <a:buNone/>
              <a:defRPr sz="1800" b="1"/>
            </a:lvl3pPr>
            <a:lvl4pPr marL="1371030" indent="0">
              <a:buNone/>
              <a:defRPr sz="1600" b="1"/>
            </a:lvl4pPr>
            <a:lvl5pPr marL="1828040" indent="0">
              <a:buNone/>
              <a:defRPr sz="1600" b="1"/>
            </a:lvl5pPr>
            <a:lvl6pPr marL="2285051" indent="0">
              <a:buNone/>
              <a:defRPr sz="1600" b="1"/>
            </a:lvl6pPr>
            <a:lvl7pPr marL="2742060" indent="0">
              <a:buNone/>
              <a:defRPr sz="1600" b="1"/>
            </a:lvl7pPr>
            <a:lvl8pPr marL="3199070" indent="0">
              <a:buNone/>
              <a:defRPr sz="1600" b="1"/>
            </a:lvl8pPr>
            <a:lvl9pPr marL="365608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9"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49562D9-920B-4496-83F8-BAC9131FACBD}" type="datetime1">
              <a:rPr lang="ja-JP" altLang="en-US" smtClean="0">
                <a:solidFill>
                  <a:prstClr val="black">
                    <a:tint val="75000"/>
                  </a:prstClr>
                </a:solidFill>
              </a:rPr>
              <a:pPr/>
              <a:t>2017/6/30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6EB9A95-ED33-4511-BE13-7D4DF579795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5361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DFDCD3B-8B7A-49E1-B5C3-BCD2A6712F80}" type="datetime1">
              <a:rPr lang="ja-JP" altLang="en-US" smtClean="0">
                <a:solidFill>
                  <a:prstClr val="black">
                    <a:tint val="75000"/>
                  </a:prstClr>
                </a:solidFill>
              </a:rPr>
              <a:pPr/>
              <a:t>2017/6/30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6EB9A95-ED33-4511-BE13-7D4DF579795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56011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3B81E32-7228-4251-8385-387B21AB3E83}" type="datetime1">
              <a:rPr lang="ja-JP" altLang="en-US" smtClean="0">
                <a:solidFill>
                  <a:prstClr val="black">
                    <a:tint val="75000"/>
                  </a:prstClr>
                </a:solidFill>
              </a:rPr>
              <a:pPr/>
              <a:t>2017/6/30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6EB9A95-ED33-4511-BE13-7D4DF579795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8929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4"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80" y="273060"/>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4" y="1435108"/>
            <a:ext cx="3259006" cy="4691063"/>
          </a:xfrm>
        </p:spPr>
        <p:txBody>
          <a:bodyPr/>
          <a:lstStyle>
            <a:lvl1pPr marL="0" indent="0">
              <a:buNone/>
              <a:defRPr sz="1400"/>
            </a:lvl1pPr>
            <a:lvl2pPr marL="457011" indent="0">
              <a:buNone/>
              <a:defRPr sz="1200"/>
            </a:lvl2pPr>
            <a:lvl3pPr marL="914020" indent="0">
              <a:buNone/>
              <a:defRPr sz="1000"/>
            </a:lvl3pPr>
            <a:lvl4pPr marL="1371030" indent="0">
              <a:buNone/>
              <a:defRPr sz="900"/>
            </a:lvl4pPr>
            <a:lvl5pPr marL="1828040" indent="0">
              <a:buNone/>
              <a:defRPr sz="900"/>
            </a:lvl5pPr>
            <a:lvl6pPr marL="2285051" indent="0">
              <a:buNone/>
              <a:defRPr sz="900"/>
            </a:lvl6pPr>
            <a:lvl7pPr marL="2742060" indent="0">
              <a:buNone/>
              <a:defRPr sz="900"/>
            </a:lvl7pPr>
            <a:lvl8pPr marL="3199070" indent="0">
              <a:buNone/>
              <a:defRPr sz="900"/>
            </a:lvl8pPr>
            <a:lvl9pPr marL="365608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DE8D0F3-A355-416D-9699-4C3F854E52BE}" type="datetime1">
              <a:rPr lang="ja-JP" altLang="en-US" smtClean="0">
                <a:solidFill>
                  <a:prstClr val="black">
                    <a:tint val="75000"/>
                  </a:prstClr>
                </a:solidFill>
              </a:rPr>
              <a:pPr/>
              <a:t>2017/6/30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6EB9A95-ED33-4511-BE13-7D4DF579795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666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B75AA2-AB14-4F5A-A6B8-4EDF756F9626}" type="datetime1">
              <a:rPr kumimoji="1" lang="ja-JP" altLang="en-US" smtClean="0"/>
              <a:t>2017/6/30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EB9A95-ED33-4511-BE13-7D4DF579795E}" type="slidenum">
              <a:rPr kumimoji="1" lang="ja-JP" altLang="en-US" smtClean="0"/>
              <a:t>‹#›</a:t>
            </a:fld>
            <a:endParaRPr kumimoji="1" lang="ja-JP" altLang="en-US"/>
          </a:p>
        </p:txBody>
      </p:sp>
    </p:spTree>
    <p:extLst>
      <p:ext uri="{BB962C8B-B14F-4D97-AF65-F5344CB8AC3E}">
        <p14:creationId xmlns:p14="http://schemas.microsoft.com/office/powerpoint/2010/main" val="975898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011" indent="0">
              <a:buNone/>
              <a:defRPr sz="2800"/>
            </a:lvl2pPr>
            <a:lvl3pPr marL="914020" indent="0">
              <a:buNone/>
              <a:defRPr sz="2400"/>
            </a:lvl3pPr>
            <a:lvl4pPr marL="1371030" indent="0">
              <a:buNone/>
              <a:defRPr sz="2000"/>
            </a:lvl4pPr>
            <a:lvl5pPr marL="1828040" indent="0">
              <a:buNone/>
              <a:defRPr sz="2000"/>
            </a:lvl5pPr>
            <a:lvl6pPr marL="2285051" indent="0">
              <a:buNone/>
              <a:defRPr sz="2000"/>
            </a:lvl6pPr>
            <a:lvl7pPr marL="2742060" indent="0">
              <a:buNone/>
              <a:defRPr sz="2000"/>
            </a:lvl7pPr>
            <a:lvl8pPr marL="3199070" indent="0">
              <a:buNone/>
              <a:defRPr sz="2000"/>
            </a:lvl8pPr>
            <a:lvl9pPr marL="365608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011" indent="0">
              <a:buNone/>
              <a:defRPr sz="1200"/>
            </a:lvl2pPr>
            <a:lvl3pPr marL="914020" indent="0">
              <a:buNone/>
              <a:defRPr sz="1000"/>
            </a:lvl3pPr>
            <a:lvl4pPr marL="1371030" indent="0">
              <a:buNone/>
              <a:defRPr sz="900"/>
            </a:lvl4pPr>
            <a:lvl5pPr marL="1828040" indent="0">
              <a:buNone/>
              <a:defRPr sz="900"/>
            </a:lvl5pPr>
            <a:lvl6pPr marL="2285051" indent="0">
              <a:buNone/>
              <a:defRPr sz="900"/>
            </a:lvl6pPr>
            <a:lvl7pPr marL="2742060" indent="0">
              <a:buNone/>
              <a:defRPr sz="900"/>
            </a:lvl7pPr>
            <a:lvl8pPr marL="3199070" indent="0">
              <a:buNone/>
              <a:defRPr sz="900"/>
            </a:lvl8pPr>
            <a:lvl9pPr marL="365608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0DF9502-DF99-404A-8BDC-6BB4E1352EBB}" type="datetime1">
              <a:rPr lang="ja-JP" altLang="en-US" smtClean="0">
                <a:solidFill>
                  <a:prstClr val="black">
                    <a:tint val="75000"/>
                  </a:prstClr>
                </a:solidFill>
              </a:rPr>
              <a:pPr/>
              <a:t>2017/6/30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6EB9A95-ED33-4511-BE13-7D4DF579795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9594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88814C-9C8F-46CC-A4C2-15D345F9A75B}" type="datetime1">
              <a:rPr lang="ja-JP" altLang="en-US" smtClean="0">
                <a:solidFill>
                  <a:prstClr val="black">
                    <a:tint val="75000"/>
                  </a:prstClr>
                </a:solidFill>
              </a:rPr>
              <a:pPr/>
              <a:t>2017/6/30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6EB9A95-ED33-4511-BE13-7D4DF579795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3686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3" y="274643"/>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4EEA1A-6ECB-4DD9-B921-A0F361F19809}" type="datetime1">
              <a:rPr lang="ja-JP" altLang="en-US" smtClean="0">
                <a:solidFill>
                  <a:prstClr val="black">
                    <a:tint val="75000"/>
                  </a:prstClr>
                </a:solidFill>
              </a:rPr>
              <a:pPr/>
              <a:t>2017/6/30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6EB9A95-ED33-4511-BE13-7D4DF579795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2714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7"/>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A331869-9063-44A2-A8F9-A7868A93DF18}" type="datetime1">
              <a:rPr kumimoji="1" lang="ja-JP" altLang="en-US" smtClean="0"/>
              <a:t>2017/6/30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EB9A95-ED33-4511-BE13-7D4DF579795E}" type="slidenum">
              <a:rPr kumimoji="1" lang="ja-JP" altLang="en-US" smtClean="0"/>
              <a:t>‹#›</a:t>
            </a:fld>
            <a:endParaRPr kumimoji="1" lang="ja-JP" altLang="en-US"/>
          </a:p>
        </p:txBody>
      </p:sp>
    </p:spTree>
    <p:extLst>
      <p:ext uri="{BB962C8B-B14F-4D97-AF65-F5344CB8AC3E}">
        <p14:creationId xmlns:p14="http://schemas.microsoft.com/office/powerpoint/2010/main" val="302006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1"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D8DD09D-6BB9-4EA4-A71E-49AA722DB854}" type="datetime1">
              <a:rPr kumimoji="1" lang="ja-JP" altLang="en-US" smtClean="0"/>
              <a:t>2017/6/30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6EB9A95-ED33-4511-BE13-7D4DF579795E}" type="slidenum">
              <a:rPr kumimoji="1" lang="ja-JP" altLang="en-US" smtClean="0"/>
              <a:t>‹#›</a:t>
            </a:fld>
            <a:endParaRPr kumimoji="1" lang="ja-JP" altLang="en-US"/>
          </a:p>
        </p:txBody>
      </p:sp>
    </p:spTree>
    <p:extLst>
      <p:ext uri="{BB962C8B-B14F-4D97-AF65-F5344CB8AC3E}">
        <p14:creationId xmlns:p14="http://schemas.microsoft.com/office/powerpoint/2010/main" val="337762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49562D9-920B-4496-83F8-BAC9131FACBD}" type="datetime1">
              <a:rPr kumimoji="1" lang="ja-JP" altLang="en-US" smtClean="0"/>
              <a:t>2017/6/30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6EB9A95-ED33-4511-BE13-7D4DF579795E}" type="slidenum">
              <a:rPr kumimoji="1" lang="ja-JP" altLang="en-US" smtClean="0"/>
              <a:t>‹#›</a:t>
            </a:fld>
            <a:endParaRPr kumimoji="1" lang="ja-JP" altLang="en-US"/>
          </a:p>
        </p:txBody>
      </p:sp>
    </p:spTree>
    <p:extLst>
      <p:ext uri="{BB962C8B-B14F-4D97-AF65-F5344CB8AC3E}">
        <p14:creationId xmlns:p14="http://schemas.microsoft.com/office/powerpoint/2010/main" val="824792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DFDCD3B-8B7A-49E1-B5C3-BCD2A6712F80}" type="datetime1">
              <a:rPr kumimoji="1" lang="ja-JP" altLang="en-US" smtClean="0"/>
              <a:t>2017/6/30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6EB9A95-ED33-4511-BE13-7D4DF579795E}" type="slidenum">
              <a:rPr kumimoji="1" lang="ja-JP" altLang="en-US" smtClean="0"/>
              <a:t>‹#›</a:t>
            </a:fld>
            <a:endParaRPr kumimoji="1" lang="ja-JP" altLang="en-US"/>
          </a:p>
        </p:txBody>
      </p:sp>
    </p:spTree>
    <p:extLst>
      <p:ext uri="{BB962C8B-B14F-4D97-AF65-F5344CB8AC3E}">
        <p14:creationId xmlns:p14="http://schemas.microsoft.com/office/powerpoint/2010/main" val="3695872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3B81E32-7228-4251-8385-387B21AB3E83}" type="datetime1">
              <a:rPr kumimoji="1" lang="ja-JP" altLang="en-US" smtClean="0"/>
              <a:t>2017/6/30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6EB9A95-ED33-4511-BE13-7D4DF579795E}" type="slidenum">
              <a:rPr kumimoji="1" lang="ja-JP" altLang="en-US" smtClean="0"/>
              <a:t>‹#›</a:t>
            </a:fld>
            <a:endParaRPr kumimoji="1" lang="ja-JP" altLang="en-US"/>
          </a:p>
        </p:txBody>
      </p:sp>
    </p:spTree>
    <p:extLst>
      <p:ext uri="{BB962C8B-B14F-4D97-AF65-F5344CB8AC3E}">
        <p14:creationId xmlns:p14="http://schemas.microsoft.com/office/powerpoint/2010/main" val="245756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3"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DE8D0F3-A355-416D-9699-4C3F854E52BE}" type="datetime1">
              <a:rPr kumimoji="1" lang="ja-JP" altLang="en-US" smtClean="0"/>
              <a:t>2017/6/30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6EB9A95-ED33-4511-BE13-7D4DF579795E}" type="slidenum">
              <a:rPr kumimoji="1" lang="ja-JP" altLang="en-US" smtClean="0"/>
              <a:t>‹#›</a:t>
            </a:fld>
            <a:endParaRPr kumimoji="1" lang="ja-JP" altLang="en-US"/>
          </a:p>
        </p:txBody>
      </p:sp>
    </p:spTree>
    <p:extLst>
      <p:ext uri="{BB962C8B-B14F-4D97-AF65-F5344CB8AC3E}">
        <p14:creationId xmlns:p14="http://schemas.microsoft.com/office/powerpoint/2010/main" val="20345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0DF9502-DF99-404A-8BDC-6BB4E1352EBB}" type="datetime1">
              <a:rPr kumimoji="1" lang="ja-JP" altLang="en-US" smtClean="0"/>
              <a:t>2017/6/30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6EB9A95-ED33-4511-BE13-7D4DF579795E}" type="slidenum">
              <a:rPr kumimoji="1" lang="ja-JP" altLang="en-US" smtClean="0"/>
              <a:t>‹#›</a:t>
            </a:fld>
            <a:endParaRPr kumimoji="1" lang="ja-JP" altLang="en-US"/>
          </a:p>
        </p:txBody>
      </p:sp>
    </p:spTree>
    <p:extLst>
      <p:ext uri="{BB962C8B-B14F-4D97-AF65-F5344CB8AC3E}">
        <p14:creationId xmlns:p14="http://schemas.microsoft.com/office/powerpoint/2010/main" val="2372135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8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D177F-97D9-4128-B7D5-D09F821B7F91}" type="datetime1">
              <a:rPr kumimoji="1" lang="ja-JP" altLang="en-US" smtClean="0"/>
              <a:t>2017/6/30</a:t>
            </a:fld>
            <a:endParaRPr kumimoji="1" lang="ja-JP" altLang="en-US"/>
          </a:p>
        </p:txBody>
      </p:sp>
      <p:sp>
        <p:nvSpPr>
          <p:cNvPr id="5" name="フッター プレースホルダー 4"/>
          <p:cNvSpPr>
            <a:spLocks noGrp="1"/>
          </p:cNvSpPr>
          <p:nvPr>
            <p:ph type="ftr" sz="quarter" idx="3"/>
          </p:nvPr>
        </p:nvSpPr>
        <p:spPr>
          <a:xfrm>
            <a:off x="3384550" y="635638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87"/>
            <a:ext cx="23114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fld id="{36EB9A95-ED33-4511-BE13-7D4DF579795E}" type="slidenum">
              <a:rPr lang="ja-JP" altLang="en-US" smtClean="0"/>
              <a:pPr/>
              <a:t>‹#›</a:t>
            </a:fld>
            <a:endParaRPr lang="ja-JP" altLang="en-US"/>
          </a:p>
        </p:txBody>
      </p:sp>
    </p:spTree>
    <p:extLst>
      <p:ext uri="{BB962C8B-B14F-4D97-AF65-F5344CB8AC3E}">
        <p14:creationId xmlns:p14="http://schemas.microsoft.com/office/powerpoint/2010/main" val="132255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03" tIns="45700" rIns="91403" bIns="4570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8"/>
            <a:ext cx="8915400" cy="4525963"/>
          </a:xfrm>
          <a:prstGeom prst="rect">
            <a:avLst/>
          </a:prstGeom>
        </p:spPr>
        <p:txBody>
          <a:bodyPr vert="horz" lIns="91403" tIns="45700" rIns="91403" bIns="4570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93"/>
            <a:ext cx="2311400" cy="365125"/>
          </a:xfrm>
          <a:prstGeom prst="rect">
            <a:avLst/>
          </a:prstGeom>
        </p:spPr>
        <p:txBody>
          <a:bodyPr vert="horz" lIns="91403" tIns="45700" rIns="91403" bIns="45700" rtlCol="0" anchor="ctr"/>
          <a:lstStyle>
            <a:lvl1pPr algn="l">
              <a:defRPr sz="1200">
                <a:solidFill>
                  <a:schemeClr val="tx1">
                    <a:tint val="75000"/>
                  </a:schemeClr>
                </a:solidFill>
              </a:defRPr>
            </a:lvl1pPr>
          </a:lstStyle>
          <a:p>
            <a:pPr defTabSz="914020"/>
            <a:fld id="{CC8D177F-97D9-4128-B7D5-D09F821B7F91}" type="datetime1">
              <a:rPr lang="ja-JP" altLang="en-US" smtClean="0">
                <a:solidFill>
                  <a:prstClr val="black">
                    <a:tint val="75000"/>
                  </a:prstClr>
                </a:solidFill>
              </a:rPr>
              <a:pPr defTabSz="914020"/>
              <a:t>2017/6/30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8" y="6356393"/>
            <a:ext cx="3136900" cy="365125"/>
          </a:xfrm>
          <a:prstGeom prst="rect">
            <a:avLst/>
          </a:prstGeom>
        </p:spPr>
        <p:txBody>
          <a:bodyPr vert="horz" lIns="91403" tIns="45700" rIns="91403" bIns="45700" rtlCol="0" anchor="ctr"/>
          <a:lstStyle>
            <a:lvl1pPr algn="ctr">
              <a:defRPr sz="1200">
                <a:solidFill>
                  <a:schemeClr val="tx1">
                    <a:tint val="75000"/>
                  </a:schemeClr>
                </a:solidFill>
              </a:defRPr>
            </a:lvl1pPr>
          </a:lstStyle>
          <a:p>
            <a:pPr defTabSz="914020"/>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4" y="6356393"/>
            <a:ext cx="2311400" cy="365125"/>
          </a:xfrm>
          <a:prstGeom prst="rect">
            <a:avLst/>
          </a:prstGeom>
        </p:spPr>
        <p:txBody>
          <a:bodyPr vert="horz" lIns="91403" tIns="45700" rIns="91403" bIns="45700" rtlCol="0" anchor="ctr"/>
          <a:lstStyle>
            <a:lvl1pPr algn="r">
              <a:defRPr sz="2000">
                <a:solidFill>
                  <a:schemeClr val="tx1">
                    <a:tint val="75000"/>
                  </a:schemeClr>
                </a:solidFill>
              </a:defRPr>
            </a:lvl1pPr>
          </a:lstStyle>
          <a:p>
            <a:pPr defTabSz="914020"/>
            <a:fld id="{36EB9A95-ED33-4511-BE13-7D4DF579795E}" type="slidenum">
              <a:rPr lang="ja-JP" altLang="en-US" smtClean="0">
                <a:solidFill>
                  <a:prstClr val="black">
                    <a:tint val="75000"/>
                  </a:prstClr>
                </a:solidFill>
              </a:rPr>
              <a:pPr defTabSz="914020"/>
              <a:t>‹#›</a:t>
            </a:fld>
            <a:endParaRPr lang="ja-JP" altLang="en-US">
              <a:solidFill>
                <a:prstClr val="black">
                  <a:tint val="75000"/>
                </a:prstClr>
              </a:solidFill>
            </a:endParaRPr>
          </a:p>
        </p:txBody>
      </p:sp>
    </p:spTree>
    <p:extLst>
      <p:ext uri="{BB962C8B-B14F-4D97-AF65-F5344CB8AC3E}">
        <p14:creationId xmlns:p14="http://schemas.microsoft.com/office/powerpoint/2010/main" val="419835126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ftr="0" dt="0"/>
  <p:txStyles>
    <p:titleStyle>
      <a:lvl1pPr algn="ctr" defTabSz="914020" rtl="0" eaLnBrk="1" latinLnBrk="0" hangingPunct="1">
        <a:spcBef>
          <a:spcPct val="0"/>
        </a:spcBef>
        <a:buNone/>
        <a:defRPr kumimoji="1" sz="4400" kern="1200">
          <a:solidFill>
            <a:schemeClr val="tx1"/>
          </a:solidFill>
          <a:latin typeface="+mj-lt"/>
          <a:ea typeface="+mj-ea"/>
          <a:cs typeface="+mj-cs"/>
        </a:defRPr>
      </a:lvl1pPr>
    </p:titleStyle>
    <p:bodyStyle>
      <a:lvl1pPr marL="342758" indent="-342758" algn="l" defTabSz="91402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641" indent="-285631" algn="l" defTabSz="91402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526" indent="-228505" algn="l" defTabSz="91402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9535" indent="-228505" algn="l" defTabSz="91402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6544" indent="-228505" algn="l" defTabSz="91402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3556" indent="-228505" algn="l" defTabSz="91402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0565" indent="-228505" algn="l" defTabSz="91402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7575" indent="-228505" algn="l" defTabSz="91402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4584" indent="-228505" algn="l" defTabSz="91402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020" rtl="0" eaLnBrk="1" latinLnBrk="0" hangingPunct="1">
        <a:defRPr kumimoji="1" sz="1800" kern="1200">
          <a:solidFill>
            <a:schemeClr val="tx1"/>
          </a:solidFill>
          <a:latin typeface="+mn-lt"/>
          <a:ea typeface="+mn-ea"/>
          <a:cs typeface="+mn-cs"/>
        </a:defRPr>
      </a:lvl1pPr>
      <a:lvl2pPr marL="457011" algn="l" defTabSz="914020" rtl="0" eaLnBrk="1" latinLnBrk="0" hangingPunct="1">
        <a:defRPr kumimoji="1" sz="1800" kern="1200">
          <a:solidFill>
            <a:schemeClr val="tx1"/>
          </a:solidFill>
          <a:latin typeface="+mn-lt"/>
          <a:ea typeface="+mn-ea"/>
          <a:cs typeface="+mn-cs"/>
        </a:defRPr>
      </a:lvl2pPr>
      <a:lvl3pPr marL="914020" algn="l" defTabSz="914020" rtl="0" eaLnBrk="1" latinLnBrk="0" hangingPunct="1">
        <a:defRPr kumimoji="1" sz="1800" kern="1200">
          <a:solidFill>
            <a:schemeClr val="tx1"/>
          </a:solidFill>
          <a:latin typeface="+mn-lt"/>
          <a:ea typeface="+mn-ea"/>
          <a:cs typeface="+mn-cs"/>
        </a:defRPr>
      </a:lvl3pPr>
      <a:lvl4pPr marL="1371030" algn="l" defTabSz="914020" rtl="0" eaLnBrk="1" latinLnBrk="0" hangingPunct="1">
        <a:defRPr kumimoji="1" sz="1800" kern="1200">
          <a:solidFill>
            <a:schemeClr val="tx1"/>
          </a:solidFill>
          <a:latin typeface="+mn-lt"/>
          <a:ea typeface="+mn-ea"/>
          <a:cs typeface="+mn-cs"/>
        </a:defRPr>
      </a:lvl4pPr>
      <a:lvl5pPr marL="1828040" algn="l" defTabSz="914020" rtl="0" eaLnBrk="1" latinLnBrk="0" hangingPunct="1">
        <a:defRPr kumimoji="1" sz="1800" kern="1200">
          <a:solidFill>
            <a:schemeClr val="tx1"/>
          </a:solidFill>
          <a:latin typeface="+mn-lt"/>
          <a:ea typeface="+mn-ea"/>
          <a:cs typeface="+mn-cs"/>
        </a:defRPr>
      </a:lvl5pPr>
      <a:lvl6pPr marL="2285051" algn="l" defTabSz="914020" rtl="0" eaLnBrk="1" latinLnBrk="0" hangingPunct="1">
        <a:defRPr kumimoji="1" sz="1800" kern="1200">
          <a:solidFill>
            <a:schemeClr val="tx1"/>
          </a:solidFill>
          <a:latin typeface="+mn-lt"/>
          <a:ea typeface="+mn-ea"/>
          <a:cs typeface="+mn-cs"/>
        </a:defRPr>
      </a:lvl6pPr>
      <a:lvl7pPr marL="2742060" algn="l" defTabSz="914020" rtl="0" eaLnBrk="1" latinLnBrk="0" hangingPunct="1">
        <a:defRPr kumimoji="1" sz="1800" kern="1200">
          <a:solidFill>
            <a:schemeClr val="tx1"/>
          </a:solidFill>
          <a:latin typeface="+mn-lt"/>
          <a:ea typeface="+mn-ea"/>
          <a:cs typeface="+mn-cs"/>
        </a:defRPr>
      </a:lvl7pPr>
      <a:lvl8pPr marL="3199070" algn="l" defTabSz="914020" rtl="0" eaLnBrk="1" latinLnBrk="0" hangingPunct="1">
        <a:defRPr kumimoji="1" sz="1800" kern="1200">
          <a:solidFill>
            <a:schemeClr val="tx1"/>
          </a:solidFill>
          <a:latin typeface="+mn-lt"/>
          <a:ea typeface="+mn-ea"/>
          <a:cs typeface="+mn-cs"/>
        </a:defRPr>
      </a:lvl8pPr>
      <a:lvl9pPr marL="3656080" algn="l" defTabSz="91402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17.wmf"/><Relationship Id="rId7" Type="http://schemas.openxmlformats.org/officeDocument/2006/relationships/image" Target="../media/image48.jpeg"/><Relationship Id="rId12" Type="http://schemas.openxmlformats.org/officeDocument/2006/relationships/image" Target="../media/image51.wmf"/><Relationship Id="rId2" Type="http://schemas.openxmlformats.org/officeDocument/2006/relationships/image" Target="../media/image16.wmf"/><Relationship Id="rId1" Type="http://schemas.openxmlformats.org/officeDocument/2006/relationships/slideLayout" Target="../slideLayouts/slideLayout18.xml"/><Relationship Id="rId6" Type="http://schemas.openxmlformats.org/officeDocument/2006/relationships/image" Target="../media/image47.wmf"/><Relationship Id="rId11" Type="http://schemas.openxmlformats.org/officeDocument/2006/relationships/image" Target="../media/image50.wmf"/><Relationship Id="rId5" Type="http://schemas.openxmlformats.org/officeDocument/2006/relationships/image" Target="../media/image46.wmf"/><Relationship Id="rId10" Type="http://schemas.openxmlformats.org/officeDocument/2006/relationships/image" Target="../media/image49.wmf"/><Relationship Id="rId4" Type="http://schemas.openxmlformats.org/officeDocument/2006/relationships/image" Target="../media/image45.png"/><Relationship Id="rId9" Type="http://schemas.openxmlformats.org/officeDocument/2006/relationships/image" Target="../media/image1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wmf"/><Relationship Id="rId3" Type="http://schemas.openxmlformats.org/officeDocument/2006/relationships/image" Target="../media/image7.gif"/><Relationship Id="rId7" Type="http://schemas.openxmlformats.org/officeDocument/2006/relationships/image" Target="../media/image11.wmf"/><Relationship Id="rId12" Type="http://schemas.openxmlformats.org/officeDocument/2006/relationships/image" Target="../media/image16.wmf"/><Relationship Id="rId17" Type="http://schemas.openxmlformats.org/officeDocument/2006/relationships/image" Target="../media/image21.wmf"/><Relationship Id="rId2" Type="http://schemas.openxmlformats.org/officeDocument/2006/relationships/image" Target="../media/image6.wmf"/><Relationship Id="rId16"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10.gif"/><Relationship Id="rId11" Type="http://schemas.openxmlformats.org/officeDocument/2006/relationships/image" Target="../media/image15.emf"/><Relationship Id="rId5" Type="http://schemas.openxmlformats.org/officeDocument/2006/relationships/image" Target="../media/image9.gif"/><Relationship Id="rId15" Type="http://schemas.openxmlformats.org/officeDocument/2006/relationships/image" Target="../media/image19.gif"/><Relationship Id="rId10" Type="http://schemas.openxmlformats.org/officeDocument/2006/relationships/image" Target="../media/image14.emf"/><Relationship Id="rId4" Type="http://schemas.openxmlformats.org/officeDocument/2006/relationships/image" Target="../media/image8.png"/><Relationship Id="rId9" Type="http://schemas.openxmlformats.org/officeDocument/2006/relationships/image" Target="../media/image13.wmf"/><Relationship Id="rId1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2.wmf"/><Relationship Id="rId18" Type="http://schemas.openxmlformats.org/officeDocument/2006/relationships/image" Target="../media/image24.png"/><Relationship Id="rId3" Type="http://schemas.openxmlformats.org/officeDocument/2006/relationships/notesSlide" Target="../notesSlides/notesSlide3.xml"/><Relationship Id="rId7" Type="http://schemas.openxmlformats.org/officeDocument/2006/relationships/image" Target="../media/image28.wmf"/><Relationship Id="rId12" Type="http://schemas.openxmlformats.org/officeDocument/2006/relationships/image" Target="../media/image23.png"/><Relationship Id="rId17" Type="http://schemas.openxmlformats.org/officeDocument/2006/relationships/oleObject" Target="../embeddings/oleObject3.bin"/><Relationship Id="rId2" Type="http://schemas.openxmlformats.org/officeDocument/2006/relationships/slideLayout" Target="../slideLayouts/slideLayout18.xml"/><Relationship Id="rId16" Type="http://schemas.openxmlformats.org/officeDocument/2006/relationships/oleObject" Target="../embeddings/oleObject2.bin"/><Relationship Id="rId20" Type="http://schemas.openxmlformats.org/officeDocument/2006/relationships/image" Target="../media/image35.png"/><Relationship Id="rId1" Type="http://schemas.openxmlformats.org/officeDocument/2006/relationships/vmlDrawing" Target="../drawings/vmlDrawing1.vml"/><Relationship Id="rId6" Type="http://schemas.openxmlformats.org/officeDocument/2006/relationships/image" Target="../media/image27.wmf"/><Relationship Id="rId11" Type="http://schemas.openxmlformats.org/officeDocument/2006/relationships/oleObject" Target="../embeddings/oleObject1.bin"/><Relationship Id="rId5" Type="http://schemas.openxmlformats.org/officeDocument/2006/relationships/image" Target="../media/image26.wmf"/><Relationship Id="rId15" Type="http://schemas.openxmlformats.org/officeDocument/2006/relationships/image" Target="../media/image34.png"/><Relationship Id="rId10" Type="http://schemas.openxmlformats.org/officeDocument/2006/relationships/image" Target="../media/image31.png"/><Relationship Id="rId19" Type="http://schemas.openxmlformats.org/officeDocument/2006/relationships/oleObject" Target="../embeddings/oleObject4.bin"/><Relationship Id="rId4" Type="http://schemas.openxmlformats.org/officeDocument/2006/relationships/image" Target="../media/image25.wmf"/><Relationship Id="rId9" Type="http://schemas.openxmlformats.org/officeDocument/2006/relationships/image" Target="../media/image30.wmf"/><Relationship Id="rId14" Type="http://schemas.openxmlformats.org/officeDocument/2006/relationships/image" Target="../media/image3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 y="1268759"/>
            <a:ext cx="9906000" cy="2142237"/>
          </a:xfrm>
        </p:spPr>
        <p:txBody>
          <a:bodyPr>
            <a:noAutofit/>
          </a:bodyPr>
          <a:lstStyle/>
          <a:p>
            <a:pPr>
              <a:lnSpc>
                <a:spcPct val="150000"/>
              </a:lnSpc>
            </a:pPr>
            <a:r>
              <a:rPr lang="ja-JP" altLang="en-US" b="1" dirty="0">
                <a:latin typeface="+mj-ea"/>
              </a:rPr>
              <a:t>第７次医療</a:t>
            </a:r>
            <a:r>
              <a:rPr lang="ja-JP" altLang="en-US" b="1" dirty="0" smtClean="0">
                <a:latin typeface="+mj-ea"/>
              </a:rPr>
              <a:t>計画</a:t>
            </a:r>
            <a:r>
              <a:rPr lang="ja-JP" altLang="en-US" b="1" dirty="0">
                <a:latin typeface="+mj-ea"/>
              </a:rPr>
              <a:t>について</a:t>
            </a:r>
            <a:endParaRPr kumimoji="1" lang="ja-JP" altLang="en-US" sz="4000" b="1" dirty="0">
              <a:latin typeface="+mj-ea"/>
            </a:endParaRPr>
          </a:p>
        </p:txBody>
      </p:sp>
      <p:sp>
        <p:nvSpPr>
          <p:cNvPr id="7" name="サブタイトル 2"/>
          <p:cNvSpPr txBox="1">
            <a:spLocks/>
          </p:cNvSpPr>
          <p:nvPr/>
        </p:nvSpPr>
        <p:spPr>
          <a:xfrm>
            <a:off x="1532894" y="4869160"/>
            <a:ext cx="6840212" cy="1480103"/>
          </a:xfrm>
          <a:prstGeom prst="rect">
            <a:avLst/>
          </a:prstGeom>
        </p:spPr>
        <p:txBody>
          <a:bodyPr vert="horz" lIns="91413" tIns="45707" rIns="91413" bIns="45707" rtlCol="0" anchor="ctr">
            <a:noAutofit/>
          </a:bodyPr>
          <a:lstStyle>
            <a:lvl1pPr marL="0" indent="0" algn="ctr" defTabSz="914125"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063" indent="0" algn="ctr" defTabSz="914125"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125" indent="0" algn="ctr" defTabSz="914125"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188" indent="0" algn="ctr" defTabSz="914125"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251" indent="0" algn="ctr" defTabSz="914125"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5314" indent="0" algn="ctr" defTabSz="914125"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2377" indent="0" algn="ctr" defTabSz="914125"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199439" indent="0" algn="ctr" defTabSz="914125"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6501" indent="0" algn="ctr" defTabSz="914125"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2400" dirty="0">
                <a:solidFill>
                  <a:schemeClr val="tx1"/>
                </a:solidFill>
                <a:latin typeface="+mj-ea"/>
                <a:ea typeface="+mj-ea"/>
              </a:rPr>
              <a:t>厚生労働省　医政局 </a:t>
            </a:r>
            <a:r>
              <a:rPr lang="ja-JP" altLang="en-US" sz="2400" dirty="0" smtClean="0">
                <a:solidFill>
                  <a:schemeClr val="tx1"/>
                </a:solidFill>
                <a:latin typeface="+mj-ea"/>
                <a:ea typeface="+mj-ea"/>
              </a:rPr>
              <a:t>　地域</a:t>
            </a:r>
            <a:r>
              <a:rPr lang="ja-JP" altLang="en-US" sz="2400" dirty="0">
                <a:solidFill>
                  <a:schemeClr val="tx1"/>
                </a:solidFill>
                <a:latin typeface="+mj-ea"/>
                <a:ea typeface="+mj-ea"/>
              </a:rPr>
              <a:t>医療</a:t>
            </a:r>
            <a:r>
              <a:rPr lang="ja-JP" altLang="en-US" sz="2400" dirty="0" smtClean="0">
                <a:solidFill>
                  <a:schemeClr val="tx1"/>
                </a:solidFill>
                <a:latin typeface="+mj-ea"/>
                <a:ea typeface="+mj-ea"/>
              </a:rPr>
              <a:t>計画課</a:t>
            </a:r>
            <a:r>
              <a:rPr lang="ja-JP" altLang="en-US" sz="2400" dirty="0">
                <a:solidFill>
                  <a:schemeClr val="tx1"/>
                </a:solidFill>
                <a:latin typeface="+mj-ea"/>
                <a:ea typeface="+mj-ea"/>
              </a:rPr>
              <a:t>　</a:t>
            </a:r>
            <a:r>
              <a:rPr lang="ja-JP" altLang="en-US" sz="2400" dirty="0" smtClean="0">
                <a:solidFill>
                  <a:schemeClr val="tx1"/>
                </a:solidFill>
                <a:latin typeface="+mj-ea"/>
                <a:ea typeface="+mj-ea"/>
              </a:rPr>
              <a:t>課長補佐</a:t>
            </a:r>
            <a:endParaRPr lang="en-US" altLang="ja-JP" sz="2400" dirty="0" smtClean="0">
              <a:solidFill>
                <a:schemeClr val="tx1"/>
              </a:solidFill>
              <a:latin typeface="+mj-ea"/>
              <a:ea typeface="+mj-ea"/>
            </a:endParaRPr>
          </a:p>
          <a:p>
            <a:r>
              <a:rPr lang="ja-JP" altLang="en-US" sz="2400" dirty="0" smtClean="0">
                <a:solidFill>
                  <a:schemeClr val="tx1"/>
                </a:solidFill>
                <a:latin typeface="+mj-ea"/>
                <a:ea typeface="+mj-ea"/>
              </a:rPr>
              <a:t>原澤　朋史</a:t>
            </a:r>
            <a:endParaRPr lang="ja-JP" altLang="en-US" sz="2400" dirty="0">
              <a:solidFill>
                <a:schemeClr val="tx1"/>
              </a:solidFill>
              <a:latin typeface="+mj-ea"/>
              <a:ea typeface="+mj-ea"/>
            </a:endParaRPr>
          </a:p>
        </p:txBody>
      </p:sp>
      <p:sp>
        <p:nvSpPr>
          <p:cNvPr id="8" name="正方形/長方形 7"/>
          <p:cNvSpPr/>
          <p:nvPr/>
        </p:nvSpPr>
        <p:spPr>
          <a:xfrm>
            <a:off x="3" y="3410997"/>
            <a:ext cx="9906000" cy="954107"/>
          </a:xfrm>
          <a:prstGeom prst="rect">
            <a:avLst/>
          </a:prstGeom>
        </p:spPr>
        <p:txBody>
          <a:bodyPr wrap="square">
            <a:spAutoFit/>
          </a:bodyPr>
          <a:lstStyle/>
          <a:p>
            <a:pPr algn="ctr"/>
            <a:r>
              <a:rPr lang="ja-JP" altLang="en-US" sz="2800" dirty="0" smtClean="0"/>
              <a:t>平成２９年５月１７日</a:t>
            </a:r>
            <a:endParaRPr lang="en-US" altLang="ja-JP" sz="2800" dirty="0" smtClean="0"/>
          </a:p>
          <a:p>
            <a:pPr algn="ctr"/>
            <a:r>
              <a:rPr lang="ja-JP" altLang="en-US" sz="2800" dirty="0" smtClean="0"/>
              <a:t>平成２９年度　医療計画策定研修会</a:t>
            </a:r>
            <a:endParaRPr lang="en-US" altLang="ja-JP" sz="2800" dirty="0" smtClean="0"/>
          </a:p>
        </p:txBody>
      </p:sp>
      <p:sp>
        <p:nvSpPr>
          <p:cNvPr id="9" name="スライド番号プレースホルダー 1"/>
          <p:cNvSpPr txBox="1">
            <a:spLocks/>
          </p:cNvSpPr>
          <p:nvPr/>
        </p:nvSpPr>
        <p:spPr>
          <a:xfrm>
            <a:off x="7677150" y="6493279"/>
            <a:ext cx="2228850" cy="365125"/>
          </a:xfrm>
          <a:prstGeom prst="rect">
            <a:avLst/>
          </a:prstGeom>
        </p:spPr>
        <p:txBody>
          <a:bodyPr vert="horz" lIns="91044" tIns="45500" rIns="91044" bIns="45500" rtlCol="0" anchor="ctr"/>
          <a:lstStyle>
            <a:defPPr>
              <a:defRPr lang="ja-JP"/>
            </a:defPPr>
            <a:lvl1pPr marL="0" algn="r" defTabSz="914400" rtl="0" eaLnBrk="1" latinLnBrk="0" hangingPunct="1">
              <a:defRPr kumimoji="1" sz="16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0366">
              <a:defRPr/>
            </a:pPr>
            <a:fld id="{3CD7FEE9-580A-4EA0-A7DE-8D177AC2609D}" type="slidenum">
              <a:rPr lang="ja-JP" altLang="en-US">
                <a:solidFill>
                  <a:prstClr val="black"/>
                </a:solidFill>
              </a:rPr>
              <a:pPr defTabSz="910366">
                <a:defRPr/>
              </a:pPr>
              <a:t>1</a:t>
            </a:fld>
            <a:endParaRPr lang="ja-JP" altLang="en-US" dirty="0">
              <a:solidFill>
                <a:prstClr val="black"/>
              </a:solidFill>
            </a:endParaRPr>
          </a:p>
        </p:txBody>
      </p:sp>
      <p:grpSp>
        <p:nvGrpSpPr>
          <p:cNvPr id="10" name="グループ化 9"/>
          <p:cNvGrpSpPr>
            <a:grpSpLocks/>
          </p:cNvGrpSpPr>
          <p:nvPr/>
        </p:nvGrpSpPr>
        <p:grpSpPr bwMode="auto">
          <a:xfrm>
            <a:off x="6506582" y="188640"/>
            <a:ext cx="1758786" cy="527640"/>
            <a:chOff x="3516" y="4203"/>
            <a:chExt cx="2475" cy="686"/>
          </a:xfrm>
        </p:grpSpPr>
        <p:sp>
          <p:nvSpPr>
            <p:cNvPr id="11" name="Text Box 3"/>
            <p:cNvSpPr txBox="1">
              <a:spLocks noChangeArrowheads="1"/>
            </p:cNvSpPr>
            <p:nvPr/>
          </p:nvSpPr>
          <p:spPr bwMode="auto">
            <a:xfrm>
              <a:off x="3516" y="4203"/>
              <a:ext cx="2475" cy="402"/>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p>
              <a:pPr algn="dist">
                <a:lnSpc>
                  <a:spcPts val="1000"/>
                </a:lnSpc>
                <a:spcAft>
                  <a:spcPts val="0"/>
                </a:spcAft>
              </a:pPr>
              <a:r>
                <a:rPr lang="ja-JP" altLang="en-US" sz="1050" kern="100" dirty="0" smtClean="0">
                  <a:effectLst/>
                  <a:latin typeface="+mn-ea"/>
                  <a:cs typeface="Times New Roman"/>
                </a:rPr>
                <a:t>医療計画策定研修会</a:t>
              </a:r>
              <a:endParaRPr lang="ja-JP" sz="1050" kern="100" dirty="0">
                <a:effectLst/>
                <a:latin typeface="+mn-ea"/>
                <a:cs typeface="Times New Roman"/>
              </a:endParaRPr>
            </a:p>
          </p:txBody>
        </p:sp>
        <p:sp>
          <p:nvSpPr>
            <p:cNvPr id="12" name="Text Box 4"/>
            <p:cNvSpPr txBox="1">
              <a:spLocks noChangeArrowheads="1"/>
            </p:cNvSpPr>
            <p:nvPr/>
          </p:nvSpPr>
          <p:spPr bwMode="auto">
            <a:xfrm>
              <a:off x="3516" y="4605"/>
              <a:ext cx="2475" cy="2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p>
              <a:pPr algn="dist">
                <a:lnSpc>
                  <a:spcPts val="900"/>
                </a:lnSpc>
                <a:spcAft>
                  <a:spcPts val="0"/>
                </a:spcAft>
              </a:pPr>
              <a:r>
                <a:rPr lang="ja-JP" sz="900" kern="100" dirty="0">
                  <a:effectLst/>
                  <a:latin typeface="+mn-ea"/>
                  <a:cs typeface="Times New Roman"/>
                </a:rPr>
                <a:t>平成</a:t>
              </a:r>
              <a:r>
                <a:rPr lang="ja-JP" sz="900" kern="100" dirty="0" smtClean="0">
                  <a:effectLst/>
                  <a:latin typeface="+mn-ea"/>
                  <a:cs typeface="Times New Roman"/>
                </a:rPr>
                <a:t>２</a:t>
              </a:r>
              <a:r>
                <a:rPr lang="ja-JP" altLang="en-US" sz="900" kern="100" dirty="0" smtClean="0">
                  <a:effectLst/>
                  <a:latin typeface="+mn-ea"/>
                  <a:cs typeface="Times New Roman"/>
                </a:rPr>
                <a:t>９</a:t>
              </a:r>
              <a:r>
                <a:rPr lang="ja-JP" sz="900" kern="100" dirty="0" smtClean="0">
                  <a:effectLst/>
                  <a:latin typeface="+mn-ea"/>
                  <a:cs typeface="Times New Roman"/>
                </a:rPr>
                <a:t>年</a:t>
              </a:r>
              <a:r>
                <a:rPr lang="ja-JP" altLang="en-US" sz="900" kern="100" dirty="0" smtClean="0">
                  <a:effectLst/>
                  <a:latin typeface="+mn-ea"/>
                  <a:cs typeface="Times New Roman"/>
                </a:rPr>
                <a:t>５</a:t>
              </a:r>
              <a:r>
                <a:rPr lang="ja-JP" sz="900" kern="100" dirty="0" smtClean="0">
                  <a:effectLst/>
                  <a:latin typeface="+mn-ea"/>
                  <a:cs typeface="Times New Roman"/>
                </a:rPr>
                <a:t>月</a:t>
              </a:r>
              <a:r>
                <a:rPr lang="ja-JP" altLang="en-US" sz="900" kern="100" dirty="0" smtClean="0">
                  <a:effectLst/>
                  <a:latin typeface="+mn-ea"/>
                  <a:cs typeface="Times New Roman"/>
                </a:rPr>
                <a:t>１７</a:t>
              </a:r>
              <a:r>
                <a:rPr lang="ja-JP" sz="900" kern="100" dirty="0" smtClean="0">
                  <a:effectLst/>
                  <a:latin typeface="+mn-ea"/>
                  <a:cs typeface="Times New Roman"/>
                </a:rPr>
                <a:t>日</a:t>
              </a:r>
              <a:r>
                <a:rPr lang="ja-JP" altLang="en-US" sz="900" kern="100" dirty="0" smtClean="0">
                  <a:effectLst/>
                  <a:latin typeface="+mn-ea"/>
                  <a:cs typeface="Times New Roman"/>
                </a:rPr>
                <a:t>～１８日</a:t>
              </a:r>
              <a:endParaRPr lang="ja-JP" sz="1050" kern="100" dirty="0">
                <a:effectLst/>
                <a:latin typeface="+mn-ea"/>
                <a:cs typeface="Times New Roman"/>
              </a:endParaRPr>
            </a:p>
          </p:txBody>
        </p:sp>
      </p:grpSp>
      <p:sp>
        <p:nvSpPr>
          <p:cNvPr id="18" name="Text Box 5"/>
          <p:cNvSpPr txBox="1">
            <a:spLocks noChangeArrowheads="1"/>
          </p:cNvSpPr>
          <p:nvPr/>
        </p:nvSpPr>
        <p:spPr bwMode="auto">
          <a:xfrm>
            <a:off x="8625408" y="188640"/>
            <a:ext cx="936104" cy="527640"/>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p>
            <a:pPr algn="ctr">
              <a:lnSpc>
                <a:spcPts val="1500"/>
              </a:lnSpc>
              <a:spcAft>
                <a:spcPts val="0"/>
              </a:spcAft>
            </a:pPr>
            <a:r>
              <a:rPr lang="ja-JP" sz="2000" kern="100" dirty="0" smtClean="0">
                <a:effectLst/>
                <a:latin typeface="+mn-ea"/>
                <a:cs typeface="Times New Roman"/>
              </a:rPr>
              <a:t>資料</a:t>
            </a:r>
            <a:r>
              <a:rPr lang="ja-JP" altLang="en-US" sz="2000" kern="100" dirty="0" smtClean="0">
                <a:effectLst/>
                <a:latin typeface="+mn-ea"/>
                <a:cs typeface="Times New Roman"/>
              </a:rPr>
              <a:t>５</a:t>
            </a:r>
            <a:endParaRPr lang="en-US" altLang="ja-JP" sz="2000" kern="100" dirty="0" smtClean="0">
              <a:effectLst/>
              <a:latin typeface="+mn-ea"/>
              <a:cs typeface="Times New Roman"/>
            </a:endParaRPr>
          </a:p>
        </p:txBody>
      </p:sp>
    </p:spTree>
    <p:extLst>
      <p:ext uri="{BB962C8B-B14F-4D97-AF65-F5344CB8AC3E}">
        <p14:creationId xmlns:p14="http://schemas.microsoft.com/office/powerpoint/2010/main" val="2242295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表 30"/>
          <p:cNvGraphicFramePr>
            <a:graphicFrameLocks noGrp="1"/>
          </p:cNvGraphicFramePr>
          <p:nvPr>
            <p:extLst/>
          </p:nvPr>
        </p:nvGraphicFramePr>
        <p:xfrm>
          <a:off x="178503" y="4005064"/>
          <a:ext cx="4198431" cy="1952625"/>
        </p:xfrm>
        <a:graphic>
          <a:graphicData uri="http://schemas.openxmlformats.org/drawingml/2006/table">
            <a:tbl>
              <a:tblPr/>
              <a:tblGrid>
                <a:gridCol w="868231"/>
                <a:gridCol w="333020"/>
                <a:gridCol w="333020"/>
                <a:gridCol w="333020"/>
                <a:gridCol w="333020"/>
                <a:gridCol w="333020"/>
                <a:gridCol w="333020"/>
                <a:gridCol w="333020"/>
                <a:gridCol w="333020"/>
                <a:gridCol w="333020"/>
                <a:gridCol w="333020"/>
              </a:tblGrid>
              <a:tr h="228600">
                <a:tc>
                  <a:txBody>
                    <a:bodyPr/>
                    <a:lstStyle/>
                    <a:p>
                      <a:pPr algn="ctr" fontAlgn="ctr"/>
                      <a:r>
                        <a:rPr lang="ja-JP" altLang="en-US" sz="1100" b="0" i="0" u="none" strike="noStrike" dirty="0">
                          <a:solidFill>
                            <a:srgbClr val="000000"/>
                          </a:solidFill>
                          <a:effectLst/>
                          <a:latin typeface="ＭＳ Ｐゴシック"/>
                        </a:rPr>
                        <a:t>年度</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Ｐゴシック"/>
                        </a:rPr>
                        <a:t>H26</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Ｐゴシック"/>
                        </a:rPr>
                        <a:t>H27</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Ｐゴシック"/>
                        </a:rPr>
                        <a:t>H28</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Ｐゴシック"/>
                        </a:rPr>
                        <a:t>H29</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Ｐゴシック"/>
                        </a:rPr>
                        <a:t>H30</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Ｐゴシック"/>
                        </a:rPr>
                        <a:t>H31</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Ｐゴシック"/>
                        </a:rPr>
                        <a:t>H32</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Ｐゴシック"/>
                        </a:rPr>
                        <a:t>H33</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Ｐゴシック"/>
                        </a:rPr>
                        <a:t>H34</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Ｐゴシック"/>
                        </a:rPr>
                        <a:t>H35</a:t>
                      </a:r>
                    </a:p>
                  </a:txBody>
                  <a:tcPr marL="9525" marR="9525" marT="9525" marB="0" anchor="ctr">
                    <a:lnL w="6350" cap="flat" cmpd="sng" algn="ctr">
                      <a:solidFill>
                        <a:srgbClr val="A6A6A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r>
              <a:tr h="1038225">
                <a:tc>
                  <a:txBody>
                    <a:bodyPr/>
                    <a:lstStyle/>
                    <a:p>
                      <a:pPr algn="ctr" fontAlgn="ctr"/>
                      <a:r>
                        <a:rPr lang="ja-JP" altLang="en-US" sz="1100" b="1" i="0" u="none" strike="noStrike" dirty="0">
                          <a:solidFill>
                            <a:srgbClr val="000000"/>
                          </a:solidFill>
                          <a:effectLst/>
                          <a:latin typeface="ＭＳ Ｐゴシック"/>
                        </a:rPr>
                        <a:t>へき地保健</a:t>
                      </a:r>
                      <a:br>
                        <a:rPr lang="ja-JP" altLang="en-US" sz="1100" b="1" i="0" u="none" strike="noStrike" dirty="0">
                          <a:solidFill>
                            <a:srgbClr val="000000"/>
                          </a:solidFill>
                          <a:effectLst/>
                          <a:latin typeface="ＭＳ Ｐゴシック"/>
                        </a:rPr>
                      </a:br>
                      <a:r>
                        <a:rPr lang="ja-JP" altLang="en-US" sz="1100" b="1" i="0" u="none" strike="noStrike" dirty="0">
                          <a:solidFill>
                            <a:srgbClr val="000000"/>
                          </a:solidFill>
                          <a:effectLst/>
                          <a:latin typeface="ＭＳ Ｐゴシック"/>
                        </a:rPr>
                        <a:t>医療計画</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rowSpan="2">
                  <a:txBody>
                    <a:bodyPr/>
                    <a:lstStyle/>
                    <a:p>
                      <a:pPr algn="ctr" fontAlgn="ctr"/>
                      <a:r>
                        <a:rPr lang="ja-JP" altLang="en-US" sz="1100" b="0" i="0" u="none" strike="noStrike">
                          <a:solidFill>
                            <a:srgbClr val="000000"/>
                          </a:solidFill>
                          <a:effectLst/>
                          <a:latin typeface="ＭＳ Ｐゴシック"/>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ja-JP" altLang="en-US" sz="1100" b="0" i="0" u="none" strike="noStrike">
                          <a:solidFill>
                            <a:srgbClr val="000000"/>
                          </a:solidFill>
                          <a:effectLst/>
                          <a:latin typeface="ＭＳ Ｐゴシック"/>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ja-JP" altLang="en-US" sz="1100" b="0" i="0" u="none" strike="noStrike">
                          <a:solidFill>
                            <a:srgbClr val="000000"/>
                          </a:solidFill>
                          <a:effectLst/>
                          <a:latin typeface="ＭＳ Ｐゴシック"/>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ja-JP" altLang="en-US" sz="1100" b="0" i="0" u="none" strike="noStrike">
                          <a:solidFill>
                            <a:srgbClr val="000000"/>
                          </a:solidFill>
                          <a:effectLst/>
                          <a:latin typeface="ＭＳ Ｐゴシック"/>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ja-JP" altLang="en-US" sz="1100" b="0" i="0" u="none" strike="noStrike">
                          <a:solidFill>
                            <a:srgbClr val="000000"/>
                          </a:solidFill>
                          <a:effectLst/>
                          <a:latin typeface="ＭＳ Ｐゴシック"/>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ja-JP" altLang="en-US" sz="1100" b="0" i="0" u="none" strike="noStrike">
                          <a:solidFill>
                            <a:srgbClr val="000000"/>
                          </a:solidFill>
                          <a:effectLst/>
                          <a:latin typeface="ＭＳ Ｐゴシック"/>
                        </a:rPr>
                        <a:t>　</a:t>
                      </a:r>
                    </a:p>
                  </a:txBody>
                  <a:tcPr marL="9525" marR="9525" marT="9525" marB="0" anchor="ctr">
                    <a:lnL w="6350" cap="flat" cmpd="sng" algn="ctr">
                      <a:solidFill>
                        <a:srgbClr val="A6A6A6"/>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algn="ctr" fontAlgn="ctr"/>
                      <a:r>
                        <a:rPr lang="ja-JP" altLang="en-US" sz="1100" b="1" i="0" u="none" strike="noStrike" dirty="0">
                          <a:solidFill>
                            <a:srgbClr val="000000"/>
                          </a:solidFill>
                          <a:effectLst/>
                          <a:latin typeface="ＭＳ Ｐゴシック"/>
                        </a:rPr>
                        <a:t>医療計画</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a:rPr>
                        <a:t>　</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4" name="テキスト ボックス 3"/>
          <p:cNvSpPr txBox="1"/>
          <p:nvPr/>
        </p:nvSpPr>
        <p:spPr>
          <a:xfrm>
            <a:off x="0" y="0"/>
            <a:ext cx="9906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800" dirty="0" smtClean="0">
                <a:solidFill>
                  <a:prstClr val="black"/>
                </a:solidFill>
              </a:rPr>
              <a:t>へき地医療の体制</a:t>
            </a:r>
            <a:endParaRPr lang="ja-JP" altLang="en-US" sz="2800" dirty="0">
              <a:solidFill>
                <a:prstClr val="black"/>
              </a:solidFill>
            </a:endParaRPr>
          </a:p>
        </p:txBody>
      </p:sp>
      <p:sp>
        <p:nvSpPr>
          <p:cNvPr id="5" name="テキスト ボックス 4"/>
          <p:cNvSpPr txBox="1"/>
          <p:nvPr/>
        </p:nvSpPr>
        <p:spPr>
          <a:xfrm>
            <a:off x="128464" y="1066671"/>
            <a:ext cx="9649072" cy="830997"/>
          </a:xfrm>
          <a:prstGeom prst="rect">
            <a:avLst/>
          </a:prstGeom>
          <a:noFill/>
          <a:ln>
            <a:solidFill>
              <a:schemeClr val="tx2"/>
            </a:solidFill>
          </a:ln>
        </p:spPr>
        <p:txBody>
          <a:bodyPr wrap="square" rtlCol="0">
            <a:spAutoFit/>
          </a:bodyPr>
          <a:lstStyle/>
          <a:p>
            <a:pPr marL="180000" indent="-457200"/>
            <a:r>
              <a:rPr lang="ja-JP" altLang="ja-JP" sz="1600" dirty="0" smtClean="0">
                <a:solidFill>
                  <a:prstClr val="black"/>
                </a:solidFill>
                <a:latin typeface="ＭＳ Ｐゴシック"/>
              </a:rPr>
              <a:t>○</a:t>
            </a:r>
            <a:r>
              <a:rPr lang="ja-JP" altLang="en-US" sz="1600" dirty="0">
                <a:solidFill>
                  <a:prstClr val="black"/>
                </a:solidFill>
                <a:latin typeface="ＭＳ Ｐゴシック"/>
              </a:rPr>
              <a:t>　</a:t>
            </a:r>
            <a:r>
              <a:rPr lang="ja-JP" altLang="ja-JP" sz="1600" dirty="0" smtClean="0">
                <a:solidFill>
                  <a:prstClr val="black"/>
                </a:solidFill>
                <a:latin typeface="ＭＳ Ｐゴシック"/>
              </a:rPr>
              <a:t>へき地</a:t>
            </a:r>
            <a:r>
              <a:rPr lang="ja-JP" altLang="ja-JP" sz="1600" dirty="0">
                <a:solidFill>
                  <a:prstClr val="black"/>
                </a:solidFill>
                <a:latin typeface="ＭＳ Ｐゴシック"/>
              </a:rPr>
              <a:t>における医療従事者の確保やチーム医療の充実については、「へき地保健医療計画」を「医療計画</a:t>
            </a:r>
            <a:r>
              <a:rPr lang="ja-JP" altLang="ja-JP" sz="1600" dirty="0" smtClean="0">
                <a:solidFill>
                  <a:prstClr val="black"/>
                </a:solidFill>
                <a:latin typeface="ＭＳ Ｐゴシック"/>
              </a:rPr>
              <a:t>」に一本化</a:t>
            </a:r>
            <a:r>
              <a:rPr lang="ja-JP" altLang="ja-JP" sz="1600" dirty="0">
                <a:solidFill>
                  <a:prstClr val="black"/>
                </a:solidFill>
                <a:latin typeface="ＭＳ Ｐゴシック"/>
              </a:rPr>
              <a:t>した上で、医療計画における医療従事者の確保</a:t>
            </a:r>
            <a:r>
              <a:rPr lang="ja-JP" altLang="ja-JP" sz="1600" dirty="0" smtClean="0">
                <a:solidFill>
                  <a:prstClr val="black"/>
                </a:solidFill>
                <a:latin typeface="ＭＳ Ｐゴシック"/>
              </a:rPr>
              <a:t>等</a:t>
            </a:r>
            <a:r>
              <a:rPr lang="ja-JP" altLang="ja-JP" sz="1600" dirty="0">
                <a:solidFill>
                  <a:prstClr val="black"/>
                </a:solidFill>
                <a:latin typeface="ＭＳ Ｐゴシック"/>
              </a:rPr>
              <a:t>の取組みと連動して</a:t>
            </a:r>
            <a:r>
              <a:rPr lang="ja-JP" altLang="ja-JP" sz="1600" dirty="0" smtClean="0">
                <a:solidFill>
                  <a:prstClr val="black"/>
                </a:solidFill>
                <a:latin typeface="ＭＳ Ｐゴシック"/>
              </a:rPr>
              <a:t>進める</a:t>
            </a:r>
            <a:r>
              <a:rPr lang="ja-JP" altLang="ja-JP" sz="1600" dirty="0">
                <a:solidFill>
                  <a:prstClr val="black"/>
                </a:solidFill>
                <a:latin typeface="ＭＳ Ｐゴシック"/>
              </a:rPr>
              <a:t>。</a:t>
            </a:r>
          </a:p>
          <a:p>
            <a:r>
              <a:rPr lang="ja-JP" altLang="en-US" sz="1600" dirty="0" smtClean="0">
                <a:solidFill>
                  <a:prstClr val="black"/>
                </a:solidFill>
                <a:latin typeface="ＭＳ Ｐゴシック"/>
              </a:rPr>
              <a:t>○　</a:t>
            </a:r>
            <a:r>
              <a:rPr lang="ja-JP" altLang="ja-JP" sz="1600" dirty="0" smtClean="0">
                <a:solidFill>
                  <a:prstClr val="black"/>
                </a:solidFill>
                <a:latin typeface="ＭＳ Ｐゴシック"/>
              </a:rPr>
              <a:t>へき地</a:t>
            </a:r>
            <a:r>
              <a:rPr lang="ja-JP" altLang="ja-JP" sz="1600" dirty="0">
                <a:solidFill>
                  <a:prstClr val="black"/>
                </a:solidFill>
                <a:latin typeface="ＭＳ Ｐゴシック"/>
              </a:rPr>
              <a:t>における巡回診療等の実績に基づいて、へき地医療拠点病院の要件を見直す。</a:t>
            </a:r>
          </a:p>
        </p:txBody>
      </p:sp>
      <p:sp>
        <p:nvSpPr>
          <p:cNvPr id="6" name="テキスト ボックス 5"/>
          <p:cNvSpPr txBox="1"/>
          <p:nvPr/>
        </p:nvSpPr>
        <p:spPr>
          <a:xfrm>
            <a:off x="128464" y="726376"/>
            <a:ext cx="1008112" cy="338554"/>
          </a:xfrm>
          <a:prstGeom prst="rect">
            <a:avLst/>
          </a:prstGeom>
          <a:noFill/>
          <a:ln>
            <a:solidFill>
              <a:schemeClr val="tx1"/>
            </a:solidFill>
          </a:ln>
        </p:spPr>
        <p:txBody>
          <a:bodyPr wrap="square" rtlCol="0">
            <a:spAutoFit/>
          </a:bodyPr>
          <a:lstStyle/>
          <a:p>
            <a:pPr algn="ctr"/>
            <a:r>
              <a:rPr lang="en-US" altLang="ja-JP" sz="1600" dirty="0" smtClean="0">
                <a:solidFill>
                  <a:prstClr val="black"/>
                </a:solidFill>
                <a:latin typeface="ＭＳ Ｐゴシック"/>
              </a:rPr>
              <a:t>【</a:t>
            </a:r>
            <a:r>
              <a:rPr lang="ja-JP" altLang="en-US" sz="1600" dirty="0">
                <a:solidFill>
                  <a:prstClr val="black"/>
                </a:solidFill>
                <a:latin typeface="ＭＳ Ｐゴシック"/>
              </a:rPr>
              <a:t>概要</a:t>
            </a:r>
            <a:r>
              <a:rPr lang="en-US" altLang="ja-JP" sz="1600" dirty="0" smtClean="0">
                <a:solidFill>
                  <a:prstClr val="black"/>
                </a:solidFill>
                <a:latin typeface="ＭＳ Ｐゴシック"/>
              </a:rPr>
              <a:t>】</a:t>
            </a:r>
            <a:endParaRPr lang="ja-JP" altLang="en-US" sz="1600" dirty="0">
              <a:solidFill>
                <a:prstClr val="black"/>
              </a:solidFill>
              <a:latin typeface="ＭＳ Ｐゴシック"/>
            </a:endParaRPr>
          </a:p>
        </p:txBody>
      </p:sp>
      <p:sp>
        <p:nvSpPr>
          <p:cNvPr id="7" name="正方形/長方形 6"/>
          <p:cNvSpPr/>
          <p:nvPr/>
        </p:nvSpPr>
        <p:spPr>
          <a:xfrm>
            <a:off x="4498504" y="2057971"/>
            <a:ext cx="5206749" cy="4557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u="sng" dirty="0" smtClean="0">
                <a:solidFill>
                  <a:prstClr val="white"/>
                </a:solidFill>
              </a:rPr>
              <a:t>へき地</a:t>
            </a:r>
            <a:r>
              <a:rPr lang="ja-JP" altLang="ja-JP" u="sng" dirty="0">
                <a:solidFill>
                  <a:prstClr val="white"/>
                </a:solidFill>
              </a:rPr>
              <a:t>医療拠点病院のさらなる充実を図る必要がある</a:t>
            </a:r>
            <a:r>
              <a:rPr lang="ja-JP" altLang="en-US" u="sng" dirty="0">
                <a:solidFill>
                  <a:prstClr val="white"/>
                </a:solidFill>
              </a:rPr>
              <a:t>。</a:t>
            </a:r>
            <a:endParaRPr lang="en-US" altLang="ja-JP" u="sng" dirty="0">
              <a:solidFill>
                <a:prstClr val="white"/>
              </a:solidFill>
            </a:endParaRPr>
          </a:p>
          <a:p>
            <a:r>
              <a:rPr lang="ja-JP" altLang="ja-JP" dirty="0" smtClean="0">
                <a:solidFill>
                  <a:prstClr val="white"/>
                </a:solidFill>
                <a:latin typeface="ＭＳ Ｐゴシック"/>
              </a:rPr>
              <a:t>地</a:t>
            </a:r>
            <a:r>
              <a:rPr lang="ja-JP" altLang="ja-JP" dirty="0">
                <a:solidFill>
                  <a:prstClr val="white"/>
                </a:solidFill>
                <a:latin typeface="ＭＳ Ｐゴシック"/>
              </a:rPr>
              <a:t>医療拠点病院の要件を見直す。</a:t>
            </a:r>
          </a:p>
        </p:txBody>
      </p:sp>
      <p:sp>
        <p:nvSpPr>
          <p:cNvPr id="3" name="正方形/長方形 2"/>
          <p:cNvSpPr/>
          <p:nvPr/>
        </p:nvSpPr>
        <p:spPr>
          <a:xfrm>
            <a:off x="128465" y="2060848"/>
            <a:ext cx="4320479" cy="4557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16" name="表 15"/>
          <p:cNvGraphicFramePr>
            <a:graphicFrameLocks noGrp="1"/>
          </p:cNvGraphicFramePr>
          <p:nvPr>
            <p:extLst/>
          </p:nvPr>
        </p:nvGraphicFramePr>
        <p:xfrm>
          <a:off x="4804201" y="3284984"/>
          <a:ext cx="4419224" cy="609600"/>
        </p:xfrm>
        <a:graphic>
          <a:graphicData uri="http://schemas.openxmlformats.org/drawingml/2006/table">
            <a:tbl>
              <a:tblPr firstRow="1" bandRow="1">
                <a:tableStyleId>{BC89EF96-8CEA-46FF-86C4-4CE0E7609802}</a:tableStyleId>
              </a:tblPr>
              <a:tblGrid>
                <a:gridCol w="1104806"/>
                <a:gridCol w="1104806"/>
                <a:gridCol w="1104806"/>
                <a:gridCol w="1104806"/>
              </a:tblGrid>
              <a:tr h="230927">
                <a:tc>
                  <a:txBody>
                    <a:bodyPr/>
                    <a:lstStyle/>
                    <a:p>
                      <a:pPr algn="ctr"/>
                      <a:r>
                        <a:rPr kumimoji="1" lang="ja-JP" altLang="en-US" sz="1400" dirty="0" smtClean="0"/>
                        <a:t>巡回診療</a:t>
                      </a:r>
                      <a:endParaRPr kumimoji="1" lang="ja-JP" altLang="en-US" sz="1400" dirty="0"/>
                    </a:p>
                  </a:txBody>
                  <a:tcPr/>
                </a:tc>
                <a:tc>
                  <a:txBody>
                    <a:bodyPr/>
                    <a:lstStyle/>
                    <a:p>
                      <a:pPr algn="ctr"/>
                      <a:r>
                        <a:rPr kumimoji="1" lang="ja-JP" altLang="en-US" sz="1400" dirty="0" smtClean="0"/>
                        <a:t>医師派遣</a:t>
                      </a:r>
                      <a:endParaRPr kumimoji="1" lang="ja-JP" altLang="en-US" sz="1400" dirty="0"/>
                    </a:p>
                  </a:txBody>
                  <a:tcPr/>
                </a:tc>
                <a:tc>
                  <a:txBody>
                    <a:bodyPr/>
                    <a:lstStyle/>
                    <a:p>
                      <a:pPr algn="ctr"/>
                      <a:r>
                        <a:rPr kumimoji="1" lang="ja-JP" altLang="en-US" sz="1400" dirty="0" smtClean="0"/>
                        <a:t>代診医派遣</a:t>
                      </a:r>
                      <a:endParaRPr kumimoji="1" lang="ja-JP" altLang="en-US" sz="1400" dirty="0"/>
                    </a:p>
                  </a:txBody>
                  <a:tcPr/>
                </a:tc>
                <a:tc>
                  <a:txBody>
                    <a:bodyPr/>
                    <a:lstStyle/>
                    <a:p>
                      <a:pPr algn="ctr"/>
                      <a:r>
                        <a:rPr kumimoji="1" lang="ja-JP" altLang="en-US" sz="1400" dirty="0" smtClean="0">
                          <a:solidFill>
                            <a:srgbClr val="FF0000"/>
                          </a:solidFill>
                        </a:rPr>
                        <a:t>実施無し</a:t>
                      </a:r>
                      <a:endParaRPr kumimoji="1" lang="ja-JP" altLang="en-US" sz="1400" dirty="0">
                        <a:solidFill>
                          <a:srgbClr val="FF0000"/>
                        </a:solidFill>
                      </a:endParaRPr>
                    </a:p>
                  </a:txBody>
                  <a:tcPr/>
                </a:tc>
              </a:tr>
              <a:tr h="205043">
                <a:tc>
                  <a:txBody>
                    <a:bodyPr/>
                    <a:lstStyle/>
                    <a:p>
                      <a:pPr algn="ctr"/>
                      <a:r>
                        <a:rPr kumimoji="1" lang="en-US" altLang="ja-JP" sz="1400" dirty="0" smtClean="0"/>
                        <a:t>90</a:t>
                      </a:r>
                      <a:endParaRPr kumimoji="1" lang="ja-JP" altLang="en-US" sz="1400" dirty="0"/>
                    </a:p>
                  </a:txBody>
                  <a:tcPr/>
                </a:tc>
                <a:tc>
                  <a:txBody>
                    <a:bodyPr/>
                    <a:lstStyle/>
                    <a:p>
                      <a:pPr algn="ctr"/>
                      <a:r>
                        <a:rPr kumimoji="1" lang="en-US" altLang="ja-JP" sz="1400" dirty="0" smtClean="0"/>
                        <a:t>102</a:t>
                      </a:r>
                      <a:endParaRPr kumimoji="1" lang="ja-JP" altLang="en-US" sz="1400" dirty="0"/>
                    </a:p>
                  </a:txBody>
                  <a:tcPr/>
                </a:tc>
                <a:tc>
                  <a:txBody>
                    <a:bodyPr/>
                    <a:lstStyle/>
                    <a:p>
                      <a:pPr algn="ctr"/>
                      <a:r>
                        <a:rPr kumimoji="1" lang="en-US" altLang="ja-JP" sz="1400" dirty="0" smtClean="0"/>
                        <a:t>94</a:t>
                      </a:r>
                      <a:endParaRPr kumimoji="1" lang="ja-JP" altLang="en-US" sz="1400" dirty="0"/>
                    </a:p>
                  </a:txBody>
                  <a:tcPr/>
                </a:tc>
                <a:tc>
                  <a:txBody>
                    <a:bodyPr/>
                    <a:lstStyle/>
                    <a:p>
                      <a:pPr algn="ctr"/>
                      <a:r>
                        <a:rPr kumimoji="1" lang="en-US" altLang="ja-JP" sz="1400" dirty="0" smtClean="0">
                          <a:solidFill>
                            <a:srgbClr val="FF0000"/>
                          </a:solidFill>
                        </a:rPr>
                        <a:t>77(24.7%)</a:t>
                      </a:r>
                      <a:endParaRPr kumimoji="1" lang="ja-JP" altLang="en-US" sz="1400" dirty="0">
                        <a:solidFill>
                          <a:srgbClr val="FF0000"/>
                        </a:solidFill>
                      </a:endParaRPr>
                    </a:p>
                  </a:txBody>
                  <a:tcPr/>
                </a:tc>
              </a:tr>
            </a:tbl>
          </a:graphicData>
        </a:graphic>
      </p:graphicFrame>
      <p:sp>
        <p:nvSpPr>
          <p:cNvPr id="18" name="正方形/長方形 17"/>
          <p:cNvSpPr/>
          <p:nvPr/>
        </p:nvSpPr>
        <p:spPr>
          <a:xfrm>
            <a:off x="4570512" y="2492896"/>
            <a:ext cx="5134741" cy="738664"/>
          </a:xfrm>
          <a:prstGeom prst="rect">
            <a:avLst/>
          </a:prstGeom>
        </p:spPr>
        <p:txBody>
          <a:bodyPr wrap="square">
            <a:spAutoFit/>
          </a:bodyPr>
          <a:lstStyle/>
          <a:p>
            <a:r>
              <a:rPr lang="ja-JP" altLang="en-US" sz="1400" dirty="0" smtClean="0">
                <a:solidFill>
                  <a:prstClr val="black"/>
                </a:solidFill>
              </a:rPr>
              <a:t>　へき地</a:t>
            </a:r>
            <a:r>
              <a:rPr lang="ja-JP" altLang="en-US" sz="1400" dirty="0">
                <a:solidFill>
                  <a:prstClr val="black"/>
                </a:solidFill>
              </a:rPr>
              <a:t>医療拠点病院の指定は受けているが</a:t>
            </a:r>
            <a:r>
              <a:rPr lang="ja-JP" altLang="en-US" sz="1400" dirty="0" smtClean="0">
                <a:solidFill>
                  <a:prstClr val="black"/>
                </a:solidFill>
              </a:rPr>
              <a:t>、人員不足等から、巡回</a:t>
            </a:r>
            <a:r>
              <a:rPr lang="ja-JP" altLang="en-US" sz="1400" dirty="0">
                <a:solidFill>
                  <a:prstClr val="black"/>
                </a:solidFill>
              </a:rPr>
              <a:t>診療、医師派遣</a:t>
            </a:r>
            <a:r>
              <a:rPr lang="ja-JP" altLang="en-US" sz="1400" dirty="0" smtClean="0">
                <a:solidFill>
                  <a:prstClr val="black"/>
                </a:solidFill>
              </a:rPr>
              <a:t>、代診医派遣のいずれも実施していない施設が一定程度存在する（</a:t>
            </a:r>
            <a:r>
              <a:rPr lang="en-US" altLang="ja-JP" sz="1400" dirty="0" smtClean="0">
                <a:solidFill>
                  <a:prstClr val="black"/>
                </a:solidFill>
              </a:rPr>
              <a:t>77</a:t>
            </a:r>
            <a:r>
              <a:rPr lang="ja-JP" altLang="en-US" sz="1400" dirty="0" smtClean="0">
                <a:solidFill>
                  <a:prstClr val="black"/>
                </a:solidFill>
              </a:rPr>
              <a:t>施設（</a:t>
            </a:r>
            <a:r>
              <a:rPr lang="en-US" altLang="ja-JP" sz="1400" dirty="0" smtClean="0">
                <a:solidFill>
                  <a:prstClr val="black"/>
                </a:solidFill>
              </a:rPr>
              <a:t>24.8%</a:t>
            </a:r>
            <a:r>
              <a:rPr lang="ja-JP" altLang="en-US" sz="1400" dirty="0" smtClean="0">
                <a:solidFill>
                  <a:prstClr val="black"/>
                </a:solidFill>
              </a:rPr>
              <a:t>）、平成</a:t>
            </a:r>
            <a:r>
              <a:rPr lang="en-US" altLang="ja-JP" sz="1400" dirty="0" smtClean="0">
                <a:solidFill>
                  <a:prstClr val="black"/>
                </a:solidFill>
              </a:rPr>
              <a:t>28</a:t>
            </a:r>
            <a:r>
              <a:rPr lang="ja-JP" altLang="en-US" sz="1400" dirty="0" smtClean="0">
                <a:solidFill>
                  <a:prstClr val="black"/>
                </a:solidFill>
              </a:rPr>
              <a:t>年</a:t>
            </a:r>
            <a:r>
              <a:rPr lang="en-US" altLang="ja-JP" sz="1400" dirty="0" smtClean="0">
                <a:solidFill>
                  <a:prstClr val="black"/>
                </a:solidFill>
              </a:rPr>
              <a:t>1</a:t>
            </a:r>
            <a:r>
              <a:rPr lang="ja-JP" altLang="en-US" sz="1400" dirty="0" smtClean="0">
                <a:solidFill>
                  <a:prstClr val="black"/>
                </a:solidFill>
              </a:rPr>
              <a:t>月</a:t>
            </a:r>
            <a:r>
              <a:rPr lang="en-US" altLang="ja-JP" sz="1400" dirty="0" smtClean="0">
                <a:solidFill>
                  <a:prstClr val="black"/>
                </a:solidFill>
              </a:rPr>
              <a:t>1</a:t>
            </a:r>
            <a:r>
              <a:rPr lang="ja-JP" altLang="en-US" sz="1400" dirty="0" smtClean="0">
                <a:solidFill>
                  <a:prstClr val="black"/>
                </a:solidFill>
              </a:rPr>
              <a:t>日時点）。</a:t>
            </a:r>
            <a:endParaRPr lang="en-US" altLang="ja-JP" sz="1400" dirty="0">
              <a:solidFill>
                <a:prstClr val="black"/>
              </a:solidFill>
            </a:endParaRPr>
          </a:p>
        </p:txBody>
      </p:sp>
      <p:sp>
        <p:nvSpPr>
          <p:cNvPr id="21" name="コンテンツ プレースホルダー 2"/>
          <p:cNvSpPr txBox="1">
            <a:spLocks/>
          </p:cNvSpPr>
          <p:nvPr/>
        </p:nvSpPr>
        <p:spPr>
          <a:xfrm>
            <a:off x="5457056" y="5147078"/>
            <a:ext cx="3960440" cy="150079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ja-JP" sz="1400" dirty="0" smtClean="0">
                <a:solidFill>
                  <a:prstClr val="black"/>
                </a:solidFill>
              </a:rPr>
              <a:t>へき地医療拠点病院</a:t>
            </a:r>
            <a:r>
              <a:rPr lang="ja-JP" altLang="en-US" sz="1400" dirty="0" smtClean="0">
                <a:solidFill>
                  <a:prstClr val="black"/>
                </a:solidFill>
              </a:rPr>
              <a:t>の主たる３事業である</a:t>
            </a:r>
            <a:endParaRPr lang="en-US" altLang="ja-JP" sz="1400" dirty="0" smtClean="0">
              <a:solidFill>
                <a:prstClr val="black"/>
              </a:solidFill>
            </a:endParaRPr>
          </a:p>
          <a:p>
            <a:pPr marL="0" indent="0">
              <a:buFont typeface="Arial" pitchFamily="34" charset="0"/>
              <a:buNone/>
            </a:pPr>
            <a:r>
              <a:rPr lang="ja-JP" altLang="en-US" sz="1400" u="sng" dirty="0" smtClean="0">
                <a:solidFill>
                  <a:prstClr val="black"/>
                </a:solidFill>
                <a:latin typeface="ＭＳ Ｐゴシック"/>
              </a:rPr>
              <a:t>①　へき地における</a:t>
            </a:r>
            <a:r>
              <a:rPr lang="ja-JP" altLang="ja-JP" sz="1400" u="sng" dirty="0" smtClean="0">
                <a:solidFill>
                  <a:prstClr val="black"/>
                </a:solidFill>
                <a:latin typeface="ＭＳ Ｐゴシック"/>
              </a:rPr>
              <a:t>巡回診療、</a:t>
            </a:r>
            <a:endParaRPr lang="en-US" altLang="ja-JP" sz="1400" u="sng" dirty="0" smtClean="0">
              <a:solidFill>
                <a:prstClr val="black"/>
              </a:solidFill>
              <a:latin typeface="ＭＳ Ｐゴシック"/>
            </a:endParaRPr>
          </a:p>
          <a:p>
            <a:pPr marL="0" indent="0">
              <a:buFont typeface="Arial" pitchFamily="34" charset="0"/>
              <a:buNone/>
            </a:pPr>
            <a:r>
              <a:rPr lang="ja-JP" altLang="en-US" sz="1400" u="sng" dirty="0" smtClean="0">
                <a:solidFill>
                  <a:prstClr val="black"/>
                </a:solidFill>
                <a:latin typeface="ＭＳ Ｐゴシック"/>
              </a:rPr>
              <a:t>②　へき地への</a:t>
            </a:r>
            <a:r>
              <a:rPr lang="ja-JP" altLang="ja-JP" sz="1400" u="sng" dirty="0" smtClean="0">
                <a:solidFill>
                  <a:prstClr val="black"/>
                </a:solidFill>
                <a:latin typeface="ＭＳ Ｐゴシック"/>
              </a:rPr>
              <a:t>医師派遣、</a:t>
            </a:r>
            <a:endParaRPr lang="en-US" altLang="ja-JP" sz="1400" u="sng" dirty="0" smtClean="0">
              <a:solidFill>
                <a:prstClr val="black"/>
              </a:solidFill>
              <a:latin typeface="ＭＳ Ｐゴシック"/>
            </a:endParaRPr>
          </a:p>
          <a:p>
            <a:pPr marL="0" indent="0">
              <a:buFont typeface="Arial" pitchFamily="34" charset="0"/>
              <a:buNone/>
            </a:pPr>
            <a:r>
              <a:rPr lang="ja-JP" altLang="en-US" sz="1400" u="sng" dirty="0" smtClean="0">
                <a:solidFill>
                  <a:prstClr val="black"/>
                </a:solidFill>
                <a:latin typeface="ＭＳ Ｐゴシック"/>
              </a:rPr>
              <a:t>③　へき地への</a:t>
            </a:r>
            <a:r>
              <a:rPr lang="ja-JP" altLang="ja-JP" sz="1400" u="sng" dirty="0" smtClean="0">
                <a:solidFill>
                  <a:prstClr val="black"/>
                </a:solidFill>
                <a:latin typeface="ＭＳ Ｐゴシック"/>
              </a:rPr>
              <a:t>代診医派遣</a:t>
            </a:r>
            <a:endParaRPr lang="en-US" altLang="ja-JP" sz="1400" u="sng" dirty="0" smtClean="0">
              <a:solidFill>
                <a:prstClr val="black"/>
              </a:solidFill>
              <a:latin typeface="ＭＳ Ｐゴシック"/>
            </a:endParaRPr>
          </a:p>
          <a:p>
            <a:pPr marL="0" indent="0">
              <a:buFont typeface="Arial" pitchFamily="34" charset="0"/>
              <a:buNone/>
            </a:pPr>
            <a:r>
              <a:rPr lang="ja-JP" altLang="en-US" sz="1400" u="sng" dirty="0" smtClean="0">
                <a:solidFill>
                  <a:prstClr val="black"/>
                </a:solidFill>
                <a:latin typeface="ＭＳ Ｐゴシック"/>
              </a:rPr>
              <a:t>の実績が</a:t>
            </a:r>
            <a:r>
              <a:rPr lang="ja-JP" altLang="en-US" sz="1400" u="sng" dirty="0" smtClean="0">
                <a:solidFill>
                  <a:srgbClr val="FF0000"/>
                </a:solidFill>
                <a:latin typeface="ＭＳ Ｐゴシック"/>
              </a:rPr>
              <a:t>年間</a:t>
            </a:r>
            <a:r>
              <a:rPr lang="en-US" altLang="ja-JP" sz="1400" u="sng" dirty="0" smtClean="0">
                <a:solidFill>
                  <a:srgbClr val="FF0000"/>
                </a:solidFill>
                <a:latin typeface="ＭＳ Ｐゴシック"/>
              </a:rPr>
              <a:t>12</a:t>
            </a:r>
            <a:r>
              <a:rPr lang="ja-JP" altLang="ja-JP" sz="1400" u="sng" dirty="0" smtClean="0">
                <a:solidFill>
                  <a:srgbClr val="FF0000"/>
                </a:solidFill>
                <a:latin typeface="ＭＳ Ｐゴシック"/>
              </a:rPr>
              <a:t>回（月</a:t>
            </a:r>
            <a:r>
              <a:rPr lang="ja-JP" altLang="en-US" sz="1400" u="sng" dirty="0" smtClean="0">
                <a:solidFill>
                  <a:srgbClr val="FF0000"/>
                </a:solidFill>
                <a:latin typeface="ＭＳ Ｐゴシック"/>
              </a:rPr>
              <a:t>１</a:t>
            </a:r>
            <a:r>
              <a:rPr lang="ja-JP" altLang="ja-JP" sz="1400" u="sng" dirty="0" smtClean="0">
                <a:solidFill>
                  <a:srgbClr val="FF0000"/>
                </a:solidFill>
                <a:latin typeface="ＭＳ Ｐゴシック"/>
              </a:rPr>
              <a:t>回）以上</a:t>
            </a:r>
            <a:endParaRPr lang="ja-JP" altLang="ja-JP" sz="1400" u="sng" dirty="0" smtClean="0">
              <a:solidFill>
                <a:prstClr val="black"/>
              </a:solidFill>
              <a:latin typeface="ＭＳ Ｐゴシック"/>
            </a:endParaRPr>
          </a:p>
        </p:txBody>
      </p:sp>
      <p:sp>
        <p:nvSpPr>
          <p:cNvPr id="22" name="正方形/長方形 21"/>
          <p:cNvSpPr/>
          <p:nvPr/>
        </p:nvSpPr>
        <p:spPr>
          <a:xfrm>
            <a:off x="5344708" y="4818638"/>
            <a:ext cx="3230372" cy="338554"/>
          </a:xfrm>
          <a:prstGeom prst="rect">
            <a:avLst/>
          </a:prstGeom>
        </p:spPr>
        <p:txBody>
          <a:bodyPr wrap="none">
            <a:spAutoFit/>
          </a:bodyPr>
          <a:lstStyle/>
          <a:p>
            <a:r>
              <a:rPr lang="en-US" altLang="ja-JP" sz="1600" dirty="0" smtClean="0">
                <a:solidFill>
                  <a:prstClr val="black"/>
                </a:solidFill>
              </a:rPr>
              <a:t>【</a:t>
            </a:r>
            <a:r>
              <a:rPr lang="ja-JP" altLang="ja-JP" sz="1600" dirty="0" smtClean="0">
                <a:solidFill>
                  <a:prstClr val="black"/>
                </a:solidFill>
              </a:rPr>
              <a:t>へき地</a:t>
            </a:r>
            <a:r>
              <a:rPr lang="ja-JP" altLang="ja-JP" sz="1600" dirty="0">
                <a:solidFill>
                  <a:prstClr val="black"/>
                </a:solidFill>
              </a:rPr>
              <a:t>医療拠点病院</a:t>
            </a:r>
            <a:r>
              <a:rPr lang="ja-JP" altLang="ja-JP" sz="1600" dirty="0" smtClean="0">
                <a:solidFill>
                  <a:prstClr val="black"/>
                </a:solidFill>
              </a:rPr>
              <a:t>の</a:t>
            </a:r>
            <a:r>
              <a:rPr lang="ja-JP" altLang="en-US" sz="1600" dirty="0" smtClean="0">
                <a:solidFill>
                  <a:prstClr val="black"/>
                </a:solidFill>
              </a:rPr>
              <a:t>活動目標</a:t>
            </a:r>
            <a:r>
              <a:rPr lang="en-US" altLang="ja-JP" sz="1600" dirty="0" smtClean="0">
                <a:solidFill>
                  <a:prstClr val="black"/>
                </a:solidFill>
              </a:rPr>
              <a:t>】</a:t>
            </a:r>
            <a:endParaRPr lang="ja-JP" altLang="en-US" sz="1600" dirty="0">
              <a:solidFill>
                <a:prstClr val="black"/>
              </a:solidFill>
            </a:endParaRPr>
          </a:p>
        </p:txBody>
      </p:sp>
      <p:sp>
        <p:nvSpPr>
          <p:cNvPr id="27" name="正方形/長方形 26"/>
          <p:cNvSpPr/>
          <p:nvPr/>
        </p:nvSpPr>
        <p:spPr>
          <a:xfrm>
            <a:off x="4570512" y="3986480"/>
            <a:ext cx="5134741" cy="738664"/>
          </a:xfrm>
          <a:prstGeom prst="rect">
            <a:avLst/>
          </a:prstGeom>
        </p:spPr>
        <p:txBody>
          <a:bodyPr wrap="square">
            <a:spAutoFit/>
          </a:bodyPr>
          <a:lstStyle/>
          <a:p>
            <a:r>
              <a:rPr lang="ja-JP" altLang="en-US" sz="1400" dirty="0" smtClean="0">
                <a:solidFill>
                  <a:prstClr val="black"/>
                </a:solidFill>
              </a:rPr>
              <a:t>　このため、</a:t>
            </a:r>
            <a:r>
              <a:rPr lang="ja-JP" altLang="ja-JP" sz="1400" dirty="0" smtClean="0">
                <a:solidFill>
                  <a:prstClr val="black"/>
                </a:solidFill>
              </a:rPr>
              <a:t>へき地</a:t>
            </a:r>
            <a:r>
              <a:rPr lang="ja-JP" altLang="ja-JP" sz="1400" dirty="0">
                <a:solidFill>
                  <a:prstClr val="black"/>
                </a:solidFill>
              </a:rPr>
              <a:t>医療拠点病院</a:t>
            </a:r>
            <a:r>
              <a:rPr lang="ja-JP" altLang="ja-JP" sz="1400" dirty="0" smtClean="0">
                <a:solidFill>
                  <a:prstClr val="black"/>
                </a:solidFill>
              </a:rPr>
              <a:t>の</a:t>
            </a:r>
            <a:r>
              <a:rPr lang="ja-JP" altLang="en-US" sz="1400" dirty="0" smtClean="0">
                <a:solidFill>
                  <a:prstClr val="black"/>
                </a:solidFill>
              </a:rPr>
              <a:t>要件を見直し、現状を明確化すると</a:t>
            </a:r>
            <a:r>
              <a:rPr lang="ja-JP" altLang="en-US" sz="1400" dirty="0">
                <a:solidFill>
                  <a:prstClr val="black"/>
                </a:solidFill>
              </a:rPr>
              <a:t>ともに</a:t>
            </a:r>
            <a:r>
              <a:rPr lang="ja-JP" altLang="ja-JP" sz="1400" dirty="0">
                <a:solidFill>
                  <a:prstClr val="black"/>
                </a:solidFill>
              </a:rPr>
              <a:t>数値目標</a:t>
            </a:r>
            <a:r>
              <a:rPr lang="ja-JP" altLang="en-US" sz="1400" dirty="0">
                <a:solidFill>
                  <a:prstClr val="black"/>
                </a:solidFill>
              </a:rPr>
              <a:t>を示し</a:t>
            </a:r>
            <a:r>
              <a:rPr lang="ja-JP" altLang="en-US" sz="1400" dirty="0" smtClean="0">
                <a:solidFill>
                  <a:prstClr val="black"/>
                </a:solidFill>
              </a:rPr>
              <a:t>、</a:t>
            </a:r>
            <a:r>
              <a:rPr lang="ja-JP" altLang="ja-JP" sz="1400" dirty="0" smtClean="0">
                <a:solidFill>
                  <a:prstClr val="black"/>
                </a:solidFill>
              </a:rPr>
              <a:t>へき地医療拠点病院の</a:t>
            </a:r>
            <a:r>
              <a:rPr lang="ja-JP" altLang="ja-JP" sz="1400" dirty="0">
                <a:solidFill>
                  <a:prstClr val="black"/>
                </a:solidFill>
              </a:rPr>
              <a:t>さら</a:t>
            </a:r>
            <a:r>
              <a:rPr lang="ja-JP" altLang="ja-JP" sz="1400" dirty="0" smtClean="0">
                <a:solidFill>
                  <a:prstClr val="black"/>
                </a:solidFill>
              </a:rPr>
              <a:t>なる</a:t>
            </a:r>
            <a:r>
              <a:rPr lang="ja-JP" altLang="ja-JP" sz="1400" dirty="0">
                <a:solidFill>
                  <a:prstClr val="black"/>
                </a:solidFill>
              </a:rPr>
              <a:t>充実を</a:t>
            </a:r>
            <a:r>
              <a:rPr lang="ja-JP" altLang="ja-JP" sz="1400" dirty="0" smtClean="0">
                <a:solidFill>
                  <a:prstClr val="black"/>
                </a:solidFill>
              </a:rPr>
              <a:t>図る</a:t>
            </a:r>
            <a:r>
              <a:rPr lang="ja-JP" altLang="ja-JP" sz="1400" dirty="0">
                <a:solidFill>
                  <a:prstClr val="black"/>
                </a:solidFill>
              </a:rPr>
              <a:t>必要がある</a:t>
            </a:r>
            <a:r>
              <a:rPr lang="ja-JP" altLang="en-US" sz="1400" dirty="0">
                <a:solidFill>
                  <a:prstClr val="black"/>
                </a:solidFill>
              </a:rPr>
              <a:t>。</a:t>
            </a:r>
            <a:endParaRPr lang="en-US" altLang="ja-JP" sz="1400" dirty="0">
              <a:solidFill>
                <a:prstClr val="black"/>
              </a:solidFill>
            </a:endParaRPr>
          </a:p>
        </p:txBody>
      </p:sp>
      <p:sp>
        <p:nvSpPr>
          <p:cNvPr id="33" name="正方形/長方形 32"/>
          <p:cNvSpPr/>
          <p:nvPr/>
        </p:nvSpPr>
        <p:spPr>
          <a:xfrm>
            <a:off x="214429" y="2492896"/>
            <a:ext cx="4043221" cy="954107"/>
          </a:xfrm>
          <a:prstGeom prst="rect">
            <a:avLst/>
          </a:prstGeom>
        </p:spPr>
        <p:txBody>
          <a:bodyPr wrap="square">
            <a:spAutoFit/>
          </a:bodyPr>
          <a:lstStyle/>
          <a:p>
            <a:r>
              <a:rPr lang="ja-JP" altLang="en-US" sz="1400" dirty="0" smtClean="0">
                <a:solidFill>
                  <a:prstClr val="black"/>
                </a:solidFill>
                <a:latin typeface="ＭＳ Ｐゴシック"/>
              </a:rPr>
              <a:t>　</a:t>
            </a:r>
            <a:r>
              <a:rPr lang="ja-JP" altLang="ja-JP" sz="1400" dirty="0" smtClean="0">
                <a:solidFill>
                  <a:prstClr val="black"/>
                </a:solidFill>
                <a:latin typeface="ＭＳ Ｐゴシック"/>
              </a:rPr>
              <a:t>平成</a:t>
            </a:r>
            <a:r>
              <a:rPr lang="en-US" altLang="ja-JP" sz="1400" dirty="0">
                <a:solidFill>
                  <a:prstClr val="black"/>
                </a:solidFill>
                <a:latin typeface="ＭＳ Ｐゴシック"/>
              </a:rPr>
              <a:t>26</a:t>
            </a:r>
            <a:r>
              <a:rPr lang="ja-JP" altLang="ja-JP" sz="1400" dirty="0">
                <a:solidFill>
                  <a:prstClr val="black"/>
                </a:solidFill>
                <a:latin typeface="ＭＳ Ｐゴシック"/>
              </a:rPr>
              <a:t>年度へき地保健医療対策検討会において、</a:t>
            </a:r>
            <a:r>
              <a:rPr lang="ja-JP" altLang="en-US" sz="1400" dirty="0">
                <a:solidFill>
                  <a:prstClr val="black"/>
                </a:solidFill>
                <a:latin typeface="ＭＳ Ｐゴシック"/>
              </a:rPr>
              <a:t>「</a:t>
            </a:r>
            <a:r>
              <a:rPr lang="ja-JP" altLang="ja-JP" sz="1400" dirty="0">
                <a:solidFill>
                  <a:prstClr val="black"/>
                </a:solidFill>
                <a:latin typeface="ＭＳ Ｐゴシック"/>
              </a:rPr>
              <a:t>第</a:t>
            </a:r>
            <a:r>
              <a:rPr lang="en-US" altLang="ja-JP" sz="1400" dirty="0">
                <a:solidFill>
                  <a:prstClr val="black"/>
                </a:solidFill>
                <a:latin typeface="ＭＳ Ｐゴシック"/>
              </a:rPr>
              <a:t>11</a:t>
            </a:r>
            <a:r>
              <a:rPr lang="ja-JP" altLang="ja-JP" sz="1400" dirty="0">
                <a:solidFill>
                  <a:prstClr val="black"/>
                </a:solidFill>
                <a:latin typeface="ＭＳ Ｐゴシック"/>
              </a:rPr>
              <a:t>次へき地保健医療計画</a:t>
            </a:r>
            <a:r>
              <a:rPr lang="ja-JP" altLang="en-US" sz="1400" dirty="0">
                <a:solidFill>
                  <a:prstClr val="black"/>
                </a:solidFill>
                <a:latin typeface="ＭＳ Ｐゴシック"/>
              </a:rPr>
              <a:t>」</a:t>
            </a:r>
            <a:r>
              <a:rPr lang="ja-JP" altLang="ja-JP" sz="1400" dirty="0">
                <a:solidFill>
                  <a:prstClr val="black"/>
                </a:solidFill>
                <a:latin typeface="ＭＳ Ｐゴシック"/>
              </a:rPr>
              <a:t>の実施</a:t>
            </a:r>
            <a:r>
              <a:rPr lang="ja-JP" altLang="en-US" sz="1400" dirty="0">
                <a:solidFill>
                  <a:prstClr val="black"/>
                </a:solidFill>
                <a:latin typeface="ＭＳ Ｐゴシック"/>
              </a:rPr>
              <a:t>期間</a:t>
            </a:r>
            <a:r>
              <a:rPr lang="ja-JP" altLang="ja-JP" sz="1400" dirty="0">
                <a:solidFill>
                  <a:prstClr val="black"/>
                </a:solidFill>
                <a:latin typeface="ＭＳ Ｐゴシック"/>
              </a:rPr>
              <a:t>を平成</a:t>
            </a:r>
            <a:r>
              <a:rPr lang="en-US" altLang="ja-JP" sz="1400" dirty="0">
                <a:solidFill>
                  <a:prstClr val="black"/>
                </a:solidFill>
                <a:latin typeface="ＭＳ Ｐゴシック"/>
              </a:rPr>
              <a:t>29</a:t>
            </a:r>
            <a:r>
              <a:rPr lang="ja-JP" altLang="ja-JP" sz="1400" dirty="0">
                <a:solidFill>
                  <a:prstClr val="black"/>
                </a:solidFill>
                <a:latin typeface="ＭＳ Ｐゴシック"/>
              </a:rPr>
              <a:t>年度まで延長し</a:t>
            </a:r>
            <a:r>
              <a:rPr lang="ja-JP" altLang="ja-JP" sz="1400" dirty="0" smtClean="0">
                <a:solidFill>
                  <a:prstClr val="black"/>
                </a:solidFill>
                <a:latin typeface="ＭＳ Ｐゴシック"/>
              </a:rPr>
              <a:t>、平成</a:t>
            </a:r>
            <a:r>
              <a:rPr lang="en-US" altLang="ja-JP" sz="1400" dirty="0">
                <a:solidFill>
                  <a:prstClr val="black"/>
                </a:solidFill>
                <a:latin typeface="ＭＳ Ｐゴシック"/>
              </a:rPr>
              <a:t>30</a:t>
            </a:r>
            <a:r>
              <a:rPr lang="ja-JP" altLang="ja-JP" sz="1400" dirty="0">
                <a:solidFill>
                  <a:prstClr val="black"/>
                </a:solidFill>
                <a:latin typeface="ＭＳ Ｐゴシック"/>
              </a:rPr>
              <a:t>年度から実施する</a:t>
            </a:r>
            <a:r>
              <a:rPr lang="ja-JP" altLang="en-US" sz="1400" dirty="0">
                <a:solidFill>
                  <a:prstClr val="black"/>
                </a:solidFill>
                <a:latin typeface="ＭＳ Ｐゴシック"/>
              </a:rPr>
              <a:t>「</a:t>
            </a:r>
            <a:r>
              <a:rPr lang="ja-JP" altLang="ja-JP" sz="1400" dirty="0">
                <a:solidFill>
                  <a:prstClr val="black"/>
                </a:solidFill>
                <a:latin typeface="ＭＳ Ｐゴシック"/>
              </a:rPr>
              <a:t>第</a:t>
            </a:r>
            <a:r>
              <a:rPr lang="ja-JP" altLang="en-US" sz="1400" dirty="0">
                <a:solidFill>
                  <a:prstClr val="black"/>
                </a:solidFill>
                <a:latin typeface="ＭＳ Ｐゴシック"/>
              </a:rPr>
              <a:t>７</a:t>
            </a:r>
            <a:r>
              <a:rPr lang="ja-JP" altLang="ja-JP" sz="1400" dirty="0">
                <a:solidFill>
                  <a:prstClr val="black"/>
                </a:solidFill>
                <a:latin typeface="ＭＳ Ｐゴシック"/>
              </a:rPr>
              <a:t>次医療計画</a:t>
            </a:r>
            <a:r>
              <a:rPr lang="ja-JP" altLang="en-US" sz="1400" dirty="0" smtClean="0">
                <a:solidFill>
                  <a:prstClr val="black"/>
                </a:solidFill>
                <a:latin typeface="ＭＳ Ｐゴシック"/>
              </a:rPr>
              <a:t>」と</a:t>
            </a:r>
            <a:r>
              <a:rPr lang="ja-JP" altLang="ja-JP" sz="1400" dirty="0">
                <a:solidFill>
                  <a:prstClr val="black"/>
                </a:solidFill>
                <a:latin typeface="ＭＳ Ｐゴシック"/>
              </a:rPr>
              <a:t>一体的に検討を行う方針とされた。</a:t>
            </a:r>
            <a:endParaRPr lang="en-US" altLang="ja-JP" sz="1400" dirty="0">
              <a:solidFill>
                <a:prstClr val="black"/>
              </a:solidFill>
              <a:latin typeface="ＭＳ Ｐゴシック"/>
            </a:endParaRPr>
          </a:p>
        </p:txBody>
      </p:sp>
      <p:sp>
        <p:nvSpPr>
          <p:cNvPr id="36" name="正方形/長方形 35"/>
          <p:cNvSpPr/>
          <p:nvPr/>
        </p:nvSpPr>
        <p:spPr>
          <a:xfrm>
            <a:off x="5144236" y="4797152"/>
            <a:ext cx="3985228" cy="17243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テキスト ボックス 22"/>
          <p:cNvSpPr txBox="1"/>
          <p:nvPr/>
        </p:nvSpPr>
        <p:spPr>
          <a:xfrm>
            <a:off x="183067" y="2113111"/>
            <a:ext cx="4074583"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1400" b="1" dirty="0" smtClean="0">
                <a:solidFill>
                  <a:prstClr val="black"/>
                </a:solidFill>
                <a:latin typeface="ＭＳ Ｐゴシック"/>
              </a:rPr>
              <a:t>「へき地保健医療計画」と「医療計画」の一本化</a:t>
            </a:r>
            <a:endParaRPr lang="en-US" altLang="ja-JP" sz="1400" b="1" dirty="0">
              <a:solidFill>
                <a:prstClr val="black"/>
              </a:solidFill>
              <a:latin typeface="ＭＳ Ｐゴシック"/>
            </a:endParaRPr>
          </a:p>
        </p:txBody>
      </p:sp>
      <p:sp>
        <p:nvSpPr>
          <p:cNvPr id="24" name="テキスト ボックス 23"/>
          <p:cNvSpPr txBox="1"/>
          <p:nvPr/>
        </p:nvSpPr>
        <p:spPr>
          <a:xfrm>
            <a:off x="4560963" y="2113111"/>
            <a:ext cx="2876314"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1400" b="1" dirty="0" smtClean="0">
                <a:solidFill>
                  <a:prstClr val="black"/>
                </a:solidFill>
                <a:latin typeface="ＭＳ Ｐゴシック"/>
              </a:rPr>
              <a:t>へき地医療拠点病院の</a:t>
            </a:r>
            <a:r>
              <a:rPr lang="ja-JP" altLang="en-US" sz="1400" b="1" dirty="0">
                <a:solidFill>
                  <a:prstClr val="black"/>
                </a:solidFill>
                <a:latin typeface="ＭＳ Ｐゴシック"/>
              </a:rPr>
              <a:t>活動状況</a:t>
            </a:r>
            <a:endParaRPr lang="en-US" altLang="ja-JP" sz="1400" b="1" dirty="0">
              <a:solidFill>
                <a:prstClr val="black"/>
              </a:solidFill>
              <a:latin typeface="ＭＳ Ｐゴシック"/>
            </a:endParaRPr>
          </a:p>
        </p:txBody>
      </p:sp>
      <p:sp>
        <p:nvSpPr>
          <p:cNvPr id="28" name="右矢印 27"/>
          <p:cNvSpPr/>
          <p:nvPr/>
        </p:nvSpPr>
        <p:spPr>
          <a:xfrm>
            <a:off x="1062708" y="4347428"/>
            <a:ext cx="648072" cy="392913"/>
          </a:xfrm>
          <a:prstGeom prst="rightArrow">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prstClr val="black"/>
              </a:solidFill>
            </a:endParaRPr>
          </a:p>
        </p:txBody>
      </p:sp>
      <p:sp>
        <p:nvSpPr>
          <p:cNvPr id="29" name="テキスト ボックス 28"/>
          <p:cNvSpPr txBox="1"/>
          <p:nvPr/>
        </p:nvSpPr>
        <p:spPr>
          <a:xfrm>
            <a:off x="1062708" y="4405385"/>
            <a:ext cx="648072" cy="276999"/>
          </a:xfrm>
          <a:prstGeom prst="rect">
            <a:avLst/>
          </a:prstGeom>
          <a:noFill/>
        </p:spPr>
        <p:txBody>
          <a:bodyPr wrap="square" rtlCol="0">
            <a:spAutoFit/>
          </a:bodyPr>
          <a:lstStyle/>
          <a:p>
            <a:pPr algn="ctr"/>
            <a:r>
              <a:rPr lang="ja-JP" altLang="en-US" sz="1200" b="1" dirty="0" smtClean="0">
                <a:solidFill>
                  <a:prstClr val="black"/>
                </a:solidFill>
              </a:rPr>
              <a:t>第</a:t>
            </a:r>
            <a:r>
              <a:rPr lang="en-US" altLang="ja-JP" sz="1200" b="1" dirty="0" smtClean="0">
                <a:solidFill>
                  <a:prstClr val="black"/>
                </a:solidFill>
              </a:rPr>
              <a:t>11</a:t>
            </a:r>
            <a:r>
              <a:rPr lang="ja-JP" altLang="en-US" sz="1200" b="1" dirty="0" smtClean="0">
                <a:solidFill>
                  <a:prstClr val="black"/>
                </a:solidFill>
              </a:rPr>
              <a:t>次</a:t>
            </a:r>
            <a:endParaRPr lang="ja-JP" altLang="en-US" sz="1200" b="1" dirty="0">
              <a:solidFill>
                <a:prstClr val="black"/>
              </a:solidFill>
            </a:endParaRPr>
          </a:p>
        </p:txBody>
      </p:sp>
      <p:sp>
        <p:nvSpPr>
          <p:cNvPr id="34" name="右矢印 33"/>
          <p:cNvSpPr/>
          <p:nvPr/>
        </p:nvSpPr>
        <p:spPr>
          <a:xfrm>
            <a:off x="1062708" y="4824300"/>
            <a:ext cx="648072" cy="392913"/>
          </a:xfrm>
          <a:prstGeom prst="rightArrow">
            <a:avLst/>
          </a:prstGeom>
          <a:solidFill>
            <a:schemeClr val="accent6">
              <a:lumMod val="20000"/>
              <a:lumOff val="80000"/>
            </a:schemeClr>
          </a:solidFill>
          <a:ln w="1905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prstClr val="black"/>
              </a:solidFill>
            </a:endParaRPr>
          </a:p>
        </p:txBody>
      </p:sp>
      <p:sp>
        <p:nvSpPr>
          <p:cNvPr id="35" name="テキスト ボックス 34"/>
          <p:cNvSpPr txBox="1"/>
          <p:nvPr/>
        </p:nvSpPr>
        <p:spPr>
          <a:xfrm>
            <a:off x="1062708" y="4882257"/>
            <a:ext cx="648072" cy="276999"/>
          </a:xfrm>
          <a:prstGeom prst="rect">
            <a:avLst/>
          </a:prstGeom>
          <a:noFill/>
        </p:spPr>
        <p:txBody>
          <a:bodyPr wrap="square" rtlCol="0">
            <a:spAutoFit/>
          </a:bodyPr>
          <a:lstStyle/>
          <a:p>
            <a:pPr algn="ctr"/>
            <a:r>
              <a:rPr lang="ja-JP" altLang="en-US" sz="1200" b="1" dirty="0" smtClean="0">
                <a:solidFill>
                  <a:prstClr val="black"/>
                </a:solidFill>
              </a:rPr>
              <a:t>第</a:t>
            </a:r>
            <a:r>
              <a:rPr lang="en-US" altLang="ja-JP" sz="1200" b="1" dirty="0" smtClean="0">
                <a:solidFill>
                  <a:prstClr val="black"/>
                </a:solidFill>
              </a:rPr>
              <a:t>11</a:t>
            </a:r>
            <a:r>
              <a:rPr lang="ja-JP" altLang="en-US" sz="1200" b="1" dirty="0" smtClean="0">
                <a:solidFill>
                  <a:prstClr val="black"/>
                </a:solidFill>
              </a:rPr>
              <a:t>次</a:t>
            </a:r>
            <a:endParaRPr lang="ja-JP" altLang="en-US" sz="1200" b="1" dirty="0">
              <a:solidFill>
                <a:prstClr val="black"/>
              </a:solidFill>
            </a:endParaRPr>
          </a:p>
        </p:txBody>
      </p:sp>
      <p:sp>
        <p:nvSpPr>
          <p:cNvPr id="37" name="右矢印 36"/>
          <p:cNvSpPr/>
          <p:nvPr/>
        </p:nvSpPr>
        <p:spPr>
          <a:xfrm>
            <a:off x="1062708" y="5445224"/>
            <a:ext cx="1298004" cy="392913"/>
          </a:xfrm>
          <a:prstGeom prst="rightArrow">
            <a:avLst/>
          </a:prstGeom>
          <a:solidFill>
            <a:schemeClr val="accent3">
              <a:lumMod val="20000"/>
              <a:lumOff val="80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solidFill>
                <a:prstClr val="black"/>
              </a:solidFill>
            </a:endParaRPr>
          </a:p>
        </p:txBody>
      </p:sp>
      <p:sp>
        <p:nvSpPr>
          <p:cNvPr id="38" name="テキスト ボックス 37"/>
          <p:cNvSpPr txBox="1"/>
          <p:nvPr/>
        </p:nvSpPr>
        <p:spPr>
          <a:xfrm>
            <a:off x="1387674" y="5503181"/>
            <a:ext cx="648072" cy="276999"/>
          </a:xfrm>
          <a:prstGeom prst="rect">
            <a:avLst/>
          </a:prstGeom>
          <a:noFill/>
        </p:spPr>
        <p:txBody>
          <a:bodyPr wrap="square" rtlCol="0">
            <a:spAutoFit/>
          </a:bodyPr>
          <a:lstStyle/>
          <a:p>
            <a:pPr algn="ctr"/>
            <a:r>
              <a:rPr lang="ja-JP" altLang="en-US" sz="1200" b="1" dirty="0" smtClean="0">
                <a:solidFill>
                  <a:prstClr val="black"/>
                </a:solidFill>
              </a:rPr>
              <a:t>第</a:t>
            </a:r>
            <a:r>
              <a:rPr lang="ja-JP" altLang="en-US" sz="1200" b="1" dirty="0">
                <a:solidFill>
                  <a:prstClr val="black"/>
                </a:solidFill>
              </a:rPr>
              <a:t>６</a:t>
            </a:r>
            <a:r>
              <a:rPr lang="ja-JP" altLang="en-US" sz="1200" b="1" dirty="0" smtClean="0">
                <a:solidFill>
                  <a:prstClr val="black"/>
                </a:solidFill>
              </a:rPr>
              <a:t>次</a:t>
            </a:r>
            <a:endParaRPr lang="ja-JP" altLang="en-US" sz="1200" b="1" dirty="0">
              <a:solidFill>
                <a:prstClr val="black"/>
              </a:solidFill>
            </a:endParaRPr>
          </a:p>
        </p:txBody>
      </p:sp>
      <p:sp>
        <p:nvSpPr>
          <p:cNvPr id="40" name="右矢印 39"/>
          <p:cNvSpPr/>
          <p:nvPr/>
        </p:nvSpPr>
        <p:spPr>
          <a:xfrm>
            <a:off x="1712640" y="4824300"/>
            <a:ext cx="648072" cy="392913"/>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000" dirty="0">
              <a:solidFill>
                <a:prstClr val="black"/>
              </a:solidFill>
            </a:endParaRPr>
          </a:p>
        </p:txBody>
      </p:sp>
      <p:sp>
        <p:nvSpPr>
          <p:cNvPr id="41" name="テキスト ボックス 40"/>
          <p:cNvSpPr txBox="1"/>
          <p:nvPr/>
        </p:nvSpPr>
        <p:spPr>
          <a:xfrm>
            <a:off x="1712640" y="4882257"/>
            <a:ext cx="648072" cy="276999"/>
          </a:xfrm>
          <a:prstGeom prst="rect">
            <a:avLst/>
          </a:prstGeom>
          <a:noFill/>
        </p:spPr>
        <p:txBody>
          <a:bodyPr wrap="square" rtlCol="0">
            <a:spAutoFit/>
          </a:bodyPr>
          <a:lstStyle/>
          <a:p>
            <a:pPr algn="ctr"/>
            <a:r>
              <a:rPr lang="ja-JP" altLang="en-US" sz="1200" b="1" dirty="0" smtClean="0">
                <a:solidFill>
                  <a:prstClr val="black"/>
                </a:solidFill>
              </a:rPr>
              <a:t>延長</a:t>
            </a:r>
            <a:endParaRPr lang="ja-JP" altLang="en-US" sz="1200" b="1" dirty="0">
              <a:solidFill>
                <a:prstClr val="black"/>
              </a:solidFill>
            </a:endParaRPr>
          </a:p>
        </p:txBody>
      </p:sp>
      <p:sp>
        <p:nvSpPr>
          <p:cNvPr id="39" name="右矢印 38"/>
          <p:cNvSpPr/>
          <p:nvPr/>
        </p:nvSpPr>
        <p:spPr>
          <a:xfrm>
            <a:off x="2370066" y="4882257"/>
            <a:ext cx="2006870" cy="93419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テキスト ボックス 42"/>
          <p:cNvSpPr txBox="1"/>
          <p:nvPr/>
        </p:nvSpPr>
        <p:spPr>
          <a:xfrm>
            <a:off x="2374743" y="5221442"/>
            <a:ext cx="1997516" cy="276999"/>
          </a:xfrm>
          <a:prstGeom prst="rect">
            <a:avLst/>
          </a:prstGeom>
          <a:noFill/>
        </p:spPr>
        <p:txBody>
          <a:bodyPr wrap="square" rtlCol="0">
            <a:spAutoFit/>
          </a:bodyPr>
          <a:lstStyle/>
          <a:p>
            <a:pPr algn="ctr"/>
            <a:r>
              <a:rPr lang="ja-JP" altLang="en-US" sz="1200" b="1" dirty="0" smtClean="0">
                <a:solidFill>
                  <a:prstClr val="black"/>
                </a:solidFill>
              </a:rPr>
              <a:t>第７次医療計画に統合</a:t>
            </a:r>
            <a:endParaRPr lang="ja-JP" altLang="en-US" sz="1200" b="1" dirty="0">
              <a:solidFill>
                <a:prstClr val="black"/>
              </a:solidFill>
            </a:endParaRPr>
          </a:p>
        </p:txBody>
      </p:sp>
      <p:sp>
        <p:nvSpPr>
          <p:cNvPr id="42" name="テキスト ボックス 41"/>
          <p:cNvSpPr txBox="1"/>
          <p:nvPr/>
        </p:nvSpPr>
        <p:spPr>
          <a:xfrm>
            <a:off x="200472" y="3697287"/>
            <a:ext cx="1512168" cy="307777"/>
          </a:xfrm>
          <a:prstGeom prst="rect">
            <a:avLst/>
          </a:prstGeom>
          <a:noFill/>
        </p:spPr>
        <p:txBody>
          <a:bodyPr wrap="square" rtlCol="0">
            <a:spAutoFit/>
          </a:bodyPr>
          <a:lstStyle/>
          <a:p>
            <a:r>
              <a:rPr lang="ja-JP" altLang="en-US" sz="1400" dirty="0" smtClean="0">
                <a:solidFill>
                  <a:prstClr val="black"/>
                </a:solidFill>
              </a:rPr>
              <a:t>＜イメージ図＞</a:t>
            </a:r>
            <a:endParaRPr lang="ja-JP" altLang="en-US" sz="1400" dirty="0">
              <a:solidFill>
                <a:prstClr val="black"/>
              </a:solidFill>
            </a:endParaRPr>
          </a:p>
        </p:txBody>
      </p:sp>
      <p:sp>
        <p:nvSpPr>
          <p:cNvPr id="32" name="スライド番号プレースホルダー 2"/>
          <p:cNvSpPr>
            <a:spLocks noGrp="1"/>
          </p:cNvSpPr>
          <p:nvPr>
            <p:ph type="sldNum" sz="quarter" idx="12"/>
          </p:nvPr>
        </p:nvSpPr>
        <p:spPr>
          <a:xfrm>
            <a:off x="7610152" y="6520259"/>
            <a:ext cx="2311400" cy="365125"/>
          </a:xfrm>
        </p:spPr>
        <p:txBody>
          <a:bodyPr/>
          <a:lstStyle/>
          <a:p>
            <a:fld id="{5A02BD7A-635E-43A0-8464-FD5073BFE4FA}" type="slidenum">
              <a:rPr lang="ja-JP" altLang="en-US" smtClean="0">
                <a:solidFill>
                  <a:schemeClr val="tx1"/>
                </a:solidFill>
              </a:rPr>
              <a:pPr/>
              <a:t>10</a:t>
            </a:fld>
            <a:endParaRPr lang="ja-JP" altLang="en-US" dirty="0">
              <a:solidFill>
                <a:schemeClr val="tx1"/>
              </a:solidFill>
            </a:endParaRPr>
          </a:p>
        </p:txBody>
      </p:sp>
    </p:spTree>
    <p:extLst>
      <p:ext uri="{BB962C8B-B14F-4D97-AF65-F5344CB8AC3E}">
        <p14:creationId xmlns:p14="http://schemas.microsoft.com/office/powerpoint/2010/main" val="1786396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800" dirty="0" smtClean="0"/>
              <a:t>周産期医療の</a:t>
            </a:r>
            <a:r>
              <a:rPr kumimoji="1" lang="ja-JP" altLang="en-US" sz="2800" dirty="0" smtClean="0"/>
              <a:t>体制</a:t>
            </a:r>
            <a:endParaRPr kumimoji="1" lang="ja-JP" altLang="en-US" sz="2800" dirty="0"/>
          </a:p>
        </p:txBody>
      </p:sp>
      <p:sp>
        <p:nvSpPr>
          <p:cNvPr id="3" name="正方形/長方形 2"/>
          <p:cNvSpPr/>
          <p:nvPr/>
        </p:nvSpPr>
        <p:spPr>
          <a:xfrm>
            <a:off x="56456" y="1843081"/>
            <a:ext cx="5481264" cy="48752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128464" y="888975"/>
            <a:ext cx="9649072" cy="954107"/>
          </a:xfrm>
          <a:prstGeom prst="rect">
            <a:avLst/>
          </a:prstGeom>
          <a:noFill/>
          <a:ln>
            <a:solidFill>
              <a:schemeClr val="tx2"/>
            </a:solidFill>
          </a:ln>
        </p:spPr>
        <p:txBody>
          <a:bodyPr wrap="square" rtlCol="0">
            <a:spAutoFit/>
          </a:bodyPr>
          <a:lstStyle/>
          <a:p>
            <a:pPr marL="180000" indent="-457200"/>
            <a:r>
              <a:rPr kumimoji="1" lang="ja-JP" altLang="en-US" sz="1400" dirty="0" smtClean="0"/>
              <a:t>○　</a:t>
            </a:r>
            <a:r>
              <a:rPr lang="ja-JP" altLang="ja-JP" sz="1400" dirty="0"/>
              <a:t>「周産期医療体制整備計画」を「医療計画」に一本化</a:t>
            </a:r>
            <a:r>
              <a:rPr lang="ja-JP" altLang="ja-JP" sz="1400" dirty="0" smtClean="0"/>
              <a:t>し、基幹</a:t>
            </a:r>
            <a:r>
              <a:rPr lang="ja-JP" altLang="ja-JP" sz="1400" dirty="0"/>
              <a:t>病院への</a:t>
            </a:r>
            <a:r>
              <a:rPr lang="ja-JP" altLang="ja-JP" sz="1400" dirty="0" smtClean="0"/>
              <a:t>アクセス等</a:t>
            </a:r>
            <a:r>
              <a:rPr lang="ja-JP" altLang="ja-JP" sz="1400" dirty="0"/>
              <a:t>の実情を考慮した圏域を設定する等の</a:t>
            </a:r>
            <a:r>
              <a:rPr lang="ja-JP" altLang="ja-JP" sz="1400" dirty="0" smtClean="0"/>
              <a:t>体制</a:t>
            </a:r>
            <a:r>
              <a:rPr lang="ja-JP" altLang="ja-JP" sz="1400" dirty="0"/>
              <a:t>整備を進める</a:t>
            </a:r>
            <a:r>
              <a:rPr lang="ja-JP" altLang="ja-JP" sz="1400" dirty="0" smtClean="0"/>
              <a:t>。</a:t>
            </a:r>
            <a:endParaRPr lang="en-US" altLang="ja-JP" sz="1400" dirty="0" smtClean="0"/>
          </a:p>
          <a:p>
            <a:r>
              <a:rPr lang="ja-JP" altLang="en-US" sz="1400" dirty="0" smtClean="0"/>
              <a:t>○　</a:t>
            </a:r>
            <a:r>
              <a:rPr lang="ja-JP" altLang="ja-JP" sz="1400" dirty="0"/>
              <a:t>災害時に妊産婦・新生児等へ対応できる体制の構築を進めるため、</a:t>
            </a:r>
            <a:r>
              <a:rPr lang="ja-JP" altLang="ja-JP" sz="1400" dirty="0" smtClean="0"/>
              <a:t>「</a:t>
            </a:r>
            <a:r>
              <a:rPr lang="ja-JP" altLang="en-US" sz="1400" dirty="0" smtClean="0"/>
              <a:t>災害時</a:t>
            </a:r>
            <a:r>
              <a:rPr lang="ja-JP" altLang="ja-JP" sz="1400" dirty="0" smtClean="0"/>
              <a:t>小児周産期リエゾン</a:t>
            </a:r>
            <a:r>
              <a:rPr lang="ja-JP" altLang="ja-JP" sz="1400" dirty="0"/>
              <a:t>」の養成を進める</a:t>
            </a:r>
            <a:r>
              <a:rPr lang="ja-JP" altLang="ja-JP" sz="1400" dirty="0" smtClean="0"/>
              <a:t>。</a:t>
            </a:r>
            <a:endParaRPr lang="en-US" altLang="ja-JP" sz="1400" dirty="0" smtClean="0"/>
          </a:p>
          <a:p>
            <a:r>
              <a:rPr kumimoji="1" lang="ja-JP" altLang="en-US" sz="1400" dirty="0" smtClean="0"/>
              <a:t>○　</a:t>
            </a:r>
            <a:r>
              <a:rPr lang="ja-JP" altLang="en-US" sz="1400" dirty="0"/>
              <a:t>総合周産期母子医療センターにおいて、精神疾患を合併した妊婦への対応ができるような体制整備を進める。</a:t>
            </a:r>
            <a:endParaRPr kumimoji="1" lang="ja-JP" altLang="en-US" sz="1400" dirty="0"/>
          </a:p>
        </p:txBody>
      </p:sp>
      <p:sp>
        <p:nvSpPr>
          <p:cNvPr id="6" name="テキスト ボックス 5"/>
          <p:cNvSpPr txBox="1"/>
          <p:nvPr/>
        </p:nvSpPr>
        <p:spPr>
          <a:xfrm>
            <a:off x="128464" y="548680"/>
            <a:ext cx="1008112" cy="338554"/>
          </a:xfrm>
          <a:prstGeom prst="rect">
            <a:avLst/>
          </a:prstGeom>
          <a:noFill/>
          <a:ln>
            <a:solidFill>
              <a:schemeClr val="tx1"/>
            </a:solidFill>
          </a:ln>
        </p:spPr>
        <p:txBody>
          <a:bodyPr wrap="square" rtlCol="0">
            <a:spAutoFit/>
          </a:bodyPr>
          <a:lstStyle/>
          <a:p>
            <a:pPr algn="ctr"/>
            <a:r>
              <a:rPr lang="en-US" altLang="ja-JP" sz="1600" dirty="0" smtClean="0"/>
              <a:t>【</a:t>
            </a:r>
            <a:r>
              <a:rPr lang="ja-JP" altLang="en-US" sz="1600" dirty="0"/>
              <a:t>概要</a:t>
            </a:r>
            <a:r>
              <a:rPr lang="en-US" altLang="ja-JP" sz="1600" dirty="0" smtClean="0"/>
              <a:t>】</a:t>
            </a:r>
            <a:endParaRPr kumimoji="1" lang="ja-JP" altLang="en-US" sz="1600" dirty="0"/>
          </a:p>
        </p:txBody>
      </p:sp>
      <p:sp>
        <p:nvSpPr>
          <p:cNvPr id="8" name="正方形/長方形 7"/>
          <p:cNvSpPr/>
          <p:nvPr/>
        </p:nvSpPr>
        <p:spPr>
          <a:xfrm>
            <a:off x="5688281" y="1844824"/>
            <a:ext cx="4089255" cy="48965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p:cNvSpPr txBox="1"/>
          <p:nvPr/>
        </p:nvSpPr>
        <p:spPr>
          <a:xfrm>
            <a:off x="5688282" y="2204864"/>
            <a:ext cx="4043292" cy="1569660"/>
          </a:xfrm>
          <a:prstGeom prst="rect">
            <a:avLst/>
          </a:prstGeom>
          <a:noFill/>
        </p:spPr>
        <p:txBody>
          <a:bodyPr wrap="square" rtlCol="0">
            <a:spAutoFit/>
          </a:bodyPr>
          <a:lstStyle/>
          <a:p>
            <a:r>
              <a:rPr lang="ja-JP" altLang="en-US" sz="1600" dirty="0" smtClean="0"/>
              <a:t>　</a:t>
            </a:r>
            <a:r>
              <a:rPr lang="ja-JP" altLang="ja-JP" sz="1600" dirty="0"/>
              <a:t>災害時において、特に医療のサポートが必要となる妊産婦・新生児等について、適切に対応できる体制を構築する</a:t>
            </a:r>
            <a:r>
              <a:rPr lang="ja-JP" altLang="ja-JP" sz="1600" dirty="0" smtClean="0"/>
              <a:t>。</a:t>
            </a:r>
            <a:endParaRPr lang="en-US" altLang="ja-JP" sz="1600" dirty="0" smtClean="0"/>
          </a:p>
          <a:p>
            <a:r>
              <a:rPr lang="ja-JP" altLang="en-US" sz="1600" dirty="0" smtClean="0"/>
              <a:t>　平成</a:t>
            </a:r>
            <a:r>
              <a:rPr lang="en-US" altLang="ja-JP" sz="1600" dirty="0" smtClean="0"/>
              <a:t>28</a:t>
            </a:r>
            <a:r>
              <a:rPr lang="ja-JP" altLang="en-US" sz="1600" dirty="0" smtClean="0"/>
              <a:t>年度より「災害時小児周産期リエゾン研修事業」を開始。すべての都道府県に「災害時小児周産期リエゾン」を設置する。</a:t>
            </a:r>
            <a:endParaRPr kumimoji="1" lang="ja-JP" altLang="en-US" sz="1600" dirty="0"/>
          </a:p>
        </p:txBody>
      </p:sp>
      <p:pic>
        <p:nvPicPr>
          <p:cNvPr id="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464" y="3637311"/>
            <a:ext cx="5418106" cy="94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8282" y="3730142"/>
            <a:ext cx="4065504" cy="301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テキスト ボックス 88"/>
          <p:cNvSpPr txBox="1"/>
          <p:nvPr/>
        </p:nvSpPr>
        <p:spPr>
          <a:xfrm>
            <a:off x="133638" y="2147372"/>
            <a:ext cx="5476090" cy="1569660"/>
          </a:xfrm>
          <a:prstGeom prst="rect">
            <a:avLst/>
          </a:prstGeom>
          <a:noFill/>
        </p:spPr>
        <p:txBody>
          <a:bodyPr wrap="square" rtlCol="0">
            <a:spAutoFit/>
          </a:bodyPr>
          <a:lstStyle/>
          <a:p>
            <a:r>
              <a:rPr lang="ja-JP" altLang="en-US" sz="1600" dirty="0" smtClean="0"/>
              <a:t>　</a:t>
            </a:r>
            <a:r>
              <a:rPr lang="ja-JP" altLang="ja-JP" sz="1600" dirty="0"/>
              <a:t>周産期医療の体制整備に</a:t>
            </a:r>
            <a:r>
              <a:rPr lang="ja-JP" altLang="en-US" sz="1600" dirty="0"/>
              <a:t>当たっては</a:t>
            </a:r>
            <a:r>
              <a:rPr lang="ja-JP" altLang="en-US" sz="1600" dirty="0" smtClean="0"/>
              <a:t>、</a:t>
            </a:r>
            <a:r>
              <a:rPr lang="en-US" altLang="ja-JP" sz="1600" dirty="0" err="1" smtClean="0">
                <a:solidFill>
                  <a:srgbClr val="000000"/>
                </a:solidFill>
                <a:latin typeface="+mj-ea"/>
              </a:rPr>
              <a:t>妊婦の居住地</a:t>
            </a:r>
            <a:r>
              <a:rPr lang="ja-JP" altLang="en-US" sz="1600" dirty="0" smtClean="0">
                <a:solidFill>
                  <a:srgbClr val="000000"/>
                </a:solidFill>
                <a:latin typeface="+mj-ea"/>
              </a:rPr>
              <a:t>から分娩取扱医療機関への</a:t>
            </a:r>
            <a:r>
              <a:rPr lang="en-US" altLang="ja-JP" sz="1600" dirty="0" err="1" smtClean="0">
                <a:solidFill>
                  <a:srgbClr val="000000"/>
                </a:solidFill>
                <a:latin typeface="+mj-ea"/>
              </a:rPr>
              <a:t>適正</a:t>
            </a:r>
            <a:r>
              <a:rPr lang="ja-JP" altLang="en-US" sz="1600" dirty="0" smtClean="0">
                <a:solidFill>
                  <a:srgbClr val="000000"/>
                </a:solidFill>
                <a:latin typeface="+mj-ea"/>
              </a:rPr>
              <a:t>な</a:t>
            </a:r>
            <a:r>
              <a:rPr lang="en-US" altLang="ja-JP" sz="1600" dirty="0" err="1" smtClean="0">
                <a:solidFill>
                  <a:srgbClr val="000000"/>
                </a:solidFill>
                <a:latin typeface="+mj-ea"/>
              </a:rPr>
              <a:t>アクセスの確保が肝要</a:t>
            </a:r>
            <a:r>
              <a:rPr lang="ja-JP" altLang="en-US" sz="1600" dirty="0" err="1" smtClean="0">
                <a:solidFill>
                  <a:srgbClr val="000000"/>
                </a:solidFill>
                <a:latin typeface="+mj-ea"/>
              </a:rPr>
              <a:t>。</a:t>
            </a:r>
            <a:endParaRPr lang="en-US" altLang="ja-JP" sz="1600" dirty="0" smtClean="0">
              <a:solidFill>
                <a:srgbClr val="000000"/>
              </a:solidFill>
              <a:latin typeface="+mj-ea"/>
            </a:endParaRPr>
          </a:p>
          <a:p>
            <a:r>
              <a:rPr lang="ja-JP" altLang="en-US" sz="1600" dirty="0">
                <a:solidFill>
                  <a:srgbClr val="000000"/>
                </a:solidFill>
                <a:latin typeface="+mj-ea"/>
              </a:rPr>
              <a:t>　</a:t>
            </a:r>
            <a:r>
              <a:rPr lang="en-US" altLang="ja-JP" sz="1600" dirty="0" err="1" smtClean="0">
                <a:solidFill>
                  <a:srgbClr val="000000"/>
                </a:solidFill>
                <a:latin typeface="+mj-ea"/>
              </a:rPr>
              <a:t>現行の二次医療圏を</a:t>
            </a:r>
            <a:r>
              <a:rPr lang="ja-JP" altLang="en-US" sz="1600" dirty="0">
                <a:solidFill>
                  <a:srgbClr val="000000"/>
                </a:solidFill>
                <a:latin typeface="+mj-ea"/>
              </a:rPr>
              <a:t>基本</a:t>
            </a:r>
            <a:r>
              <a:rPr lang="en-US" altLang="ja-JP" sz="1600" dirty="0" err="1">
                <a:solidFill>
                  <a:srgbClr val="000000"/>
                </a:solidFill>
                <a:latin typeface="+mj-ea"/>
              </a:rPr>
              <a:t>とし</a:t>
            </a:r>
            <a:r>
              <a:rPr lang="ja-JP" altLang="en-US" sz="1600" dirty="0" smtClean="0">
                <a:solidFill>
                  <a:srgbClr val="000000"/>
                </a:solidFill>
                <a:latin typeface="+mj-ea"/>
              </a:rPr>
              <a:t>つつ、</a:t>
            </a:r>
            <a:r>
              <a:rPr lang="en-US" altLang="ja-JP" sz="1600" dirty="0" err="1" smtClean="0">
                <a:solidFill>
                  <a:srgbClr val="000000"/>
                </a:solidFill>
                <a:latin typeface="+mj-ea"/>
              </a:rPr>
              <a:t>出生数規模</a:t>
            </a:r>
            <a:r>
              <a:rPr lang="ja-JP" altLang="en-US" sz="1600" dirty="0" err="1" smtClean="0">
                <a:solidFill>
                  <a:srgbClr val="000000"/>
                </a:solidFill>
                <a:latin typeface="+mj-ea"/>
              </a:rPr>
              <a:t>や</a:t>
            </a:r>
            <a:r>
              <a:rPr lang="en-US" altLang="ja-JP" sz="1600" dirty="0" err="1" smtClean="0">
                <a:solidFill>
                  <a:srgbClr val="000000"/>
                </a:solidFill>
                <a:latin typeface="+mj-ea"/>
              </a:rPr>
              <a:t>流出入</a:t>
            </a:r>
            <a:r>
              <a:rPr lang="ja-JP" altLang="en-US" sz="1600" dirty="0">
                <a:solidFill>
                  <a:srgbClr val="000000"/>
                </a:solidFill>
                <a:latin typeface="+mj-ea"/>
              </a:rPr>
              <a:t>のみならず</a:t>
            </a:r>
            <a:r>
              <a:rPr lang="ja-JP" altLang="en-US" sz="1600" dirty="0" smtClean="0">
                <a:solidFill>
                  <a:srgbClr val="000000"/>
                </a:solidFill>
                <a:latin typeface="+mj-ea"/>
              </a:rPr>
              <a:t>、地域の実情に即して</a:t>
            </a:r>
            <a:r>
              <a:rPr lang="en-US" altLang="ja-JP" sz="1600" dirty="0" err="1" smtClean="0">
                <a:solidFill>
                  <a:srgbClr val="000000"/>
                </a:solidFill>
                <a:latin typeface="+mj-ea"/>
              </a:rPr>
              <a:t>基幹病院とその連携病院群の適正アクセスのカバーエリア</a:t>
            </a:r>
            <a:r>
              <a:rPr lang="ja-JP" altLang="en-US" sz="1600" dirty="0">
                <a:solidFill>
                  <a:srgbClr val="000000"/>
                </a:solidFill>
                <a:latin typeface="+mj-ea"/>
              </a:rPr>
              <a:t>等</a:t>
            </a:r>
            <a:r>
              <a:rPr lang="en-US" altLang="ja-JP" sz="1600" dirty="0" err="1" smtClean="0">
                <a:solidFill>
                  <a:srgbClr val="000000"/>
                </a:solidFill>
                <a:latin typeface="+mj-ea"/>
              </a:rPr>
              <a:t>を考慮し</a:t>
            </a:r>
            <a:r>
              <a:rPr lang="ja-JP" altLang="en-US" sz="1600" dirty="0" smtClean="0">
                <a:solidFill>
                  <a:srgbClr val="000000"/>
                </a:solidFill>
                <a:latin typeface="+mj-ea"/>
              </a:rPr>
              <a:t>た周産期医療圏を</a:t>
            </a:r>
            <a:r>
              <a:rPr lang="en-US" altLang="ja-JP" sz="1600" dirty="0" err="1" smtClean="0">
                <a:solidFill>
                  <a:srgbClr val="000000"/>
                </a:solidFill>
                <a:latin typeface="+mj-ea"/>
              </a:rPr>
              <a:t>設定する</a:t>
            </a:r>
            <a:r>
              <a:rPr lang="en-US" altLang="ja-JP" sz="1600" dirty="0">
                <a:solidFill>
                  <a:srgbClr val="000000"/>
                </a:solidFill>
                <a:latin typeface="+mj-ea"/>
              </a:rPr>
              <a:t>。 </a:t>
            </a:r>
            <a:endParaRPr lang="en-US" altLang="ja-JP" sz="1600" dirty="0"/>
          </a:p>
        </p:txBody>
      </p:sp>
      <p:grpSp>
        <p:nvGrpSpPr>
          <p:cNvPr id="14" name="図形グループ 38"/>
          <p:cNvGrpSpPr/>
          <p:nvPr/>
        </p:nvGrpSpPr>
        <p:grpSpPr>
          <a:xfrm>
            <a:off x="139361" y="4718032"/>
            <a:ext cx="3301471" cy="1979597"/>
            <a:chOff x="-42738" y="2066995"/>
            <a:chExt cx="5744382" cy="3545935"/>
          </a:xfrm>
        </p:grpSpPr>
        <p:grpSp>
          <p:nvGrpSpPr>
            <p:cNvPr id="15" name="図形グループ 29"/>
            <p:cNvGrpSpPr/>
            <p:nvPr/>
          </p:nvGrpSpPr>
          <p:grpSpPr>
            <a:xfrm>
              <a:off x="-42738" y="2066995"/>
              <a:ext cx="5744382" cy="3545935"/>
              <a:chOff x="-42738" y="2066995"/>
              <a:chExt cx="5744382" cy="3545935"/>
            </a:xfrm>
          </p:grpSpPr>
          <p:grpSp>
            <p:nvGrpSpPr>
              <p:cNvPr id="21" name="図形グループ 1"/>
              <p:cNvGrpSpPr/>
              <p:nvPr/>
            </p:nvGrpSpPr>
            <p:grpSpPr>
              <a:xfrm rot="3295351">
                <a:off x="2413477" y="2005934"/>
                <a:ext cx="2786623" cy="3789711"/>
                <a:chOff x="739925" y="1308249"/>
                <a:chExt cx="1265672" cy="1688944"/>
              </a:xfrm>
            </p:grpSpPr>
            <p:sp>
              <p:nvSpPr>
                <p:cNvPr id="24" name="Freeform 565"/>
                <p:cNvSpPr>
                  <a:spLocks/>
                </p:cNvSpPr>
                <p:nvPr/>
              </p:nvSpPr>
              <p:spPr bwMode="auto">
                <a:xfrm rot="16200000">
                  <a:off x="1379250" y="1769591"/>
                  <a:ext cx="551114" cy="701580"/>
                </a:xfrm>
                <a:custGeom>
                  <a:avLst/>
                  <a:gdLst>
                    <a:gd name="T0" fmla="*/ 1163 w 1264"/>
                    <a:gd name="T1" fmla="*/ 1545 h 1984"/>
                    <a:gd name="T2" fmla="*/ 1107 w 1264"/>
                    <a:gd name="T3" fmla="*/ 1545 h 1984"/>
                    <a:gd name="T4" fmla="*/ 1122 w 1264"/>
                    <a:gd name="T5" fmla="*/ 1314 h 1984"/>
                    <a:gd name="T6" fmla="*/ 1070 w 1264"/>
                    <a:gd name="T7" fmla="*/ 966 h 1984"/>
                    <a:gd name="T8" fmla="*/ 1115 w 1264"/>
                    <a:gd name="T9" fmla="*/ 917 h 1984"/>
                    <a:gd name="T10" fmla="*/ 1190 w 1264"/>
                    <a:gd name="T11" fmla="*/ 1000 h 1984"/>
                    <a:gd name="T12" fmla="*/ 1246 w 1264"/>
                    <a:gd name="T13" fmla="*/ 962 h 1984"/>
                    <a:gd name="T14" fmla="*/ 1261 w 1264"/>
                    <a:gd name="T15" fmla="*/ 803 h 1984"/>
                    <a:gd name="T16" fmla="*/ 1216 w 1264"/>
                    <a:gd name="T17" fmla="*/ 671 h 1984"/>
                    <a:gd name="T18" fmla="*/ 1036 w 1264"/>
                    <a:gd name="T19" fmla="*/ 508 h 1984"/>
                    <a:gd name="T20" fmla="*/ 1025 w 1264"/>
                    <a:gd name="T21" fmla="*/ 455 h 1984"/>
                    <a:gd name="T22" fmla="*/ 913 w 1264"/>
                    <a:gd name="T23" fmla="*/ 375 h 1984"/>
                    <a:gd name="T24" fmla="*/ 879 w 1264"/>
                    <a:gd name="T25" fmla="*/ 288 h 1984"/>
                    <a:gd name="T26" fmla="*/ 831 w 1264"/>
                    <a:gd name="T27" fmla="*/ 231 h 1984"/>
                    <a:gd name="T28" fmla="*/ 745 w 1264"/>
                    <a:gd name="T29" fmla="*/ 0 h 1984"/>
                    <a:gd name="T30" fmla="*/ 715 w 1264"/>
                    <a:gd name="T31" fmla="*/ 8 h 1984"/>
                    <a:gd name="T32" fmla="*/ 647 w 1264"/>
                    <a:gd name="T33" fmla="*/ 35 h 1984"/>
                    <a:gd name="T34" fmla="*/ 546 w 1264"/>
                    <a:gd name="T35" fmla="*/ 35 h 1984"/>
                    <a:gd name="T36" fmla="*/ 397 w 1264"/>
                    <a:gd name="T37" fmla="*/ 133 h 1984"/>
                    <a:gd name="T38" fmla="*/ 352 w 1264"/>
                    <a:gd name="T39" fmla="*/ 277 h 1984"/>
                    <a:gd name="T40" fmla="*/ 285 w 1264"/>
                    <a:gd name="T41" fmla="*/ 307 h 1984"/>
                    <a:gd name="T42" fmla="*/ 270 w 1264"/>
                    <a:gd name="T43" fmla="*/ 372 h 1984"/>
                    <a:gd name="T44" fmla="*/ 195 w 1264"/>
                    <a:gd name="T45" fmla="*/ 436 h 1984"/>
                    <a:gd name="T46" fmla="*/ 161 w 1264"/>
                    <a:gd name="T47" fmla="*/ 606 h 1984"/>
                    <a:gd name="T48" fmla="*/ 199 w 1264"/>
                    <a:gd name="T49" fmla="*/ 693 h 1984"/>
                    <a:gd name="T50" fmla="*/ 101 w 1264"/>
                    <a:gd name="T51" fmla="*/ 856 h 1984"/>
                    <a:gd name="T52" fmla="*/ 94 w 1264"/>
                    <a:gd name="T53" fmla="*/ 974 h 1984"/>
                    <a:gd name="T54" fmla="*/ 38 w 1264"/>
                    <a:gd name="T55" fmla="*/ 1034 h 1984"/>
                    <a:gd name="T56" fmla="*/ 42 w 1264"/>
                    <a:gd name="T57" fmla="*/ 1133 h 1984"/>
                    <a:gd name="T58" fmla="*/ 0 w 1264"/>
                    <a:gd name="T59" fmla="*/ 1303 h 1984"/>
                    <a:gd name="T60" fmla="*/ 30 w 1264"/>
                    <a:gd name="T61" fmla="*/ 1462 h 1984"/>
                    <a:gd name="T62" fmla="*/ 34 w 1264"/>
                    <a:gd name="T63" fmla="*/ 1712 h 1984"/>
                    <a:gd name="T64" fmla="*/ 296 w 1264"/>
                    <a:gd name="T65" fmla="*/ 1825 h 1984"/>
                    <a:gd name="T66" fmla="*/ 374 w 1264"/>
                    <a:gd name="T67" fmla="*/ 1818 h 1984"/>
                    <a:gd name="T68" fmla="*/ 404 w 1264"/>
                    <a:gd name="T69" fmla="*/ 1947 h 1984"/>
                    <a:gd name="T70" fmla="*/ 580 w 1264"/>
                    <a:gd name="T71" fmla="*/ 1984 h 1984"/>
                    <a:gd name="T72" fmla="*/ 606 w 1264"/>
                    <a:gd name="T73" fmla="*/ 1878 h 1984"/>
                    <a:gd name="T74" fmla="*/ 767 w 1264"/>
                    <a:gd name="T75" fmla="*/ 1928 h 1984"/>
                    <a:gd name="T76" fmla="*/ 894 w 1264"/>
                    <a:gd name="T77" fmla="*/ 1966 h 1984"/>
                    <a:gd name="T78" fmla="*/ 1029 w 1264"/>
                    <a:gd name="T79" fmla="*/ 1848 h 1984"/>
                    <a:gd name="T80" fmla="*/ 1100 w 1264"/>
                    <a:gd name="T81" fmla="*/ 1837 h 1984"/>
                    <a:gd name="T82" fmla="*/ 1163 w 1264"/>
                    <a:gd name="T83" fmla="*/ 1545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4" h="1984">
                      <a:moveTo>
                        <a:pt x="1163" y="1545"/>
                      </a:moveTo>
                      <a:cubicBezTo>
                        <a:pt x="1149" y="1545"/>
                        <a:pt x="1107" y="1576"/>
                        <a:pt x="1107" y="1545"/>
                      </a:cubicBezTo>
                      <a:cubicBezTo>
                        <a:pt x="1107" y="1511"/>
                        <a:pt x="1107" y="1356"/>
                        <a:pt x="1122" y="1314"/>
                      </a:cubicBezTo>
                      <a:cubicBezTo>
                        <a:pt x="1137" y="1273"/>
                        <a:pt x="1066" y="989"/>
                        <a:pt x="1070" y="966"/>
                      </a:cubicBezTo>
                      <a:cubicBezTo>
                        <a:pt x="1074" y="943"/>
                        <a:pt x="1104" y="902"/>
                        <a:pt x="1115" y="917"/>
                      </a:cubicBezTo>
                      <a:cubicBezTo>
                        <a:pt x="1126" y="932"/>
                        <a:pt x="1160" y="1015"/>
                        <a:pt x="1190" y="1000"/>
                      </a:cubicBezTo>
                      <a:cubicBezTo>
                        <a:pt x="1223" y="985"/>
                        <a:pt x="1227" y="1000"/>
                        <a:pt x="1246" y="962"/>
                      </a:cubicBezTo>
                      <a:cubicBezTo>
                        <a:pt x="1264" y="924"/>
                        <a:pt x="1261" y="833"/>
                        <a:pt x="1261" y="803"/>
                      </a:cubicBezTo>
                      <a:cubicBezTo>
                        <a:pt x="1264" y="777"/>
                        <a:pt x="1235" y="686"/>
                        <a:pt x="1216" y="671"/>
                      </a:cubicBezTo>
                      <a:cubicBezTo>
                        <a:pt x="1197" y="655"/>
                        <a:pt x="1036" y="534"/>
                        <a:pt x="1036" y="508"/>
                      </a:cubicBezTo>
                      <a:cubicBezTo>
                        <a:pt x="1036" y="485"/>
                        <a:pt x="1051" y="474"/>
                        <a:pt x="1025" y="455"/>
                      </a:cubicBezTo>
                      <a:cubicBezTo>
                        <a:pt x="1003" y="436"/>
                        <a:pt x="935" y="421"/>
                        <a:pt x="913" y="375"/>
                      </a:cubicBezTo>
                      <a:cubicBezTo>
                        <a:pt x="891" y="334"/>
                        <a:pt x="902" y="315"/>
                        <a:pt x="879" y="288"/>
                      </a:cubicBezTo>
                      <a:cubicBezTo>
                        <a:pt x="853" y="266"/>
                        <a:pt x="846" y="262"/>
                        <a:pt x="831" y="231"/>
                      </a:cubicBezTo>
                      <a:cubicBezTo>
                        <a:pt x="819" y="213"/>
                        <a:pt x="771" y="76"/>
                        <a:pt x="745" y="0"/>
                      </a:cubicBezTo>
                      <a:cubicBezTo>
                        <a:pt x="733" y="4"/>
                        <a:pt x="722" y="8"/>
                        <a:pt x="715" y="8"/>
                      </a:cubicBezTo>
                      <a:cubicBezTo>
                        <a:pt x="677" y="12"/>
                        <a:pt x="670" y="27"/>
                        <a:pt x="647" y="35"/>
                      </a:cubicBezTo>
                      <a:cubicBezTo>
                        <a:pt x="625" y="42"/>
                        <a:pt x="580" y="35"/>
                        <a:pt x="546" y="35"/>
                      </a:cubicBezTo>
                      <a:cubicBezTo>
                        <a:pt x="509" y="35"/>
                        <a:pt x="397" y="99"/>
                        <a:pt x="397" y="133"/>
                      </a:cubicBezTo>
                      <a:cubicBezTo>
                        <a:pt x="397" y="167"/>
                        <a:pt x="363" y="254"/>
                        <a:pt x="352" y="277"/>
                      </a:cubicBezTo>
                      <a:cubicBezTo>
                        <a:pt x="341" y="300"/>
                        <a:pt x="296" y="296"/>
                        <a:pt x="285" y="307"/>
                      </a:cubicBezTo>
                      <a:cubicBezTo>
                        <a:pt x="273" y="319"/>
                        <a:pt x="273" y="334"/>
                        <a:pt x="270" y="372"/>
                      </a:cubicBezTo>
                      <a:cubicBezTo>
                        <a:pt x="266" y="406"/>
                        <a:pt x="187" y="387"/>
                        <a:pt x="195" y="436"/>
                      </a:cubicBezTo>
                      <a:cubicBezTo>
                        <a:pt x="202" y="485"/>
                        <a:pt x="146" y="595"/>
                        <a:pt x="161" y="606"/>
                      </a:cubicBezTo>
                      <a:cubicBezTo>
                        <a:pt x="176" y="618"/>
                        <a:pt x="206" y="621"/>
                        <a:pt x="199" y="693"/>
                      </a:cubicBezTo>
                      <a:cubicBezTo>
                        <a:pt x="191" y="762"/>
                        <a:pt x="101" y="837"/>
                        <a:pt x="101" y="856"/>
                      </a:cubicBezTo>
                      <a:cubicBezTo>
                        <a:pt x="101" y="875"/>
                        <a:pt x="98" y="936"/>
                        <a:pt x="94" y="974"/>
                      </a:cubicBezTo>
                      <a:cubicBezTo>
                        <a:pt x="90" y="1015"/>
                        <a:pt x="64" y="1008"/>
                        <a:pt x="38" y="1034"/>
                      </a:cubicBezTo>
                      <a:cubicBezTo>
                        <a:pt x="15" y="1061"/>
                        <a:pt x="38" y="1091"/>
                        <a:pt x="42" y="1133"/>
                      </a:cubicBezTo>
                      <a:cubicBezTo>
                        <a:pt x="45" y="1178"/>
                        <a:pt x="0" y="1280"/>
                        <a:pt x="0" y="1303"/>
                      </a:cubicBezTo>
                      <a:cubicBezTo>
                        <a:pt x="0" y="1322"/>
                        <a:pt x="30" y="1398"/>
                        <a:pt x="30" y="1462"/>
                      </a:cubicBezTo>
                      <a:cubicBezTo>
                        <a:pt x="30" y="1523"/>
                        <a:pt x="23" y="1689"/>
                        <a:pt x="34" y="1712"/>
                      </a:cubicBezTo>
                      <a:cubicBezTo>
                        <a:pt x="45" y="1735"/>
                        <a:pt x="266" y="1814"/>
                        <a:pt x="296" y="1825"/>
                      </a:cubicBezTo>
                      <a:cubicBezTo>
                        <a:pt x="326" y="1837"/>
                        <a:pt x="356" y="1818"/>
                        <a:pt x="374" y="1818"/>
                      </a:cubicBezTo>
                      <a:cubicBezTo>
                        <a:pt x="389" y="1818"/>
                        <a:pt x="359" y="1928"/>
                        <a:pt x="404" y="1947"/>
                      </a:cubicBezTo>
                      <a:cubicBezTo>
                        <a:pt x="445" y="1966"/>
                        <a:pt x="561" y="1984"/>
                        <a:pt x="580" y="1984"/>
                      </a:cubicBezTo>
                      <a:cubicBezTo>
                        <a:pt x="599" y="1984"/>
                        <a:pt x="573" y="1878"/>
                        <a:pt x="606" y="1878"/>
                      </a:cubicBezTo>
                      <a:cubicBezTo>
                        <a:pt x="640" y="1878"/>
                        <a:pt x="741" y="1897"/>
                        <a:pt x="767" y="1928"/>
                      </a:cubicBezTo>
                      <a:cubicBezTo>
                        <a:pt x="793" y="1954"/>
                        <a:pt x="868" y="1966"/>
                        <a:pt x="894" y="1966"/>
                      </a:cubicBezTo>
                      <a:cubicBezTo>
                        <a:pt x="920" y="1966"/>
                        <a:pt x="1003" y="1860"/>
                        <a:pt x="1029" y="1848"/>
                      </a:cubicBezTo>
                      <a:cubicBezTo>
                        <a:pt x="1040" y="1844"/>
                        <a:pt x="1070" y="1841"/>
                        <a:pt x="1100" y="1837"/>
                      </a:cubicBezTo>
                      <a:cubicBezTo>
                        <a:pt x="1126" y="1742"/>
                        <a:pt x="1178" y="1545"/>
                        <a:pt x="1163" y="1545"/>
                      </a:cubicBezTo>
                    </a:path>
                  </a:pathLst>
                </a:custGeom>
                <a:solidFill>
                  <a:schemeClr val="bg1"/>
                </a:solidFill>
                <a:ln w="19050" cmpd="sng">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400"/>
                </a:p>
              </p:txBody>
            </p:sp>
            <p:sp>
              <p:nvSpPr>
                <p:cNvPr id="25" name="Freeform 587"/>
                <p:cNvSpPr>
                  <a:spLocks/>
                </p:cNvSpPr>
                <p:nvPr/>
              </p:nvSpPr>
              <p:spPr bwMode="auto">
                <a:xfrm>
                  <a:off x="922874" y="1689532"/>
                  <a:ext cx="699824" cy="503795"/>
                </a:xfrm>
                <a:custGeom>
                  <a:avLst/>
                  <a:gdLst>
                    <a:gd name="T0" fmla="*/ 1696 w 2032"/>
                    <a:gd name="T1" fmla="*/ 746 h 1200"/>
                    <a:gd name="T2" fmla="*/ 1938 w 2032"/>
                    <a:gd name="T3" fmla="*/ 570 h 1200"/>
                    <a:gd name="T4" fmla="*/ 1998 w 2032"/>
                    <a:gd name="T5" fmla="*/ 432 h 1200"/>
                    <a:gd name="T6" fmla="*/ 1976 w 2032"/>
                    <a:gd name="T7" fmla="*/ 409 h 1200"/>
                    <a:gd name="T8" fmla="*/ 1915 w 2032"/>
                    <a:gd name="T9" fmla="*/ 417 h 1200"/>
                    <a:gd name="T10" fmla="*/ 1832 w 2032"/>
                    <a:gd name="T11" fmla="*/ 402 h 1200"/>
                    <a:gd name="T12" fmla="*/ 1768 w 2032"/>
                    <a:gd name="T13" fmla="*/ 390 h 1200"/>
                    <a:gd name="T14" fmla="*/ 1726 w 2032"/>
                    <a:gd name="T15" fmla="*/ 371 h 1200"/>
                    <a:gd name="T16" fmla="*/ 1662 w 2032"/>
                    <a:gd name="T17" fmla="*/ 299 h 1200"/>
                    <a:gd name="T18" fmla="*/ 1552 w 2032"/>
                    <a:gd name="T19" fmla="*/ 241 h 1200"/>
                    <a:gd name="T20" fmla="*/ 1465 w 2032"/>
                    <a:gd name="T21" fmla="*/ 161 h 1200"/>
                    <a:gd name="T22" fmla="*/ 1177 w 2032"/>
                    <a:gd name="T23" fmla="*/ 111 h 1200"/>
                    <a:gd name="T24" fmla="*/ 1128 w 2032"/>
                    <a:gd name="T25" fmla="*/ 127 h 1200"/>
                    <a:gd name="T26" fmla="*/ 1071 w 2032"/>
                    <a:gd name="T27" fmla="*/ 119 h 1200"/>
                    <a:gd name="T28" fmla="*/ 1056 w 2032"/>
                    <a:gd name="T29" fmla="*/ 172 h 1200"/>
                    <a:gd name="T30" fmla="*/ 1022 w 2032"/>
                    <a:gd name="T31" fmla="*/ 146 h 1200"/>
                    <a:gd name="T32" fmla="*/ 916 w 2032"/>
                    <a:gd name="T33" fmla="*/ 188 h 1200"/>
                    <a:gd name="T34" fmla="*/ 753 w 2032"/>
                    <a:gd name="T35" fmla="*/ 77 h 1200"/>
                    <a:gd name="T36" fmla="*/ 651 w 2032"/>
                    <a:gd name="T37" fmla="*/ 27 h 1200"/>
                    <a:gd name="T38" fmla="*/ 617 w 2032"/>
                    <a:gd name="T39" fmla="*/ 4 h 1200"/>
                    <a:gd name="T40" fmla="*/ 511 w 2032"/>
                    <a:gd name="T41" fmla="*/ 69 h 1200"/>
                    <a:gd name="T42" fmla="*/ 398 w 2032"/>
                    <a:gd name="T43" fmla="*/ 39 h 1200"/>
                    <a:gd name="T44" fmla="*/ 311 w 2032"/>
                    <a:gd name="T45" fmla="*/ 54 h 1200"/>
                    <a:gd name="T46" fmla="*/ 250 w 2032"/>
                    <a:gd name="T47" fmla="*/ 12 h 1200"/>
                    <a:gd name="T48" fmla="*/ 246 w 2032"/>
                    <a:gd name="T49" fmla="*/ 16 h 1200"/>
                    <a:gd name="T50" fmla="*/ 254 w 2032"/>
                    <a:gd name="T51" fmla="*/ 100 h 1200"/>
                    <a:gd name="T52" fmla="*/ 269 w 2032"/>
                    <a:gd name="T53" fmla="*/ 203 h 1200"/>
                    <a:gd name="T54" fmla="*/ 322 w 2032"/>
                    <a:gd name="T55" fmla="*/ 214 h 1200"/>
                    <a:gd name="T56" fmla="*/ 489 w 2032"/>
                    <a:gd name="T57" fmla="*/ 264 h 1200"/>
                    <a:gd name="T58" fmla="*/ 523 w 2032"/>
                    <a:gd name="T59" fmla="*/ 451 h 1200"/>
                    <a:gd name="T60" fmla="*/ 470 w 2032"/>
                    <a:gd name="T61" fmla="*/ 520 h 1200"/>
                    <a:gd name="T62" fmla="*/ 394 w 2032"/>
                    <a:gd name="T63" fmla="*/ 536 h 1200"/>
                    <a:gd name="T64" fmla="*/ 246 w 2032"/>
                    <a:gd name="T65" fmla="*/ 635 h 1200"/>
                    <a:gd name="T66" fmla="*/ 148 w 2032"/>
                    <a:gd name="T67" fmla="*/ 635 h 1200"/>
                    <a:gd name="T68" fmla="*/ 57 w 2032"/>
                    <a:gd name="T69" fmla="*/ 639 h 1200"/>
                    <a:gd name="T70" fmla="*/ 23 w 2032"/>
                    <a:gd name="T71" fmla="*/ 795 h 1200"/>
                    <a:gd name="T72" fmla="*/ 19 w 2032"/>
                    <a:gd name="T73" fmla="*/ 1074 h 1200"/>
                    <a:gd name="T74" fmla="*/ 103 w 2032"/>
                    <a:gd name="T75" fmla="*/ 1200 h 1200"/>
                    <a:gd name="T76" fmla="*/ 144 w 2032"/>
                    <a:gd name="T77" fmla="*/ 1193 h 1200"/>
                    <a:gd name="T78" fmla="*/ 171 w 2032"/>
                    <a:gd name="T79" fmla="*/ 1132 h 1200"/>
                    <a:gd name="T80" fmla="*/ 246 w 2032"/>
                    <a:gd name="T81" fmla="*/ 1097 h 1200"/>
                    <a:gd name="T82" fmla="*/ 326 w 2032"/>
                    <a:gd name="T83" fmla="*/ 1025 h 1200"/>
                    <a:gd name="T84" fmla="*/ 424 w 2032"/>
                    <a:gd name="T85" fmla="*/ 1009 h 1200"/>
                    <a:gd name="T86" fmla="*/ 545 w 2032"/>
                    <a:gd name="T87" fmla="*/ 952 h 1200"/>
                    <a:gd name="T88" fmla="*/ 689 w 2032"/>
                    <a:gd name="T89" fmla="*/ 998 h 1200"/>
                    <a:gd name="T90" fmla="*/ 859 w 2032"/>
                    <a:gd name="T91" fmla="*/ 990 h 1200"/>
                    <a:gd name="T92" fmla="*/ 875 w 2032"/>
                    <a:gd name="T93" fmla="*/ 1090 h 1200"/>
                    <a:gd name="T94" fmla="*/ 912 w 2032"/>
                    <a:gd name="T95" fmla="*/ 1028 h 1200"/>
                    <a:gd name="T96" fmla="*/ 1045 w 2032"/>
                    <a:gd name="T97" fmla="*/ 1006 h 1200"/>
                    <a:gd name="T98" fmla="*/ 1245 w 2032"/>
                    <a:gd name="T99" fmla="*/ 1025 h 1200"/>
                    <a:gd name="T100" fmla="*/ 1366 w 2032"/>
                    <a:gd name="T101" fmla="*/ 998 h 1200"/>
                    <a:gd name="T102" fmla="*/ 1416 w 2032"/>
                    <a:gd name="T103" fmla="*/ 1025 h 1200"/>
                    <a:gd name="T104" fmla="*/ 1488 w 2032"/>
                    <a:gd name="T105" fmla="*/ 956 h 1200"/>
                    <a:gd name="T106" fmla="*/ 1559 w 2032"/>
                    <a:gd name="T107" fmla="*/ 941 h 1200"/>
                    <a:gd name="T108" fmla="*/ 1696 w 2032"/>
                    <a:gd name="T109" fmla="*/ 746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2" h="1200">
                      <a:moveTo>
                        <a:pt x="1696" y="746"/>
                      </a:moveTo>
                      <a:cubicBezTo>
                        <a:pt x="1741" y="723"/>
                        <a:pt x="1927" y="658"/>
                        <a:pt x="1938" y="570"/>
                      </a:cubicBezTo>
                      <a:cubicBezTo>
                        <a:pt x="1945" y="482"/>
                        <a:pt x="1964" y="451"/>
                        <a:pt x="1998" y="432"/>
                      </a:cubicBezTo>
                      <a:cubicBezTo>
                        <a:pt x="2032" y="417"/>
                        <a:pt x="2010" y="409"/>
                        <a:pt x="1976" y="409"/>
                      </a:cubicBezTo>
                      <a:cubicBezTo>
                        <a:pt x="1942" y="409"/>
                        <a:pt x="1930" y="425"/>
                        <a:pt x="1915" y="417"/>
                      </a:cubicBezTo>
                      <a:cubicBezTo>
                        <a:pt x="1900" y="413"/>
                        <a:pt x="1866" y="398"/>
                        <a:pt x="1832" y="402"/>
                      </a:cubicBezTo>
                      <a:cubicBezTo>
                        <a:pt x="1794" y="409"/>
                        <a:pt x="1787" y="406"/>
                        <a:pt x="1768" y="390"/>
                      </a:cubicBezTo>
                      <a:cubicBezTo>
                        <a:pt x="1749" y="375"/>
                        <a:pt x="1749" y="371"/>
                        <a:pt x="1726" y="371"/>
                      </a:cubicBezTo>
                      <a:cubicBezTo>
                        <a:pt x="1711" y="371"/>
                        <a:pt x="1684" y="337"/>
                        <a:pt x="1662" y="299"/>
                      </a:cubicBezTo>
                      <a:cubicBezTo>
                        <a:pt x="1612" y="295"/>
                        <a:pt x="1575" y="276"/>
                        <a:pt x="1552" y="241"/>
                      </a:cubicBezTo>
                      <a:cubicBezTo>
                        <a:pt x="1525" y="199"/>
                        <a:pt x="1484" y="188"/>
                        <a:pt x="1465" y="161"/>
                      </a:cubicBezTo>
                      <a:cubicBezTo>
                        <a:pt x="1446" y="138"/>
                        <a:pt x="1211" y="134"/>
                        <a:pt x="1177" y="111"/>
                      </a:cubicBezTo>
                      <a:cubicBezTo>
                        <a:pt x="1143" y="88"/>
                        <a:pt x="1158" y="134"/>
                        <a:pt x="1128" y="127"/>
                      </a:cubicBezTo>
                      <a:cubicBezTo>
                        <a:pt x="1102" y="119"/>
                        <a:pt x="1075" y="111"/>
                        <a:pt x="1071" y="119"/>
                      </a:cubicBezTo>
                      <a:cubicBezTo>
                        <a:pt x="1068" y="130"/>
                        <a:pt x="1064" y="176"/>
                        <a:pt x="1056" y="172"/>
                      </a:cubicBezTo>
                      <a:cubicBezTo>
                        <a:pt x="1045" y="165"/>
                        <a:pt x="1045" y="142"/>
                        <a:pt x="1022" y="146"/>
                      </a:cubicBezTo>
                      <a:cubicBezTo>
                        <a:pt x="996" y="150"/>
                        <a:pt x="939" y="199"/>
                        <a:pt x="916" y="188"/>
                      </a:cubicBezTo>
                      <a:cubicBezTo>
                        <a:pt x="890" y="172"/>
                        <a:pt x="780" y="92"/>
                        <a:pt x="753" y="77"/>
                      </a:cubicBezTo>
                      <a:cubicBezTo>
                        <a:pt x="727" y="62"/>
                        <a:pt x="666" y="35"/>
                        <a:pt x="651" y="27"/>
                      </a:cubicBezTo>
                      <a:cubicBezTo>
                        <a:pt x="636" y="16"/>
                        <a:pt x="625" y="0"/>
                        <a:pt x="617" y="4"/>
                      </a:cubicBezTo>
                      <a:cubicBezTo>
                        <a:pt x="610" y="8"/>
                        <a:pt x="523" y="69"/>
                        <a:pt x="511" y="69"/>
                      </a:cubicBezTo>
                      <a:cubicBezTo>
                        <a:pt x="500" y="73"/>
                        <a:pt x="428" y="39"/>
                        <a:pt x="398" y="39"/>
                      </a:cubicBezTo>
                      <a:cubicBezTo>
                        <a:pt x="368" y="39"/>
                        <a:pt x="345" y="65"/>
                        <a:pt x="311" y="54"/>
                      </a:cubicBezTo>
                      <a:cubicBezTo>
                        <a:pt x="288" y="50"/>
                        <a:pt x="265" y="35"/>
                        <a:pt x="250" y="12"/>
                      </a:cubicBezTo>
                      <a:cubicBezTo>
                        <a:pt x="246" y="16"/>
                        <a:pt x="246" y="16"/>
                        <a:pt x="246" y="16"/>
                      </a:cubicBezTo>
                      <a:cubicBezTo>
                        <a:pt x="220" y="50"/>
                        <a:pt x="224" y="50"/>
                        <a:pt x="254" y="100"/>
                      </a:cubicBezTo>
                      <a:cubicBezTo>
                        <a:pt x="277" y="134"/>
                        <a:pt x="273" y="161"/>
                        <a:pt x="269" y="203"/>
                      </a:cubicBezTo>
                      <a:cubicBezTo>
                        <a:pt x="280" y="192"/>
                        <a:pt x="296" y="188"/>
                        <a:pt x="322" y="214"/>
                      </a:cubicBezTo>
                      <a:cubicBezTo>
                        <a:pt x="356" y="249"/>
                        <a:pt x="477" y="245"/>
                        <a:pt x="489" y="264"/>
                      </a:cubicBezTo>
                      <a:cubicBezTo>
                        <a:pt x="504" y="283"/>
                        <a:pt x="523" y="432"/>
                        <a:pt x="523" y="451"/>
                      </a:cubicBezTo>
                      <a:cubicBezTo>
                        <a:pt x="523" y="467"/>
                        <a:pt x="489" y="505"/>
                        <a:pt x="470" y="520"/>
                      </a:cubicBezTo>
                      <a:cubicBezTo>
                        <a:pt x="455" y="539"/>
                        <a:pt x="436" y="528"/>
                        <a:pt x="394" y="536"/>
                      </a:cubicBezTo>
                      <a:cubicBezTo>
                        <a:pt x="352" y="539"/>
                        <a:pt x="280" y="623"/>
                        <a:pt x="246" y="635"/>
                      </a:cubicBezTo>
                      <a:cubicBezTo>
                        <a:pt x="216" y="646"/>
                        <a:pt x="163" y="616"/>
                        <a:pt x="148" y="635"/>
                      </a:cubicBezTo>
                      <a:cubicBezTo>
                        <a:pt x="133" y="654"/>
                        <a:pt x="72" y="631"/>
                        <a:pt x="57" y="639"/>
                      </a:cubicBezTo>
                      <a:cubicBezTo>
                        <a:pt x="46" y="643"/>
                        <a:pt x="23" y="746"/>
                        <a:pt x="23" y="795"/>
                      </a:cubicBezTo>
                      <a:cubicBezTo>
                        <a:pt x="23" y="841"/>
                        <a:pt x="0" y="1032"/>
                        <a:pt x="19" y="1074"/>
                      </a:cubicBezTo>
                      <a:cubicBezTo>
                        <a:pt x="31" y="1101"/>
                        <a:pt x="69" y="1143"/>
                        <a:pt x="103" y="1200"/>
                      </a:cubicBezTo>
                      <a:cubicBezTo>
                        <a:pt x="118" y="1193"/>
                        <a:pt x="137" y="1197"/>
                        <a:pt x="144" y="1193"/>
                      </a:cubicBezTo>
                      <a:cubicBezTo>
                        <a:pt x="159" y="1189"/>
                        <a:pt x="171" y="1132"/>
                        <a:pt x="171" y="1132"/>
                      </a:cubicBezTo>
                      <a:cubicBezTo>
                        <a:pt x="171" y="1132"/>
                        <a:pt x="228" y="1105"/>
                        <a:pt x="246" y="1097"/>
                      </a:cubicBezTo>
                      <a:cubicBezTo>
                        <a:pt x="269" y="1093"/>
                        <a:pt x="299" y="1025"/>
                        <a:pt x="326" y="1025"/>
                      </a:cubicBezTo>
                      <a:cubicBezTo>
                        <a:pt x="352" y="1021"/>
                        <a:pt x="398" y="1025"/>
                        <a:pt x="424" y="1009"/>
                      </a:cubicBezTo>
                      <a:cubicBezTo>
                        <a:pt x="455" y="998"/>
                        <a:pt x="523" y="952"/>
                        <a:pt x="545" y="952"/>
                      </a:cubicBezTo>
                      <a:cubicBezTo>
                        <a:pt x="568" y="952"/>
                        <a:pt x="640" y="990"/>
                        <a:pt x="689" y="998"/>
                      </a:cubicBezTo>
                      <a:cubicBezTo>
                        <a:pt x="738" y="1006"/>
                        <a:pt x="844" y="990"/>
                        <a:pt x="859" y="990"/>
                      </a:cubicBezTo>
                      <a:cubicBezTo>
                        <a:pt x="875" y="990"/>
                        <a:pt x="863" y="1063"/>
                        <a:pt x="875" y="1090"/>
                      </a:cubicBezTo>
                      <a:cubicBezTo>
                        <a:pt x="886" y="1113"/>
                        <a:pt x="886" y="1044"/>
                        <a:pt x="912" y="1028"/>
                      </a:cubicBezTo>
                      <a:cubicBezTo>
                        <a:pt x="935" y="1013"/>
                        <a:pt x="1011" y="994"/>
                        <a:pt x="1045" y="1006"/>
                      </a:cubicBezTo>
                      <a:cubicBezTo>
                        <a:pt x="1079" y="1013"/>
                        <a:pt x="1223" y="1021"/>
                        <a:pt x="1245" y="1025"/>
                      </a:cubicBezTo>
                      <a:cubicBezTo>
                        <a:pt x="1264" y="1025"/>
                        <a:pt x="1336" y="1002"/>
                        <a:pt x="1366" y="998"/>
                      </a:cubicBezTo>
                      <a:cubicBezTo>
                        <a:pt x="1393" y="994"/>
                        <a:pt x="1401" y="1021"/>
                        <a:pt x="1416" y="1025"/>
                      </a:cubicBezTo>
                      <a:cubicBezTo>
                        <a:pt x="1431" y="1025"/>
                        <a:pt x="1442" y="986"/>
                        <a:pt x="1488" y="956"/>
                      </a:cubicBezTo>
                      <a:cubicBezTo>
                        <a:pt x="1506" y="941"/>
                        <a:pt x="1533" y="941"/>
                        <a:pt x="1559" y="941"/>
                      </a:cubicBezTo>
                      <a:cubicBezTo>
                        <a:pt x="1594" y="876"/>
                        <a:pt x="1654" y="769"/>
                        <a:pt x="1696" y="746"/>
                      </a:cubicBezTo>
                    </a:path>
                  </a:pathLst>
                </a:custGeom>
                <a:solidFill>
                  <a:schemeClr val="bg1"/>
                </a:solidFill>
                <a:ln w="19050" cmpd="sng">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400"/>
                </a:p>
              </p:txBody>
            </p:sp>
            <p:sp>
              <p:nvSpPr>
                <p:cNvPr id="26" name="Freeform 591"/>
                <p:cNvSpPr>
                  <a:spLocks/>
                </p:cNvSpPr>
                <p:nvPr/>
              </p:nvSpPr>
              <p:spPr bwMode="auto">
                <a:xfrm>
                  <a:off x="1329017" y="1490635"/>
                  <a:ext cx="384933" cy="630894"/>
                </a:xfrm>
                <a:custGeom>
                  <a:avLst/>
                  <a:gdLst>
                    <a:gd name="T0" fmla="*/ 642 w 672"/>
                    <a:gd name="T1" fmla="*/ 302 h 672"/>
                    <a:gd name="T2" fmla="*/ 646 w 672"/>
                    <a:gd name="T3" fmla="*/ 231 h 672"/>
                    <a:gd name="T4" fmla="*/ 627 w 672"/>
                    <a:gd name="T5" fmla="*/ 144 h 672"/>
                    <a:gd name="T6" fmla="*/ 627 w 672"/>
                    <a:gd name="T7" fmla="*/ 148 h 672"/>
                    <a:gd name="T8" fmla="*/ 533 w 672"/>
                    <a:gd name="T9" fmla="*/ 125 h 672"/>
                    <a:gd name="T10" fmla="*/ 454 w 672"/>
                    <a:gd name="T11" fmla="*/ 76 h 672"/>
                    <a:gd name="T12" fmla="*/ 261 w 672"/>
                    <a:gd name="T13" fmla="*/ 16 h 672"/>
                    <a:gd name="T14" fmla="*/ 204 w 672"/>
                    <a:gd name="T15" fmla="*/ 42 h 672"/>
                    <a:gd name="T16" fmla="*/ 125 w 672"/>
                    <a:gd name="T17" fmla="*/ 23 h 672"/>
                    <a:gd name="T18" fmla="*/ 27 w 672"/>
                    <a:gd name="T19" fmla="*/ 50 h 672"/>
                    <a:gd name="T20" fmla="*/ 27 w 672"/>
                    <a:gd name="T21" fmla="*/ 50 h 672"/>
                    <a:gd name="T22" fmla="*/ 8 w 672"/>
                    <a:gd name="T23" fmla="*/ 110 h 672"/>
                    <a:gd name="T24" fmla="*/ 19 w 672"/>
                    <a:gd name="T25" fmla="*/ 386 h 672"/>
                    <a:gd name="T26" fmla="*/ 84 w 672"/>
                    <a:gd name="T27" fmla="*/ 450 h 672"/>
                    <a:gd name="T28" fmla="*/ 216 w 672"/>
                    <a:gd name="T29" fmla="*/ 627 h 672"/>
                    <a:gd name="T30" fmla="*/ 272 w 672"/>
                    <a:gd name="T31" fmla="*/ 616 h 672"/>
                    <a:gd name="T32" fmla="*/ 310 w 672"/>
                    <a:gd name="T33" fmla="*/ 654 h 672"/>
                    <a:gd name="T34" fmla="*/ 355 w 672"/>
                    <a:gd name="T35" fmla="*/ 631 h 672"/>
                    <a:gd name="T36" fmla="*/ 457 w 672"/>
                    <a:gd name="T37" fmla="*/ 669 h 672"/>
                    <a:gd name="T38" fmla="*/ 608 w 672"/>
                    <a:gd name="T39" fmla="*/ 620 h 672"/>
                    <a:gd name="T40" fmla="*/ 672 w 672"/>
                    <a:gd name="T41" fmla="*/ 586 h 672"/>
                    <a:gd name="T42" fmla="*/ 657 w 672"/>
                    <a:gd name="T43" fmla="*/ 533 h 672"/>
                    <a:gd name="T44" fmla="*/ 642 w 672"/>
                    <a:gd name="T45" fmla="*/ 30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2" h="672">
                      <a:moveTo>
                        <a:pt x="642" y="302"/>
                      </a:moveTo>
                      <a:cubicBezTo>
                        <a:pt x="642" y="253"/>
                        <a:pt x="650" y="287"/>
                        <a:pt x="646" y="231"/>
                      </a:cubicBezTo>
                      <a:cubicBezTo>
                        <a:pt x="642" y="208"/>
                        <a:pt x="635" y="174"/>
                        <a:pt x="627" y="144"/>
                      </a:cubicBezTo>
                      <a:cubicBezTo>
                        <a:pt x="627" y="144"/>
                        <a:pt x="627" y="148"/>
                        <a:pt x="627" y="148"/>
                      </a:cubicBezTo>
                      <a:cubicBezTo>
                        <a:pt x="612" y="170"/>
                        <a:pt x="578" y="133"/>
                        <a:pt x="533" y="125"/>
                      </a:cubicBezTo>
                      <a:cubicBezTo>
                        <a:pt x="491" y="118"/>
                        <a:pt x="510" y="76"/>
                        <a:pt x="454" y="76"/>
                      </a:cubicBezTo>
                      <a:cubicBezTo>
                        <a:pt x="393" y="76"/>
                        <a:pt x="287" y="27"/>
                        <a:pt x="261" y="16"/>
                      </a:cubicBezTo>
                      <a:cubicBezTo>
                        <a:pt x="235" y="0"/>
                        <a:pt x="223" y="31"/>
                        <a:pt x="204" y="42"/>
                      </a:cubicBezTo>
                      <a:cubicBezTo>
                        <a:pt x="185" y="53"/>
                        <a:pt x="159" y="34"/>
                        <a:pt x="125" y="23"/>
                      </a:cubicBezTo>
                      <a:cubicBezTo>
                        <a:pt x="91" y="12"/>
                        <a:pt x="57" y="50"/>
                        <a:pt x="27" y="50"/>
                      </a:cubicBezTo>
                      <a:cubicBezTo>
                        <a:pt x="27" y="50"/>
                        <a:pt x="27" y="50"/>
                        <a:pt x="27" y="50"/>
                      </a:cubicBezTo>
                      <a:cubicBezTo>
                        <a:pt x="16" y="72"/>
                        <a:pt x="8" y="99"/>
                        <a:pt x="8" y="110"/>
                      </a:cubicBezTo>
                      <a:cubicBezTo>
                        <a:pt x="0" y="140"/>
                        <a:pt x="19" y="363"/>
                        <a:pt x="19" y="386"/>
                      </a:cubicBezTo>
                      <a:cubicBezTo>
                        <a:pt x="19" y="408"/>
                        <a:pt x="57" y="431"/>
                        <a:pt x="84" y="450"/>
                      </a:cubicBezTo>
                      <a:cubicBezTo>
                        <a:pt x="102" y="465"/>
                        <a:pt x="163" y="552"/>
                        <a:pt x="216" y="627"/>
                      </a:cubicBezTo>
                      <a:cubicBezTo>
                        <a:pt x="242" y="620"/>
                        <a:pt x="269" y="616"/>
                        <a:pt x="272" y="616"/>
                      </a:cubicBezTo>
                      <a:cubicBezTo>
                        <a:pt x="287" y="616"/>
                        <a:pt x="284" y="642"/>
                        <a:pt x="310" y="654"/>
                      </a:cubicBezTo>
                      <a:cubicBezTo>
                        <a:pt x="336" y="669"/>
                        <a:pt x="344" y="631"/>
                        <a:pt x="355" y="631"/>
                      </a:cubicBezTo>
                      <a:cubicBezTo>
                        <a:pt x="370" y="631"/>
                        <a:pt x="438" y="661"/>
                        <a:pt x="457" y="669"/>
                      </a:cubicBezTo>
                      <a:cubicBezTo>
                        <a:pt x="480" y="672"/>
                        <a:pt x="586" y="627"/>
                        <a:pt x="608" y="620"/>
                      </a:cubicBezTo>
                      <a:cubicBezTo>
                        <a:pt x="627" y="616"/>
                        <a:pt x="654" y="597"/>
                        <a:pt x="672" y="586"/>
                      </a:cubicBezTo>
                      <a:cubicBezTo>
                        <a:pt x="665" y="571"/>
                        <a:pt x="657" y="555"/>
                        <a:pt x="657" y="533"/>
                      </a:cubicBezTo>
                      <a:cubicBezTo>
                        <a:pt x="654" y="472"/>
                        <a:pt x="642" y="352"/>
                        <a:pt x="642" y="302"/>
                      </a:cubicBezTo>
                    </a:path>
                  </a:pathLst>
                </a:custGeom>
                <a:solidFill>
                  <a:schemeClr val="bg1"/>
                </a:solidFill>
                <a:ln w="19050" cmpd="sng">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400" dirty="0"/>
                </a:p>
              </p:txBody>
            </p:sp>
            <p:sp>
              <p:nvSpPr>
                <p:cNvPr id="27" name="Freeform 593"/>
                <p:cNvSpPr>
                  <a:spLocks/>
                </p:cNvSpPr>
                <p:nvPr/>
              </p:nvSpPr>
              <p:spPr bwMode="auto">
                <a:xfrm>
                  <a:off x="739925" y="1308249"/>
                  <a:ext cx="832248" cy="536575"/>
                </a:xfrm>
                <a:custGeom>
                  <a:avLst/>
                  <a:gdLst>
                    <a:gd name="T0" fmla="*/ 2428 w 2624"/>
                    <a:gd name="T1" fmla="*/ 1180 h 1632"/>
                    <a:gd name="T2" fmla="*/ 2436 w 2624"/>
                    <a:gd name="T3" fmla="*/ 845 h 1632"/>
                    <a:gd name="T4" fmla="*/ 2025 w 2624"/>
                    <a:gd name="T5" fmla="*/ 800 h 1632"/>
                    <a:gd name="T6" fmla="*/ 1987 w 2624"/>
                    <a:gd name="T7" fmla="*/ 487 h 1632"/>
                    <a:gd name="T8" fmla="*/ 1776 w 2624"/>
                    <a:gd name="T9" fmla="*/ 132 h 1632"/>
                    <a:gd name="T10" fmla="*/ 1622 w 2624"/>
                    <a:gd name="T11" fmla="*/ 117 h 1632"/>
                    <a:gd name="T12" fmla="*/ 1441 w 2624"/>
                    <a:gd name="T13" fmla="*/ 19 h 1632"/>
                    <a:gd name="T14" fmla="*/ 1256 w 2624"/>
                    <a:gd name="T15" fmla="*/ 193 h 1632"/>
                    <a:gd name="T16" fmla="*/ 709 w 2624"/>
                    <a:gd name="T17" fmla="*/ 336 h 1632"/>
                    <a:gd name="T18" fmla="*/ 517 w 2624"/>
                    <a:gd name="T19" fmla="*/ 396 h 1632"/>
                    <a:gd name="T20" fmla="*/ 359 w 2624"/>
                    <a:gd name="T21" fmla="*/ 457 h 1632"/>
                    <a:gd name="T22" fmla="*/ 31 w 2624"/>
                    <a:gd name="T23" fmla="*/ 562 h 1632"/>
                    <a:gd name="T24" fmla="*/ 117 w 2624"/>
                    <a:gd name="T25" fmla="*/ 784 h 1632"/>
                    <a:gd name="T26" fmla="*/ 46 w 2624"/>
                    <a:gd name="T27" fmla="*/ 894 h 1632"/>
                    <a:gd name="T28" fmla="*/ 257 w 2624"/>
                    <a:gd name="T29" fmla="*/ 871 h 1632"/>
                    <a:gd name="T30" fmla="*/ 574 w 2624"/>
                    <a:gd name="T31" fmla="*/ 954 h 1632"/>
                    <a:gd name="T32" fmla="*/ 656 w 2624"/>
                    <a:gd name="T33" fmla="*/ 1271 h 1632"/>
                    <a:gd name="T34" fmla="*/ 532 w 2624"/>
                    <a:gd name="T35" fmla="*/ 1455 h 1632"/>
                    <a:gd name="T36" fmla="*/ 649 w 2624"/>
                    <a:gd name="T37" fmla="*/ 1568 h 1632"/>
                    <a:gd name="T38" fmla="*/ 845 w 2624"/>
                    <a:gd name="T39" fmla="*/ 1561 h 1632"/>
                    <a:gd name="T40" fmla="*/ 1049 w 2624"/>
                    <a:gd name="T41" fmla="*/ 1519 h 1632"/>
                    <a:gd name="T42" fmla="*/ 1052 w 2624"/>
                    <a:gd name="T43" fmla="*/ 1410 h 1632"/>
                    <a:gd name="T44" fmla="*/ 1049 w 2624"/>
                    <a:gd name="T45" fmla="*/ 1323 h 1632"/>
                    <a:gd name="T46" fmla="*/ 1196 w 2624"/>
                    <a:gd name="T47" fmla="*/ 1350 h 1632"/>
                    <a:gd name="T48" fmla="*/ 1414 w 2624"/>
                    <a:gd name="T49" fmla="*/ 1316 h 1632"/>
                    <a:gd name="T50" fmla="*/ 1550 w 2624"/>
                    <a:gd name="T51" fmla="*/ 1387 h 1632"/>
                    <a:gd name="T52" fmla="*/ 1818 w 2624"/>
                    <a:gd name="T53" fmla="*/ 1455 h 1632"/>
                    <a:gd name="T54" fmla="*/ 1867 w 2624"/>
                    <a:gd name="T55" fmla="*/ 1429 h 1632"/>
                    <a:gd name="T56" fmla="*/ 1972 w 2624"/>
                    <a:gd name="T57" fmla="*/ 1421 h 1632"/>
                    <a:gd name="T58" fmla="*/ 2345 w 2624"/>
                    <a:gd name="T59" fmla="*/ 1550 h 1632"/>
                    <a:gd name="T60" fmla="*/ 2489 w 2624"/>
                    <a:gd name="T61" fmla="*/ 1516 h 1632"/>
                    <a:gd name="T62" fmla="*/ 2508 w 2624"/>
                    <a:gd name="T63" fmla="*/ 1414 h 1632"/>
                    <a:gd name="T64" fmla="*/ 2624 w 2624"/>
                    <a:gd name="T65" fmla="*/ 1421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4" h="1632">
                      <a:moveTo>
                        <a:pt x="2493" y="1244"/>
                      </a:moveTo>
                      <a:cubicBezTo>
                        <a:pt x="2466" y="1225"/>
                        <a:pt x="2428" y="1203"/>
                        <a:pt x="2428" y="1180"/>
                      </a:cubicBezTo>
                      <a:cubicBezTo>
                        <a:pt x="2428" y="1158"/>
                        <a:pt x="2410" y="935"/>
                        <a:pt x="2417" y="905"/>
                      </a:cubicBezTo>
                      <a:cubicBezTo>
                        <a:pt x="2417" y="894"/>
                        <a:pt x="2425" y="867"/>
                        <a:pt x="2436" y="845"/>
                      </a:cubicBezTo>
                      <a:cubicBezTo>
                        <a:pt x="2410" y="845"/>
                        <a:pt x="2315" y="796"/>
                        <a:pt x="2281" y="773"/>
                      </a:cubicBezTo>
                      <a:cubicBezTo>
                        <a:pt x="2244" y="747"/>
                        <a:pt x="2063" y="800"/>
                        <a:pt x="2025" y="800"/>
                      </a:cubicBezTo>
                      <a:cubicBezTo>
                        <a:pt x="1991" y="800"/>
                        <a:pt x="1976" y="777"/>
                        <a:pt x="1976" y="762"/>
                      </a:cubicBezTo>
                      <a:cubicBezTo>
                        <a:pt x="1976" y="751"/>
                        <a:pt x="1972" y="521"/>
                        <a:pt x="1987" y="487"/>
                      </a:cubicBezTo>
                      <a:cubicBezTo>
                        <a:pt x="2002" y="457"/>
                        <a:pt x="1870" y="381"/>
                        <a:pt x="1852" y="362"/>
                      </a:cubicBezTo>
                      <a:cubicBezTo>
                        <a:pt x="1840" y="347"/>
                        <a:pt x="1806" y="215"/>
                        <a:pt x="1776" y="132"/>
                      </a:cubicBezTo>
                      <a:cubicBezTo>
                        <a:pt x="1772" y="136"/>
                        <a:pt x="1772" y="140"/>
                        <a:pt x="1772" y="144"/>
                      </a:cubicBezTo>
                      <a:cubicBezTo>
                        <a:pt x="1765" y="166"/>
                        <a:pt x="1648" y="125"/>
                        <a:pt x="1622" y="117"/>
                      </a:cubicBezTo>
                      <a:cubicBezTo>
                        <a:pt x="1591" y="110"/>
                        <a:pt x="1561" y="83"/>
                        <a:pt x="1539" y="65"/>
                      </a:cubicBezTo>
                      <a:cubicBezTo>
                        <a:pt x="1527" y="53"/>
                        <a:pt x="1482" y="34"/>
                        <a:pt x="1441" y="19"/>
                      </a:cubicBezTo>
                      <a:cubicBezTo>
                        <a:pt x="1399" y="8"/>
                        <a:pt x="1361" y="0"/>
                        <a:pt x="1358" y="12"/>
                      </a:cubicBezTo>
                      <a:cubicBezTo>
                        <a:pt x="1346" y="38"/>
                        <a:pt x="1271" y="163"/>
                        <a:pt x="1256" y="193"/>
                      </a:cubicBezTo>
                      <a:cubicBezTo>
                        <a:pt x="1241" y="227"/>
                        <a:pt x="1237" y="200"/>
                        <a:pt x="1177" y="200"/>
                      </a:cubicBezTo>
                      <a:cubicBezTo>
                        <a:pt x="1113" y="200"/>
                        <a:pt x="751" y="336"/>
                        <a:pt x="709" y="336"/>
                      </a:cubicBezTo>
                      <a:cubicBezTo>
                        <a:pt x="664" y="336"/>
                        <a:pt x="641" y="434"/>
                        <a:pt x="619" y="449"/>
                      </a:cubicBezTo>
                      <a:cubicBezTo>
                        <a:pt x="596" y="464"/>
                        <a:pt x="525" y="377"/>
                        <a:pt x="517" y="396"/>
                      </a:cubicBezTo>
                      <a:cubicBezTo>
                        <a:pt x="509" y="415"/>
                        <a:pt x="453" y="472"/>
                        <a:pt x="442" y="483"/>
                      </a:cubicBezTo>
                      <a:cubicBezTo>
                        <a:pt x="430" y="494"/>
                        <a:pt x="385" y="460"/>
                        <a:pt x="359" y="457"/>
                      </a:cubicBezTo>
                      <a:cubicBezTo>
                        <a:pt x="336" y="453"/>
                        <a:pt x="185" y="475"/>
                        <a:pt x="166" y="494"/>
                      </a:cubicBezTo>
                      <a:cubicBezTo>
                        <a:pt x="148" y="513"/>
                        <a:pt x="61" y="536"/>
                        <a:pt x="31" y="562"/>
                      </a:cubicBezTo>
                      <a:cubicBezTo>
                        <a:pt x="0" y="588"/>
                        <a:pt x="31" y="607"/>
                        <a:pt x="34" y="675"/>
                      </a:cubicBezTo>
                      <a:cubicBezTo>
                        <a:pt x="38" y="739"/>
                        <a:pt x="114" y="769"/>
                        <a:pt x="117" y="784"/>
                      </a:cubicBezTo>
                      <a:cubicBezTo>
                        <a:pt x="121" y="800"/>
                        <a:pt x="95" y="830"/>
                        <a:pt x="80" y="860"/>
                      </a:cubicBezTo>
                      <a:cubicBezTo>
                        <a:pt x="72" y="871"/>
                        <a:pt x="61" y="882"/>
                        <a:pt x="46" y="894"/>
                      </a:cubicBezTo>
                      <a:cubicBezTo>
                        <a:pt x="68" y="890"/>
                        <a:pt x="98" y="867"/>
                        <a:pt x="121" y="867"/>
                      </a:cubicBezTo>
                      <a:cubicBezTo>
                        <a:pt x="155" y="867"/>
                        <a:pt x="208" y="875"/>
                        <a:pt x="257" y="871"/>
                      </a:cubicBezTo>
                      <a:cubicBezTo>
                        <a:pt x="306" y="867"/>
                        <a:pt x="359" y="962"/>
                        <a:pt x="385" y="988"/>
                      </a:cubicBezTo>
                      <a:cubicBezTo>
                        <a:pt x="408" y="1018"/>
                        <a:pt x="528" y="947"/>
                        <a:pt x="574" y="954"/>
                      </a:cubicBezTo>
                      <a:cubicBezTo>
                        <a:pt x="619" y="965"/>
                        <a:pt x="732" y="1142"/>
                        <a:pt x="736" y="1173"/>
                      </a:cubicBezTo>
                      <a:cubicBezTo>
                        <a:pt x="736" y="1207"/>
                        <a:pt x="702" y="1233"/>
                        <a:pt x="656" y="1271"/>
                      </a:cubicBezTo>
                      <a:cubicBezTo>
                        <a:pt x="611" y="1308"/>
                        <a:pt x="540" y="1297"/>
                        <a:pt x="525" y="1312"/>
                      </a:cubicBezTo>
                      <a:cubicBezTo>
                        <a:pt x="509" y="1327"/>
                        <a:pt x="513" y="1433"/>
                        <a:pt x="532" y="1455"/>
                      </a:cubicBezTo>
                      <a:cubicBezTo>
                        <a:pt x="551" y="1478"/>
                        <a:pt x="577" y="1489"/>
                        <a:pt x="611" y="1508"/>
                      </a:cubicBezTo>
                      <a:cubicBezTo>
                        <a:pt x="645" y="1527"/>
                        <a:pt x="641" y="1538"/>
                        <a:pt x="649" y="1568"/>
                      </a:cubicBezTo>
                      <a:cubicBezTo>
                        <a:pt x="653" y="1602"/>
                        <a:pt x="709" y="1617"/>
                        <a:pt x="747" y="1625"/>
                      </a:cubicBezTo>
                      <a:cubicBezTo>
                        <a:pt x="785" y="1632"/>
                        <a:pt x="834" y="1565"/>
                        <a:pt x="845" y="1561"/>
                      </a:cubicBezTo>
                      <a:cubicBezTo>
                        <a:pt x="856" y="1557"/>
                        <a:pt x="947" y="1542"/>
                        <a:pt x="981" y="1542"/>
                      </a:cubicBezTo>
                      <a:cubicBezTo>
                        <a:pt x="1015" y="1542"/>
                        <a:pt x="1026" y="1534"/>
                        <a:pt x="1049" y="1519"/>
                      </a:cubicBezTo>
                      <a:cubicBezTo>
                        <a:pt x="1056" y="1516"/>
                        <a:pt x="1060" y="1512"/>
                        <a:pt x="1067" y="1512"/>
                      </a:cubicBezTo>
                      <a:cubicBezTo>
                        <a:pt x="1071" y="1470"/>
                        <a:pt x="1075" y="1444"/>
                        <a:pt x="1052" y="1410"/>
                      </a:cubicBezTo>
                      <a:cubicBezTo>
                        <a:pt x="1022" y="1361"/>
                        <a:pt x="1018" y="1361"/>
                        <a:pt x="1045" y="1327"/>
                      </a:cubicBezTo>
                      <a:cubicBezTo>
                        <a:pt x="1045" y="1327"/>
                        <a:pt x="1045" y="1327"/>
                        <a:pt x="1049" y="1323"/>
                      </a:cubicBezTo>
                      <a:cubicBezTo>
                        <a:pt x="1064" y="1346"/>
                        <a:pt x="1086" y="1361"/>
                        <a:pt x="1109" y="1365"/>
                      </a:cubicBezTo>
                      <a:cubicBezTo>
                        <a:pt x="1143" y="1376"/>
                        <a:pt x="1165" y="1350"/>
                        <a:pt x="1196" y="1350"/>
                      </a:cubicBezTo>
                      <a:cubicBezTo>
                        <a:pt x="1226" y="1350"/>
                        <a:pt x="1297" y="1384"/>
                        <a:pt x="1309" y="1380"/>
                      </a:cubicBezTo>
                      <a:cubicBezTo>
                        <a:pt x="1320" y="1380"/>
                        <a:pt x="1407" y="1320"/>
                        <a:pt x="1414" y="1316"/>
                      </a:cubicBezTo>
                      <a:cubicBezTo>
                        <a:pt x="1422" y="1312"/>
                        <a:pt x="1433" y="1327"/>
                        <a:pt x="1448" y="1338"/>
                      </a:cubicBezTo>
                      <a:cubicBezTo>
                        <a:pt x="1463" y="1346"/>
                        <a:pt x="1524" y="1372"/>
                        <a:pt x="1550" y="1387"/>
                      </a:cubicBezTo>
                      <a:cubicBezTo>
                        <a:pt x="1576" y="1403"/>
                        <a:pt x="1686" y="1482"/>
                        <a:pt x="1712" y="1497"/>
                      </a:cubicBezTo>
                      <a:cubicBezTo>
                        <a:pt x="1735" y="1508"/>
                        <a:pt x="1791" y="1459"/>
                        <a:pt x="1818" y="1455"/>
                      </a:cubicBezTo>
                      <a:cubicBezTo>
                        <a:pt x="1840" y="1452"/>
                        <a:pt x="1840" y="1474"/>
                        <a:pt x="1852" y="1482"/>
                      </a:cubicBezTo>
                      <a:cubicBezTo>
                        <a:pt x="1859" y="1485"/>
                        <a:pt x="1863" y="1440"/>
                        <a:pt x="1867" y="1429"/>
                      </a:cubicBezTo>
                      <a:cubicBezTo>
                        <a:pt x="1870" y="1421"/>
                        <a:pt x="1897" y="1429"/>
                        <a:pt x="1923" y="1436"/>
                      </a:cubicBezTo>
                      <a:cubicBezTo>
                        <a:pt x="1953" y="1444"/>
                        <a:pt x="1938" y="1399"/>
                        <a:pt x="1972" y="1421"/>
                      </a:cubicBezTo>
                      <a:cubicBezTo>
                        <a:pt x="2006" y="1444"/>
                        <a:pt x="2240" y="1448"/>
                        <a:pt x="2259" y="1470"/>
                      </a:cubicBezTo>
                      <a:cubicBezTo>
                        <a:pt x="2278" y="1497"/>
                        <a:pt x="2319" y="1508"/>
                        <a:pt x="2345" y="1550"/>
                      </a:cubicBezTo>
                      <a:cubicBezTo>
                        <a:pt x="2368" y="1587"/>
                        <a:pt x="2417" y="1602"/>
                        <a:pt x="2470" y="1606"/>
                      </a:cubicBezTo>
                      <a:cubicBezTo>
                        <a:pt x="2526" y="1610"/>
                        <a:pt x="2489" y="1542"/>
                        <a:pt x="2489" y="1516"/>
                      </a:cubicBezTo>
                      <a:cubicBezTo>
                        <a:pt x="2489" y="1485"/>
                        <a:pt x="2459" y="1489"/>
                        <a:pt x="2459" y="1463"/>
                      </a:cubicBezTo>
                      <a:cubicBezTo>
                        <a:pt x="2459" y="1433"/>
                        <a:pt x="2481" y="1418"/>
                        <a:pt x="2508" y="1414"/>
                      </a:cubicBezTo>
                      <a:cubicBezTo>
                        <a:pt x="2538" y="1406"/>
                        <a:pt x="2538" y="1436"/>
                        <a:pt x="2560" y="1433"/>
                      </a:cubicBezTo>
                      <a:cubicBezTo>
                        <a:pt x="2572" y="1433"/>
                        <a:pt x="2598" y="1425"/>
                        <a:pt x="2624" y="1421"/>
                      </a:cubicBezTo>
                      <a:cubicBezTo>
                        <a:pt x="2572" y="1346"/>
                        <a:pt x="2511" y="1259"/>
                        <a:pt x="2493" y="1244"/>
                      </a:cubicBezTo>
                    </a:path>
                  </a:pathLst>
                </a:custGeom>
                <a:solidFill>
                  <a:schemeClr val="bg1"/>
                </a:solidFill>
                <a:ln w="19050" cmpd="sng">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400"/>
                </a:p>
              </p:txBody>
            </p:sp>
            <p:sp>
              <p:nvSpPr>
                <p:cNvPr id="28" name="Freeform 599"/>
                <p:cNvSpPr>
                  <a:spLocks/>
                </p:cNvSpPr>
                <p:nvPr/>
              </p:nvSpPr>
              <p:spPr bwMode="auto">
                <a:xfrm>
                  <a:off x="951062" y="2179074"/>
                  <a:ext cx="650875" cy="400221"/>
                </a:xfrm>
                <a:custGeom>
                  <a:avLst/>
                  <a:gdLst>
                    <a:gd name="T0" fmla="*/ 1958 w 1984"/>
                    <a:gd name="T1" fmla="*/ 863 h 1120"/>
                    <a:gd name="T2" fmla="*/ 1893 w 1984"/>
                    <a:gd name="T3" fmla="*/ 685 h 1120"/>
                    <a:gd name="T4" fmla="*/ 1947 w 1984"/>
                    <a:gd name="T5" fmla="*/ 666 h 1120"/>
                    <a:gd name="T6" fmla="*/ 1882 w 1984"/>
                    <a:gd name="T7" fmla="*/ 610 h 1120"/>
                    <a:gd name="T8" fmla="*/ 1783 w 1984"/>
                    <a:gd name="T9" fmla="*/ 492 h 1120"/>
                    <a:gd name="T10" fmla="*/ 1723 w 1984"/>
                    <a:gd name="T11" fmla="*/ 519 h 1120"/>
                    <a:gd name="T12" fmla="*/ 1423 w 1984"/>
                    <a:gd name="T13" fmla="*/ 360 h 1120"/>
                    <a:gd name="T14" fmla="*/ 1324 w 1984"/>
                    <a:gd name="T15" fmla="*/ 333 h 1120"/>
                    <a:gd name="T16" fmla="*/ 1313 w 1984"/>
                    <a:gd name="T17" fmla="*/ 356 h 1120"/>
                    <a:gd name="T18" fmla="*/ 1025 w 1984"/>
                    <a:gd name="T19" fmla="*/ 277 h 1120"/>
                    <a:gd name="T20" fmla="*/ 683 w 1984"/>
                    <a:gd name="T21" fmla="*/ 84 h 1120"/>
                    <a:gd name="T22" fmla="*/ 456 w 1984"/>
                    <a:gd name="T23" fmla="*/ 8 h 1120"/>
                    <a:gd name="T24" fmla="*/ 376 w 1984"/>
                    <a:gd name="T25" fmla="*/ 57 h 1120"/>
                    <a:gd name="T26" fmla="*/ 232 w 1984"/>
                    <a:gd name="T27" fmla="*/ 8 h 1120"/>
                    <a:gd name="T28" fmla="*/ 0 w 1984"/>
                    <a:gd name="T29" fmla="*/ 76 h 1120"/>
                    <a:gd name="T30" fmla="*/ 46 w 1984"/>
                    <a:gd name="T31" fmla="*/ 394 h 1120"/>
                    <a:gd name="T32" fmla="*/ 12 w 1984"/>
                    <a:gd name="T33" fmla="*/ 795 h 1120"/>
                    <a:gd name="T34" fmla="*/ 50 w 1984"/>
                    <a:gd name="T35" fmla="*/ 909 h 1120"/>
                    <a:gd name="T36" fmla="*/ 46 w 1984"/>
                    <a:gd name="T37" fmla="*/ 916 h 1120"/>
                    <a:gd name="T38" fmla="*/ 46 w 1984"/>
                    <a:gd name="T39" fmla="*/ 992 h 1120"/>
                    <a:gd name="T40" fmla="*/ 103 w 1984"/>
                    <a:gd name="T41" fmla="*/ 1049 h 1120"/>
                    <a:gd name="T42" fmla="*/ 164 w 1984"/>
                    <a:gd name="T43" fmla="*/ 1030 h 1120"/>
                    <a:gd name="T44" fmla="*/ 213 w 1984"/>
                    <a:gd name="T45" fmla="*/ 1098 h 1120"/>
                    <a:gd name="T46" fmla="*/ 312 w 1984"/>
                    <a:gd name="T47" fmla="*/ 1037 h 1120"/>
                    <a:gd name="T48" fmla="*/ 361 w 1984"/>
                    <a:gd name="T49" fmla="*/ 1086 h 1120"/>
                    <a:gd name="T50" fmla="*/ 437 w 1984"/>
                    <a:gd name="T51" fmla="*/ 1049 h 1120"/>
                    <a:gd name="T52" fmla="*/ 581 w 1984"/>
                    <a:gd name="T53" fmla="*/ 1011 h 1120"/>
                    <a:gd name="T54" fmla="*/ 596 w 1984"/>
                    <a:gd name="T55" fmla="*/ 1011 h 1120"/>
                    <a:gd name="T56" fmla="*/ 786 w 1984"/>
                    <a:gd name="T57" fmla="*/ 909 h 1120"/>
                    <a:gd name="T58" fmla="*/ 1070 w 1984"/>
                    <a:gd name="T59" fmla="*/ 1007 h 1120"/>
                    <a:gd name="T60" fmla="*/ 1351 w 1984"/>
                    <a:gd name="T61" fmla="*/ 1120 h 1120"/>
                    <a:gd name="T62" fmla="*/ 1450 w 1984"/>
                    <a:gd name="T63" fmla="*/ 1060 h 1120"/>
                    <a:gd name="T64" fmla="*/ 1635 w 1984"/>
                    <a:gd name="T65" fmla="*/ 1007 h 1120"/>
                    <a:gd name="T66" fmla="*/ 1647 w 1984"/>
                    <a:gd name="T67" fmla="*/ 969 h 1120"/>
                    <a:gd name="T68" fmla="*/ 1764 w 1984"/>
                    <a:gd name="T69" fmla="*/ 867 h 1120"/>
                    <a:gd name="T70" fmla="*/ 1825 w 1984"/>
                    <a:gd name="T71" fmla="*/ 893 h 1120"/>
                    <a:gd name="T72" fmla="*/ 1931 w 1984"/>
                    <a:gd name="T73" fmla="*/ 916 h 1120"/>
                    <a:gd name="T74" fmla="*/ 1954 w 1984"/>
                    <a:gd name="T75" fmla="*/ 927 h 1120"/>
                    <a:gd name="T76" fmla="*/ 1984 w 1984"/>
                    <a:gd name="T77" fmla="*/ 886 h 1120"/>
                    <a:gd name="T78" fmla="*/ 1958 w 1984"/>
                    <a:gd name="T79" fmla="*/ 863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84" h="1120">
                      <a:moveTo>
                        <a:pt x="1958" y="863"/>
                      </a:moveTo>
                      <a:cubicBezTo>
                        <a:pt x="1947" y="822"/>
                        <a:pt x="1924" y="712"/>
                        <a:pt x="1893" y="685"/>
                      </a:cubicBezTo>
                      <a:cubicBezTo>
                        <a:pt x="1863" y="659"/>
                        <a:pt x="1977" y="700"/>
                        <a:pt x="1947" y="666"/>
                      </a:cubicBezTo>
                      <a:cubicBezTo>
                        <a:pt x="1920" y="632"/>
                        <a:pt x="1901" y="636"/>
                        <a:pt x="1882" y="610"/>
                      </a:cubicBezTo>
                      <a:cubicBezTo>
                        <a:pt x="1863" y="587"/>
                        <a:pt x="1802" y="489"/>
                        <a:pt x="1783" y="492"/>
                      </a:cubicBezTo>
                      <a:cubicBezTo>
                        <a:pt x="1761" y="496"/>
                        <a:pt x="1745" y="530"/>
                        <a:pt x="1723" y="519"/>
                      </a:cubicBezTo>
                      <a:cubicBezTo>
                        <a:pt x="1700" y="504"/>
                        <a:pt x="1510" y="386"/>
                        <a:pt x="1423" y="360"/>
                      </a:cubicBezTo>
                      <a:cubicBezTo>
                        <a:pt x="1336" y="333"/>
                        <a:pt x="1340" y="333"/>
                        <a:pt x="1324" y="333"/>
                      </a:cubicBezTo>
                      <a:cubicBezTo>
                        <a:pt x="1309" y="333"/>
                        <a:pt x="1347" y="356"/>
                        <a:pt x="1313" y="356"/>
                      </a:cubicBezTo>
                      <a:cubicBezTo>
                        <a:pt x="1279" y="356"/>
                        <a:pt x="1135" y="333"/>
                        <a:pt x="1025" y="277"/>
                      </a:cubicBezTo>
                      <a:cubicBezTo>
                        <a:pt x="911" y="220"/>
                        <a:pt x="721" y="99"/>
                        <a:pt x="683" y="84"/>
                      </a:cubicBezTo>
                      <a:cubicBezTo>
                        <a:pt x="645" y="69"/>
                        <a:pt x="494" y="19"/>
                        <a:pt x="456" y="8"/>
                      </a:cubicBezTo>
                      <a:cubicBezTo>
                        <a:pt x="418" y="0"/>
                        <a:pt x="418" y="69"/>
                        <a:pt x="376" y="57"/>
                      </a:cubicBezTo>
                      <a:cubicBezTo>
                        <a:pt x="331" y="50"/>
                        <a:pt x="247" y="8"/>
                        <a:pt x="232" y="8"/>
                      </a:cubicBezTo>
                      <a:cubicBezTo>
                        <a:pt x="220" y="8"/>
                        <a:pt x="92" y="50"/>
                        <a:pt x="0" y="76"/>
                      </a:cubicBezTo>
                      <a:cubicBezTo>
                        <a:pt x="31" y="171"/>
                        <a:pt x="54" y="364"/>
                        <a:pt x="46" y="394"/>
                      </a:cubicBezTo>
                      <a:cubicBezTo>
                        <a:pt x="35" y="432"/>
                        <a:pt x="23" y="753"/>
                        <a:pt x="12" y="795"/>
                      </a:cubicBezTo>
                      <a:cubicBezTo>
                        <a:pt x="0" y="840"/>
                        <a:pt x="50" y="878"/>
                        <a:pt x="50" y="909"/>
                      </a:cubicBezTo>
                      <a:cubicBezTo>
                        <a:pt x="50" y="912"/>
                        <a:pt x="50" y="912"/>
                        <a:pt x="46" y="916"/>
                      </a:cubicBezTo>
                      <a:cubicBezTo>
                        <a:pt x="54" y="943"/>
                        <a:pt x="42" y="977"/>
                        <a:pt x="46" y="992"/>
                      </a:cubicBezTo>
                      <a:cubicBezTo>
                        <a:pt x="54" y="1022"/>
                        <a:pt x="73" y="1026"/>
                        <a:pt x="103" y="1049"/>
                      </a:cubicBezTo>
                      <a:cubicBezTo>
                        <a:pt x="133" y="1071"/>
                        <a:pt x="137" y="1033"/>
                        <a:pt x="164" y="1030"/>
                      </a:cubicBezTo>
                      <a:cubicBezTo>
                        <a:pt x="194" y="1026"/>
                        <a:pt x="202" y="1094"/>
                        <a:pt x="213" y="1098"/>
                      </a:cubicBezTo>
                      <a:cubicBezTo>
                        <a:pt x="228" y="1102"/>
                        <a:pt x="293" y="1045"/>
                        <a:pt x="312" y="1037"/>
                      </a:cubicBezTo>
                      <a:cubicBezTo>
                        <a:pt x="331" y="1026"/>
                        <a:pt x="334" y="1083"/>
                        <a:pt x="361" y="1086"/>
                      </a:cubicBezTo>
                      <a:cubicBezTo>
                        <a:pt x="384" y="1090"/>
                        <a:pt x="410" y="1049"/>
                        <a:pt x="437" y="1049"/>
                      </a:cubicBezTo>
                      <a:cubicBezTo>
                        <a:pt x="467" y="1049"/>
                        <a:pt x="558" y="1018"/>
                        <a:pt x="581" y="1011"/>
                      </a:cubicBezTo>
                      <a:cubicBezTo>
                        <a:pt x="585" y="1011"/>
                        <a:pt x="592" y="1011"/>
                        <a:pt x="596" y="1011"/>
                      </a:cubicBezTo>
                      <a:cubicBezTo>
                        <a:pt x="653" y="931"/>
                        <a:pt x="725" y="912"/>
                        <a:pt x="786" y="909"/>
                      </a:cubicBezTo>
                      <a:cubicBezTo>
                        <a:pt x="858" y="901"/>
                        <a:pt x="1006" y="969"/>
                        <a:pt x="1070" y="1007"/>
                      </a:cubicBezTo>
                      <a:cubicBezTo>
                        <a:pt x="1131" y="1041"/>
                        <a:pt x="1309" y="1120"/>
                        <a:pt x="1351" y="1120"/>
                      </a:cubicBezTo>
                      <a:cubicBezTo>
                        <a:pt x="1396" y="1120"/>
                        <a:pt x="1412" y="1083"/>
                        <a:pt x="1450" y="1060"/>
                      </a:cubicBezTo>
                      <a:cubicBezTo>
                        <a:pt x="1488" y="1041"/>
                        <a:pt x="1613" y="1018"/>
                        <a:pt x="1635" y="1007"/>
                      </a:cubicBezTo>
                      <a:cubicBezTo>
                        <a:pt x="1662" y="999"/>
                        <a:pt x="1647" y="988"/>
                        <a:pt x="1647" y="969"/>
                      </a:cubicBezTo>
                      <a:cubicBezTo>
                        <a:pt x="1647" y="954"/>
                        <a:pt x="1738" y="886"/>
                        <a:pt x="1764" y="867"/>
                      </a:cubicBezTo>
                      <a:cubicBezTo>
                        <a:pt x="1787" y="852"/>
                        <a:pt x="1795" y="875"/>
                        <a:pt x="1825" y="893"/>
                      </a:cubicBezTo>
                      <a:cubicBezTo>
                        <a:pt x="1855" y="912"/>
                        <a:pt x="1890" y="905"/>
                        <a:pt x="1931" y="916"/>
                      </a:cubicBezTo>
                      <a:cubicBezTo>
                        <a:pt x="1943" y="916"/>
                        <a:pt x="1950" y="924"/>
                        <a:pt x="1954" y="927"/>
                      </a:cubicBezTo>
                      <a:cubicBezTo>
                        <a:pt x="1962" y="916"/>
                        <a:pt x="1973" y="901"/>
                        <a:pt x="1984" y="886"/>
                      </a:cubicBezTo>
                      <a:cubicBezTo>
                        <a:pt x="1969" y="878"/>
                        <a:pt x="1962" y="871"/>
                        <a:pt x="1958" y="863"/>
                      </a:cubicBezTo>
                    </a:path>
                  </a:pathLst>
                </a:custGeom>
                <a:solidFill>
                  <a:srgbClr val="FFFFFF"/>
                </a:solidFill>
                <a:ln w="19050" cmpd="sng">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400"/>
                </a:p>
              </p:txBody>
            </p:sp>
            <p:sp>
              <p:nvSpPr>
                <p:cNvPr id="29" name="Freeform 603"/>
                <p:cNvSpPr>
                  <a:spLocks/>
                </p:cNvSpPr>
                <p:nvPr/>
              </p:nvSpPr>
              <p:spPr bwMode="auto">
                <a:xfrm>
                  <a:off x="917102" y="2032650"/>
                  <a:ext cx="971550" cy="750887"/>
                </a:xfrm>
                <a:custGeom>
                  <a:avLst/>
                  <a:gdLst>
                    <a:gd name="T0" fmla="*/ 2888 w 2960"/>
                    <a:gd name="T1" fmla="*/ 1329 h 2288"/>
                    <a:gd name="T2" fmla="*/ 2888 w 2960"/>
                    <a:gd name="T3" fmla="*/ 1284 h 2288"/>
                    <a:gd name="T4" fmla="*/ 2763 w 2960"/>
                    <a:gd name="T5" fmla="*/ 1088 h 2288"/>
                    <a:gd name="T6" fmla="*/ 2612 w 2960"/>
                    <a:gd name="T7" fmla="*/ 1062 h 2288"/>
                    <a:gd name="T8" fmla="*/ 2623 w 2960"/>
                    <a:gd name="T9" fmla="*/ 1017 h 2288"/>
                    <a:gd name="T10" fmla="*/ 2544 w 2960"/>
                    <a:gd name="T11" fmla="*/ 911 h 2288"/>
                    <a:gd name="T12" fmla="*/ 2502 w 2960"/>
                    <a:gd name="T13" fmla="*/ 889 h 2288"/>
                    <a:gd name="T14" fmla="*/ 2460 w 2960"/>
                    <a:gd name="T15" fmla="*/ 866 h 2288"/>
                    <a:gd name="T16" fmla="*/ 2449 w 2960"/>
                    <a:gd name="T17" fmla="*/ 738 h 2288"/>
                    <a:gd name="T18" fmla="*/ 2483 w 2960"/>
                    <a:gd name="T19" fmla="*/ 670 h 2288"/>
                    <a:gd name="T20" fmla="*/ 2418 w 2960"/>
                    <a:gd name="T21" fmla="*/ 591 h 2288"/>
                    <a:gd name="T22" fmla="*/ 2362 w 2960"/>
                    <a:gd name="T23" fmla="*/ 636 h 2288"/>
                    <a:gd name="T24" fmla="*/ 2237 w 2960"/>
                    <a:gd name="T25" fmla="*/ 497 h 2288"/>
                    <a:gd name="T26" fmla="*/ 2191 w 2960"/>
                    <a:gd name="T27" fmla="*/ 584 h 2288"/>
                    <a:gd name="T28" fmla="*/ 2089 w 2960"/>
                    <a:gd name="T29" fmla="*/ 561 h 2288"/>
                    <a:gd name="T30" fmla="*/ 2028 w 2960"/>
                    <a:gd name="T31" fmla="*/ 478 h 2288"/>
                    <a:gd name="T32" fmla="*/ 1672 w 2960"/>
                    <a:gd name="T33" fmla="*/ 204 h 2288"/>
                    <a:gd name="T34" fmla="*/ 1687 w 2960"/>
                    <a:gd name="T35" fmla="*/ 83 h 2288"/>
                    <a:gd name="T36" fmla="*/ 1619 w 2960"/>
                    <a:gd name="T37" fmla="*/ 34 h 2288"/>
                    <a:gd name="T38" fmla="*/ 1391 w 2960"/>
                    <a:gd name="T39" fmla="*/ 102 h 2288"/>
                    <a:gd name="T40" fmla="*/ 1221 w 2960"/>
                    <a:gd name="T41" fmla="*/ 102 h 2288"/>
                    <a:gd name="T42" fmla="*/ 887 w 2960"/>
                    <a:gd name="T43" fmla="*/ 106 h 2288"/>
                    <a:gd name="T44" fmla="*/ 834 w 2960"/>
                    <a:gd name="T45" fmla="*/ 68 h 2288"/>
                    <a:gd name="T46" fmla="*/ 520 w 2960"/>
                    <a:gd name="T47" fmla="*/ 31 h 2288"/>
                    <a:gd name="T48" fmla="*/ 300 w 2960"/>
                    <a:gd name="T49" fmla="*/ 102 h 2288"/>
                    <a:gd name="T50" fmla="*/ 144 w 2960"/>
                    <a:gd name="T51" fmla="*/ 207 h 2288"/>
                    <a:gd name="T52" fmla="*/ 65 w 2960"/>
                    <a:gd name="T53" fmla="*/ 290 h 2288"/>
                    <a:gd name="T54" fmla="*/ 0 w 2960"/>
                    <a:gd name="T55" fmla="*/ 588 h 2288"/>
                    <a:gd name="T56" fmla="*/ 27 w 2960"/>
                    <a:gd name="T57" fmla="*/ 636 h 2288"/>
                    <a:gd name="T58" fmla="*/ 402 w 2960"/>
                    <a:gd name="T59" fmla="*/ 618 h 2288"/>
                    <a:gd name="T60" fmla="*/ 709 w 2960"/>
                    <a:gd name="T61" fmla="*/ 644 h 2288"/>
                    <a:gd name="T62" fmla="*/ 1338 w 2960"/>
                    <a:gd name="T63" fmla="*/ 915 h 2288"/>
                    <a:gd name="T64" fmla="*/ 1448 w 2960"/>
                    <a:gd name="T65" fmla="*/ 919 h 2288"/>
                    <a:gd name="T66" fmla="*/ 1808 w 2960"/>
                    <a:gd name="T67" fmla="*/ 1050 h 2288"/>
                    <a:gd name="T68" fmla="*/ 1971 w 2960"/>
                    <a:gd name="T69" fmla="*/ 1223 h 2288"/>
                    <a:gd name="T70" fmla="*/ 1983 w 2960"/>
                    <a:gd name="T71" fmla="*/ 1419 h 2288"/>
                    <a:gd name="T72" fmla="*/ 2009 w 2960"/>
                    <a:gd name="T73" fmla="*/ 1442 h 2288"/>
                    <a:gd name="T74" fmla="*/ 1979 w 2960"/>
                    <a:gd name="T75" fmla="*/ 1562 h 2288"/>
                    <a:gd name="T76" fmla="*/ 1960 w 2960"/>
                    <a:gd name="T77" fmla="*/ 1754 h 2288"/>
                    <a:gd name="T78" fmla="*/ 2036 w 2960"/>
                    <a:gd name="T79" fmla="*/ 2036 h 2288"/>
                    <a:gd name="T80" fmla="*/ 1998 w 2960"/>
                    <a:gd name="T81" fmla="*/ 2179 h 2288"/>
                    <a:gd name="T82" fmla="*/ 2017 w 2960"/>
                    <a:gd name="T83" fmla="*/ 2281 h 2288"/>
                    <a:gd name="T84" fmla="*/ 2286 w 2960"/>
                    <a:gd name="T85" fmla="*/ 2119 h 2288"/>
                    <a:gd name="T86" fmla="*/ 2475 w 2960"/>
                    <a:gd name="T87" fmla="*/ 1927 h 2288"/>
                    <a:gd name="T88" fmla="*/ 2453 w 2960"/>
                    <a:gd name="T89" fmla="*/ 1814 h 2288"/>
                    <a:gd name="T90" fmla="*/ 2525 w 2960"/>
                    <a:gd name="T91" fmla="*/ 1750 h 2288"/>
                    <a:gd name="T92" fmla="*/ 2703 w 2960"/>
                    <a:gd name="T93" fmla="*/ 1596 h 2288"/>
                    <a:gd name="T94" fmla="*/ 2923 w 2960"/>
                    <a:gd name="T95" fmla="*/ 1581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60" h="2288">
                      <a:moveTo>
                        <a:pt x="2949" y="1502"/>
                      </a:moveTo>
                      <a:cubicBezTo>
                        <a:pt x="2934" y="1461"/>
                        <a:pt x="2870" y="1355"/>
                        <a:pt x="2888" y="1329"/>
                      </a:cubicBezTo>
                      <a:cubicBezTo>
                        <a:pt x="2896" y="1318"/>
                        <a:pt x="2904" y="1314"/>
                        <a:pt x="2915" y="1310"/>
                      </a:cubicBezTo>
                      <a:cubicBezTo>
                        <a:pt x="2907" y="1299"/>
                        <a:pt x="2904" y="1295"/>
                        <a:pt x="2888" y="1284"/>
                      </a:cubicBezTo>
                      <a:cubicBezTo>
                        <a:pt x="2858" y="1261"/>
                        <a:pt x="2835" y="1254"/>
                        <a:pt x="2820" y="1227"/>
                      </a:cubicBezTo>
                      <a:cubicBezTo>
                        <a:pt x="2805" y="1201"/>
                        <a:pt x="2786" y="1122"/>
                        <a:pt x="2763" y="1088"/>
                      </a:cubicBezTo>
                      <a:cubicBezTo>
                        <a:pt x="2741" y="1054"/>
                        <a:pt x="2695" y="1024"/>
                        <a:pt x="2680" y="1035"/>
                      </a:cubicBezTo>
                      <a:cubicBezTo>
                        <a:pt x="2665" y="1047"/>
                        <a:pt x="2623" y="1080"/>
                        <a:pt x="2612" y="1062"/>
                      </a:cubicBezTo>
                      <a:cubicBezTo>
                        <a:pt x="2604" y="1043"/>
                        <a:pt x="2597" y="1035"/>
                        <a:pt x="2608" y="1028"/>
                      </a:cubicBezTo>
                      <a:cubicBezTo>
                        <a:pt x="2623" y="1017"/>
                        <a:pt x="2638" y="1047"/>
                        <a:pt x="2623" y="1017"/>
                      </a:cubicBezTo>
                      <a:cubicBezTo>
                        <a:pt x="2604" y="990"/>
                        <a:pt x="2604" y="1001"/>
                        <a:pt x="2593" y="979"/>
                      </a:cubicBezTo>
                      <a:cubicBezTo>
                        <a:pt x="2585" y="953"/>
                        <a:pt x="2551" y="937"/>
                        <a:pt x="2544" y="911"/>
                      </a:cubicBezTo>
                      <a:cubicBezTo>
                        <a:pt x="2536" y="889"/>
                        <a:pt x="2551" y="840"/>
                        <a:pt x="2532" y="858"/>
                      </a:cubicBezTo>
                      <a:cubicBezTo>
                        <a:pt x="2513" y="874"/>
                        <a:pt x="2517" y="904"/>
                        <a:pt x="2502" y="889"/>
                      </a:cubicBezTo>
                      <a:cubicBezTo>
                        <a:pt x="2487" y="874"/>
                        <a:pt x="2506" y="874"/>
                        <a:pt x="2487" y="874"/>
                      </a:cubicBezTo>
                      <a:cubicBezTo>
                        <a:pt x="2468" y="870"/>
                        <a:pt x="2453" y="881"/>
                        <a:pt x="2460" y="866"/>
                      </a:cubicBezTo>
                      <a:cubicBezTo>
                        <a:pt x="2468" y="851"/>
                        <a:pt x="2513" y="806"/>
                        <a:pt x="2491" y="783"/>
                      </a:cubicBezTo>
                      <a:cubicBezTo>
                        <a:pt x="2468" y="761"/>
                        <a:pt x="2437" y="753"/>
                        <a:pt x="2449" y="738"/>
                      </a:cubicBezTo>
                      <a:cubicBezTo>
                        <a:pt x="2464" y="727"/>
                        <a:pt x="2494" y="742"/>
                        <a:pt x="2494" y="723"/>
                      </a:cubicBezTo>
                      <a:cubicBezTo>
                        <a:pt x="2494" y="704"/>
                        <a:pt x="2483" y="693"/>
                        <a:pt x="2483" y="670"/>
                      </a:cubicBezTo>
                      <a:cubicBezTo>
                        <a:pt x="2487" y="651"/>
                        <a:pt x="2487" y="636"/>
                        <a:pt x="2472" y="618"/>
                      </a:cubicBezTo>
                      <a:cubicBezTo>
                        <a:pt x="2456" y="603"/>
                        <a:pt x="2430" y="576"/>
                        <a:pt x="2418" y="591"/>
                      </a:cubicBezTo>
                      <a:cubicBezTo>
                        <a:pt x="2407" y="606"/>
                        <a:pt x="2426" y="629"/>
                        <a:pt x="2403" y="629"/>
                      </a:cubicBezTo>
                      <a:cubicBezTo>
                        <a:pt x="2381" y="629"/>
                        <a:pt x="2373" y="667"/>
                        <a:pt x="2362" y="636"/>
                      </a:cubicBezTo>
                      <a:cubicBezTo>
                        <a:pt x="2346" y="603"/>
                        <a:pt x="2328" y="569"/>
                        <a:pt x="2328" y="539"/>
                      </a:cubicBezTo>
                      <a:cubicBezTo>
                        <a:pt x="2293" y="520"/>
                        <a:pt x="2248" y="501"/>
                        <a:pt x="2237" y="497"/>
                      </a:cubicBezTo>
                      <a:cubicBezTo>
                        <a:pt x="2221" y="490"/>
                        <a:pt x="2221" y="554"/>
                        <a:pt x="2210" y="550"/>
                      </a:cubicBezTo>
                      <a:cubicBezTo>
                        <a:pt x="2202" y="550"/>
                        <a:pt x="2191" y="550"/>
                        <a:pt x="2191" y="584"/>
                      </a:cubicBezTo>
                      <a:cubicBezTo>
                        <a:pt x="2191" y="618"/>
                        <a:pt x="2180" y="561"/>
                        <a:pt x="2168" y="572"/>
                      </a:cubicBezTo>
                      <a:cubicBezTo>
                        <a:pt x="2153" y="584"/>
                        <a:pt x="2115" y="550"/>
                        <a:pt x="2089" y="561"/>
                      </a:cubicBezTo>
                      <a:cubicBezTo>
                        <a:pt x="2066" y="572"/>
                        <a:pt x="2062" y="599"/>
                        <a:pt x="2047" y="572"/>
                      </a:cubicBezTo>
                      <a:cubicBezTo>
                        <a:pt x="2032" y="550"/>
                        <a:pt x="2036" y="478"/>
                        <a:pt x="2028" y="478"/>
                      </a:cubicBezTo>
                      <a:cubicBezTo>
                        <a:pt x="2017" y="478"/>
                        <a:pt x="1998" y="467"/>
                        <a:pt x="1952" y="426"/>
                      </a:cubicBezTo>
                      <a:cubicBezTo>
                        <a:pt x="1911" y="381"/>
                        <a:pt x="1683" y="241"/>
                        <a:pt x="1672" y="204"/>
                      </a:cubicBezTo>
                      <a:cubicBezTo>
                        <a:pt x="1668" y="177"/>
                        <a:pt x="1695" y="136"/>
                        <a:pt x="1717" y="106"/>
                      </a:cubicBezTo>
                      <a:cubicBezTo>
                        <a:pt x="1706" y="91"/>
                        <a:pt x="1695" y="79"/>
                        <a:pt x="1687" y="83"/>
                      </a:cubicBezTo>
                      <a:cubicBezTo>
                        <a:pt x="1668" y="87"/>
                        <a:pt x="1672" y="128"/>
                        <a:pt x="1653" y="95"/>
                      </a:cubicBezTo>
                      <a:cubicBezTo>
                        <a:pt x="1630" y="61"/>
                        <a:pt x="1638" y="34"/>
                        <a:pt x="1619" y="34"/>
                      </a:cubicBezTo>
                      <a:cubicBezTo>
                        <a:pt x="1604" y="34"/>
                        <a:pt x="1513" y="0"/>
                        <a:pt x="1463" y="34"/>
                      </a:cubicBezTo>
                      <a:cubicBezTo>
                        <a:pt x="1418" y="64"/>
                        <a:pt x="1407" y="102"/>
                        <a:pt x="1391" y="102"/>
                      </a:cubicBezTo>
                      <a:cubicBezTo>
                        <a:pt x="1376" y="98"/>
                        <a:pt x="1369" y="72"/>
                        <a:pt x="1342" y="76"/>
                      </a:cubicBezTo>
                      <a:cubicBezTo>
                        <a:pt x="1312" y="79"/>
                        <a:pt x="1240" y="102"/>
                        <a:pt x="1221" y="102"/>
                      </a:cubicBezTo>
                      <a:cubicBezTo>
                        <a:pt x="1198" y="98"/>
                        <a:pt x="1054" y="91"/>
                        <a:pt x="1020" y="83"/>
                      </a:cubicBezTo>
                      <a:cubicBezTo>
                        <a:pt x="986" y="72"/>
                        <a:pt x="910" y="91"/>
                        <a:pt x="887" y="106"/>
                      </a:cubicBezTo>
                      <a:cubicBezTo>
                        <a:pt x="861" y="121"/>
                        <a:pt x="861" y="189"/>
                        <a:pt x="849" y="166"/>
                      </a:cubicBezTo>
                      <a:cubicBezTo>
                        <a:pt x="838" y="140"/>
                        <a:pt x="849" y="68"/>
                        <a:pt x="834" y="68"/>
                      </a:cubicBezTo>
                      <a:cubicBezTo>
                        <a:pt x="819" y="68"/>
                        <a:pt x="713" y="83"/>
                        <a:pt x="664" y="76"/>
                      </a:cubicBezTo>
                      <a:cubicBezTo>
                        <a:pt x="614" y="68"/>
                        <a:pt x="542" y="31"/>
                        <a:pt x="520" y="31"/>
                      </a:cubicBezTo>
                      <a:cubicBezTo>
                        <a:pt x="497" y="31"/>
                        <a:pt x="429" y="76"/>
                        <a:pt x="398" y="87"/>
                      </a:cubicBezTo>
                      <a:cubicBezTo>
                        <a:pt x="372" y="102"/>
                        <a:pt x="326" y="98"/>
                        <a:pt x="300" y="102"/>
                      </a:cubicBezTo>
                      <a:cubicBezTo>
                        <a:pt x="273" y="102"/>
                        <a:pt x="243" y="170"/>
                        <a:pt x="220" y="174"/>
                      </a:cubicBezTo>
                      <a:cubicBezTo>
                        <a:pt x="201" y="181"/>
                        <a:pt x="144" y="207"/>
                        <a:pt x="144" y="207"/>
                      </a:cubicBezTo>
                      <a:cubicBezTo>
                        <a:pt x="144" y="207"/>
                        <a:pt x="133" y="264"/>
                        <a:pt x="118" y="268"/>
                      </a:cubicBezTo>
                      <a:cubicBezTo>
                        <a:pt x="107" y="271"/>
                        <a:pt x="80" y="264"/>
                        <a:pt x="65" y="290"/>
                      </a:cubicBezTo>
                      <a:cubicBezTo>
                        <a:pt x="46" y="320"/>
                        <a:pt x="8" y="384"/>
                        <a:pt x="8" y="407"/>
                      </a:cubicBezTo>
                      <a:cubicBezTo>
                        <a:pt x="8" y="426"/>
                        <a:pt x="27" y="520"/>
                        <a:pt x="0" y="588"/>
                      </a:cubicBezTo>
                      <a:cubicBezTo>
                        <a:pt x="0" y="588"/>
                        <a:pt x="0" y="588"/>
                        <a:pt x="0" y="588"/>
                      </a:cubicBezTo>
                      <a:cubicBezTo>
                        <a:pt x="8" y="595"/>
                        <a:pt x="19" y="614"/>
                        <a:pt x="27" y="636"/>
                      </a:cubicBezTo>
                      <a:cubicBezTo>
                        <a:pt x="118" y="610"/>
                        <a:pt x="247" y="569"/>
                        <a:pt x="258" y="569"/>
                      </a:cubicBezTo>
                      <a:cubicBezTo>
                        <a:pt x="273" y="569"/>
                        <a:pt x="357" y="610"/>
                        <a:pt x="402" y="618"/>
                      </a:cubicBezTo>
                      <a:cubicBezTo>
                        <a:pt x="444" y="629"/>
                        <a:pt x="444" y="561"/>
                        <a:pt x="482" y="569"/>
                      </a:cubicBezTo>
                      <a:cubicBezTo>
                        <a:pt x="520" y="580"/>
                        <a:pt x="671" y="629"/>
                        <a:pt x="709" y="644"/>
                      </a:cubicBezTo>
                      <a:cubicBezTo>
                        <a:pt x="747" y="659"/>
                        <a:pt x="937" y="779"/>
                        <a:pt x="1050" y="836"/>
                      </a:cubicBezTo>
                      <a:cubicBezTo>
                        <a:pt x="1160" y="892"/>
                        <a:pt x="1304" y="915"/>
                        <a:pt x="1338" y="915"/>
                      </a:cubicBezTo>
                      <a:cubicBezTo>
                        <a:pt x="1372" y="915"/>
                        <a:pt x="1335" y="892"/>
                        <a:pt x="1350" y="892"/>
                      </a:cubicBezTo>
                      <a:cubicBezTo>
                        <a:pt x="1365" y="892"/>
                        <a:pt x="1361" y="892"/>
                        <a:pt x="1448" y="919"/>
                      </a:cubicBezTo>
                      <a:cubicBezTo>
                        <a:pt x="1535" y="945"/>
                        <a:pt x="1725" y="1062"/>
                        <a:pt x="1748" y="1077"/>
                      </a:cubicBezTo>
                      <a:cubicBezTo>
                        <a:pt x="1770" y="1088"/>
                        <a:pt x="1786" y="1054"/>
                        <a:pt x="1808" y="1050"/>
                      </a:cubicBezTo>
                      <a:cubicBezTo>
                        <a:pt x="1827" y="1047"/>
                        <a:pt x="1888" y="1144"/>
                        <a:pt x="1907" y="1167"/>
                      </a:cubicBezTo>
                      <a:cubicBezTo>
                        <a:pt x="1926" y="1193"/>
                        <a:pt x="1945" y="1190"/>
                        <a:pt x="1971" y="1223"/>
                      </a:cubicBezTo>
                      <a:cubicBezTo>
                        <a:pt x="2002" y="1257"/>
                        <a:pt x="1888" y="1216"/>
                        <a:pt x="1918" y="1242"/>
                      </a:cubicBezTo>
                      <a:cubicBezTo>
                        <a:pt x="1949" y="1269"/>
                        <a:pt x="1971" y="1378"/>
                        <a:pt x="1983" y="1419"/>
                      </a:cubicBezTo>
                      <a:cubicBezTo>
                        <a:pt x="1986" y="1427"/>
                        <a:pt x="1994" y="1434"/>
                        <a:pt x="2009" y="1442"/>
                      </a:cubicBezTo>
                      <a:cubicBezTo>
                        <a:pt x="2009" y="1442"/>
                        <a:pt x="2009" y="1442"/>
                        <a:pt x="2009" y="1442"/>
                      </a:cubicBezTo>
                      <a:cubicBezTo>
                        <a:pt x="1998" y="1457"/>
                        <a:pt x="1986" y="1472"/>
                        <a:pt x="1979" y="1483"/>
                      </a:cubicBezTo>
                      <a:cubicBezTo>
                        <a:pt x="1990" y="1502"/>
                        <a:pt x="1979" y="1536"/>
                        <a:pt x="1979" y="1562"/>
                      </a:cubicBezTo>
                      <a:cubicBezTo>
                        <a:pt x="1979" y="1600"/>
                        <a:pt x="1907" y="1679"/>
                        <a:pt x="1899" y="1698"/>
                      </a:cubicBezTo>
                      <a:cubicBezTo>
                        <a:pt x="1895" y="1716"/>
                        <a:pt x="1918" y="1728"/>
                        <a:pt x="1960" y="1754"/>
                      </a:cubicBezTo>
                      <a:cubicBezTo>
                        <a:pt x="1998" y="1784"/>
                        <a:pt x="2051" y="1837"/>
                        <a:pt x="2028" y="1856"/>
                      </a:cubicBezTo>
                      <a:cubicBezTo>
                        <a:pt x="2005" y="1875"/>
                        <a:pt x="2032" y="2018"/>
                        <a:pt x="2036" y="2036"/>
                      </a:cubicBezTo>
                      <a:cubicBezTo>
                        <a:pt x="2036" y="2055"/>
                        <a:pt x="2062" y="2081"/>
                        <a:pt x="2062" y="2108"/>
                      </a:cubicBezTo>
                      <a:cubicBezTo>
                        <a:pt x="2062" y="2138"/>
                        <a:pt x="2013" y="2157"/>
                        <a:pt x="1998" y="2179"/>
                      </a:cubicBezTo>
                      <a:cubicBezTo>
                        <a:pt x="1986" y="2191"/>
                        <a:pt x="1975" y="2232"/>
                        <a:pt x="1956" y="2288"/>
                      </a:cubicBezTo>
                      <a:cubicBezTo>
                        <a:pt x="1979" y="2285"/>
                        <a:pt x="1998" y="2281"/>
                        <a:pt x="2017" y="2281"/>
                      </a:cubicBezTo>
                      <a:cubicBezTo>
                        <a:pt x="2112" y="2270"/>
                        <a:pt x="2127" y="2277"/>
                        <a:pt x="2157" y="2243"/>
                      </a:cubicBezTo>
                      <a:cubicBezTo>
                        <a:pt x="2191" y="2209"/>
                        <a:pt x="2229" y="2145"/>
                        <a:pt x="2286" y="2119"/>
                      </a:cubicBezTo>
                      <a:cubicBezTo>
                        <a:pt x="2343" y="2093"/>
                        <a:pt x="2403" y="2115"/>
                        <a:pt x="2415" y="2093"/>
                      </a:cubicBezTo>
                      <a:cubicBezTo>
                        <a:pt x="2422" y="2074"/>
                        <a:pt x="2472" y="1969"/>
                        <a:pt x="2475" y="1927"/>
                      </a:cubicBezTo>
                      <a:cubicBezTo>
                        <a:pt x="2479" y="1886"/>
                        <a:pt x="2498" y="1863"/>
                        <a:pt x="2468" y="1848"/>
                      </a:cubicBezTo>
                      <a:cubicBezTo>
                        <a:pt x="2441" y="1833"/>
                        <a:pt x="2430" y="1826"/>
                        <a:pt x="2453" y="1814"/>
                      </a:cubicBezTo>
                      <a:cubicBezTo>
                        <a:pt x="2475" y="1799"/>
                        <a:pt x="2509" y="1826"/>
                        <a:pt x="2517" y="1780"/>
                      </a:cubicBezTo>
                      <a:cubicBezTo>
                        <a:pt x="2521" y="1769"/>
                        <a:pt x="2525" y="1758"/>
                        <a:pt x="2525" y="1750"/>
                      </a:cubicBezTo>
                      <a:cubicBezTo>
                        <a:pt x="2566" y="1762"/>
                        <a:pt x="2650" y="1728"/>
                        <a:pt x="2657" y="1716"/>
                      </a:cubicBezTo>
                      <a:cubicBezTo>
                        <a:pt x="2672" y="1705"/>
                        <a:pt x="2672" y="1611"/>
                        <a:pt x="2703" y="1596"/>
                      </a:cubicBezTo>
                      <a:cubicBezTo>
                        <a:pt x="2733" y="1577"/>
                        <a:pt x="2794" y="1562"/>
                        <a:pt x="2862" y="1570"/>
                      </a:cubicBezTo>
                      <a:cubicBezTo>
                        <a:pt x="2885" y="1573"/>
                        <a:pt x="2904" y="1577"/>
                        <a:pt x="2923" y="1581"/>
                      </a:cubicBezTo>
                      <a:cubicBezTo>
                        <a:pt x="2938" y="1547"/>
                        <a:pt x="2960" y="1532"/>
                        <a:pt x="2949" y="1502"/>
                      </a:cubicBezTo>
                    </a:path>
                  </a:pathLst>
                </a:custGeom>
                <a:solidFill>
                  <a:srgbClr val="FFFFFF"/>
                </a:solidFill>
                <a:ln w="19050" cmpd="sng">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400"/>
                </a:p>
              </p:txBody>
            </p:sp>
            <p:sp>
              <p:nvSpPr>
                <p:cNvPr id="30" name="Freeform 569"/>
                <p:cNvSpPr>
                  <a:spLocks/>
                </p:cNvSpPr>
                <p:nvPr/>
              </p:nvSpPr>
              <p:spPr bwMode="auto">
                <a:xfrm>
                  <a:off x="826288" y="2722753"/>
                  <a:ext cx="409575" cy="252412"/>
                </a:xfrm>
                <a:custGeom>
                  <a:avLst/>
                  <a:gdLst>
                    <a:gd name="T0" fmla="*/ 698 w 1248"/>
                    <a:gd name="T1" fmla="*/ 689 h 768"/>
                    <a:gd name="T2" fmla="*/ 815 w 1248"/>
                    <a:gd name="T3" fmla="*/ 712 h 768"/>
                    <a:gd name="T4" fmla="*/ 928 w 1248"/>
                    <a:gd name="T5" fmla="*/ 700 h 768"/>
                    <a:gd name="T6" fmla="*/ 1034 w 1248"/>
                    <a:gd name="T7" fmla="*/ 750 h 768"/>
                    <a:gd name="T8" fmla="*/ 1135 w 1248"/>
                    <a:gd name="T9" fmla="*/ 685 h 768"/>
                    <a:gd name="T10" fmla="*/ 1248 w 1248"/>
                    <a:gd name="T11" fmla="*/ 647 h 768"/>
                    <a:gd name="T12" fmla="*/ 1248 w 1248"/>
                    <a:gd name="T13" fmla="*/ 636 h 768"/>
                    <a:gd name="T14" fmla="*/ 1211 w 1248"/>
                    <a:gd name="T15" fmla="*/ 541 h 768"/>
                    <a:gd name="T16" fmla="*/ 1207 w 1248"/>
                    <a:gd name="T17" fmla="*/ 454 h 768"/>
                    <a:gd name="T18" fmla="*/ 1192 w 1248"/>
                    <a:gd name="T19" fmla="*/ 405 h 768"/>
                    <a:gd name="T20" fmla="*/ 1184 w 1248"/>
                    <a:gd name="T21" fmla="*/ 326 h 768"/>
                    <a:gd name="T22" fmla="*/ 1169 w 1248"/>
                    <a:gd name="T23" fmla="*/ 273 h 768"/>
                    <a:gd name="T24" fmla="*/ 1166 w 1248"/>
                    <a:gd name="T25" fmla="*/ 190 h 768"/>
                    <a:gd name="T26" fmla="*/ 1094 w 1248"/>
                    <a:gd name="T27" fmla="*/ 152 h 768"/>
                    <a:gd name="T28" fmla="*/ 1018 w 1248"/>
                    <a:gd name="T29" fmla="*/ 159 h 768"/>
                    <a:gd name="T30" fmla="*/ 969 w 1248"/>
                    <a:gd name="T31" fmla="*/ 65 h 768"/>
                    <a:gd name="T32" fmla="*/ 841 w 1248"/>
                    <a:gd name="T33" fmla="*/ 8 h 768"/>
                    <a:gd name="T34" fmla="*/ 743 w 1248"/>
                    <a:gd name="T35" fmla="*/ 16 h 768"/>
                    <a:gd name="T36" fmla="*/ 660 w 1248"/>
                    <a:gd name="T37" fmla="*/ 118 h 768"/>
                    <a:gd name="T38" fmla="*/ 623 w 1248"/>
                    <a:gd name="T39" fmla="*/ 103 h 768"/>
                    <a:gd name="T40" fmla="*/ 558 w 1248"/>
                    <a:gd name="T41" fmla="*/ 114 h 768"/>
                    <a:gd name="T42" fmla="*/ 525 w 1248"/>
                    <a:gd name="T43" fmla="*/ 95 h 768"/>
                    <a:gd name="T44" fmla="*/ 415 w 1248"/>
                    <a:gd name="T45" fmla="*/ 95 h 768"/>
                    <a:gd name="T46" fmla="*/ 366 w 1248"/>
                    <a:gd name="T47" fmla="*/ 53 h 768"/>
                    <a:gd name="T48" fmla="*/ 295 w 1248"/>
                    <a:gd name="T49" fmla="*/ 103 h 768"/>
                    <a:gd name="T50" fmla="*/ 381 w 1248"/>
                    <a:gd name="T51" fmla="*/ 314 h 768"/>
                    <a:gd name="T52" fmla="*/ 298 w 1248"/>
                    <a:gd name="T53" fmla="*/ 326 h 768"/>
                    <a:gd name="T54" fmla="*/ 189 w 1248"/>
                    <a:gd name="T55" fmla="*/ 398 h 768"/>
                    <a:gd name="T56" fmla="*/ 61 w 1248"/>
                    <a:gd name="T57" fmla="*/ 326 h 768"/>
                    <a:gd name="T58" fmla="*/ 27 w 1248"/>
                    <a:gd name="T59" fmla="*/ 284 h 768"/>
                    <a:gd name="T60" fmla="*/ 0 w 1248"/>
                    <a:gd name="T61" fmla="*/ 326 h 768"/>
                    <a:gd name="T62" fmla="*/ 49 w 1248"/>
                    <a:gd name="T63" fmla="*/ 409 h 768"/>
                    <a:gd name="T64" fmla="*/ 121 w 1248"/>
                    <a:gd name="T65" fmla="*/ 587 h 768"/>
                    <a:gd name="T66" fmla="*/ 272 w 1248"/>
                    <a:gd name="T67" fmla="*/ 647 h 768"/>
                    <a:gd name="T68" fmla="*/ 366 w 1248"/>
                    <a:gd name="T69" fmla="*/ 647 h 768"/>
                    <a:gd name="T70" fmla="*/ 400 w 1248"/>
                    <a:gd name="T71" fmla="*/ 700 h 768"/>
                    <a:gd name="T72" fmla="*/ 427 w 1248"/>
                    <a:gd name="T73" fmla="*/ 746 h 768"/>
                    <a:gd name="T74" fmla="*/ 555 w 1248"/>
                    <a:gd name="T75" fmla="*/ 768 h 768"/>
                    <a:gd name="T76" fmla="*/ 698 w 1248"/>
                    <a:gd name="T77" fmla="*/ 689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8" h="768">
                      <a:moveTo>
                        <a:pt x="698" y="689"/>
                      </a:moveTo>
                      <a:cubicBezTo>
                        <a:pt x="728" y="689"/>
                        <a:pt x="796" y="708"/>
                        <a:pt x="815" y="712"/>
                      </a:cubicBezTo>
                      <a:cubicBezTo>
                        <a:pt x="830" y="716"/>
                        <a:pt x="890" y="700"/>
                        <a:pt x="928" y="700"/>
                      </a:cubicBezTo>
                      <a:cubicBezTo>
                        <a:pt x="966" y="700"/>
                        <a:pt x="1000" y="734"/>
                        <a:pt x="1034" y="750"/>
                      </a:cubicBezTo>
                      <a:cubicBezTo>
                        <a:pt x="1067" y="765"/>
                        <a:pt x="1120" y="697"/>
                        <a:pt x="1135" y="685"/>
                      </a:cubicBezTo>
                      <a:cubicBezTo>
                        <a:pt x="1147" y="678"/>
                        <a:pt x="1203" y="659"/>
                        <a:pt x="1248" y="647"/>
                      </a:cubicBezTo>
                      <a:cubicBezTo>
                        <a:pt x="1248" y="644"/>
                        <a:pt x="1248" y="640"/>
                        <a:pt x="1248" y="636"/>
                      </a:cubicBezTo>
                      <a:cubicBezTo>
                        <a:pt x="1248" y="587"/>
                        <a:pt x="1218" y="594"/>
                        <a:pt x="1211" y="541"/>
                      </a:cubicBezTo>
                      <a:cubicBezTo>
                        <a:pt x="1211" y="519"/>
                        <a:pt x="1207" y="485"/>
                        <a:pt x="1207" y="454"/>
                      </a:cubicBezTo>
                      <a:cubicBezTo>
                        <a:pt x="1196" y="436"/>
                        <a:pt x="1192" y="417"/>
                        <a:pt x="1192" y="405"/>
                      </a:cubicBezTo>
                      <a:cubicBezTo>
                        <a:pt x="1192" y="371"/>
                        <a:pt x="1203" y="352"/>
                        <a:pt x="1184" y="326"/>
                      </a:cubicBezTo>
                      <a:cubicBezTo>
                        <a:pt x="1166" y="303"/>
                        <a:pt x="1158" y="296"/>
                        <a:pt x="1169" y="273"/>
                      </a:cubicBezTo>
                      <a:cubicBezTo>
                        <a:pt x="1177" y="250"/>
                        <a:pt x="1166" y="212"/>
                        <a:pt x="1166" y="190"/>
                      </a:cubicBezTo>
                      <a:cubicBezTo>
                        <a:pt x="1166" y="167"/>
                        <a:pt x="1109" y="174"/>
                        <a:pt x="1094" y="152"/>
                      </a:cubicBezTo>
                      <a:cubicBezTo>
                        <a:pt x="1079" y="129"/>
                        <a:pt x="1018" y="182"/>
                        <a:pt x="1018" y="159"/>
                      </a:cubicBezTo>
                      <a:cubicBezTo>
                        <a:pt x="1018" y="133"/>
                        <a:pt x="1015" y="99"/>
                        <a:pt x="969" y="65"/>
                      </a:cubicBezTo>
                      <a:cubicBezTo>
                        <a:pt x="928" y="31"/>
                        <a:pt x="868" y="8"/>
                        <a:pt x="841" y="8"/>
                      </a:cubicBezTo>
                      <a:cubicBezTo>
                        <a:pt x="815" y="8"/>
                        <a:pt x="762" y="0"/>
                        <a:pt x="743" y="16"/>
                      </a:cubicBezTo>
                      <a:cubicBezTo>
                        <a:pt x="721" y="31"/>
                        <a:pt x="675" y="122"/>
                        <a:pt x="660" y="118"/>
                      </a:cubicBezTo>
                      <a:cubicBezTo>
                        <a:pt x="645" y="114"/>
                        <a:pt x="641" y="87"/>
                        <a:pt x="623" y="103"/>
                      </a:cubicBezTo>
                      <a:cubicBezTo>
                        <a:pt x="608" y="118"/>
                        <a:pt x="581" y="129"/>
                        <a:pt x="558" y="114"/>
                      </a:cubicBezTo>
                      <a:cubicBezTo>
                        <a:pt x="540" y="99"/>
                        <a:pt x="555" y="95"/>
                        <a:pt x="525" y="95"/>
                      </a:cubicBezTo>
                      <a:cubicBezTo>
                        <a:pt x="494" y="95"/>
                        <a:pt x="445" y="103"/>
                        <a:pt x="415" y="95"/>
                      </a:cubicBezTo>
                      <a:cubicBezTo>
                        <a:pt x="400" y="87"/>
                        <a:pt x="381" y="72"/>
                        <a:pt x="366" y="53"/>
                      </a:cubicBezTo>
                      <a:cubicBezTo>
                        <a:pt x="347" y="72"/>
                        <a:pt x="302" y="91"/>
                        <a:pt x="295" y="103"/>
                      </a:cubicBezTo>
                      <a:cubicBezTo>
                        <a:pt x="279" y="122"/>
                        <a:pt x="381" y="284"/>
                        <a:pt x="381" y="314"/>
                      </a:cubicBezTo>
                      <a:cubicBezTo>
                        <a:pt x="381" y="345"/>
                        <a:pt x="336" y="322"/>
                        <a:pt x="298" y="326"/>
                      </a:cubicBezTo>
                      <a:cubicBezTo>
                        <a:pt x="257" y="330"/>
                        <a:pt x="215" y="379"/>
                        <a:pt x="189" y="398"/>
                      </a:cubicBezTo>
                      <a:cubicBezTo>
                        <a:pt x="163" y="417"/>
                        <a:pt x="61" y="341"/>
                        <a:pt x="61" y="326"/>
                      </a:cubicBezTo>
                      <a:cubicBezTo>
                        <a:pt x="61" y="311"/>
                        <a:pt x="53" y="284"/>
                        <a:pt x="27" y="284"/>
                      </a:cubicBezTo>
                      <a:cubicBezTo>
                        <a:pt x="0" y="284"/>
                        <a:pt x="0" y="299"/>
                        <a:pt x="0" y="326"/>
                      </a:cubicBezTo>
                      <a:cubicBezTo>
                        <a:pt x="0" y="352"/>
                        <a:pt x="27" y="383"/>
                        <a:pt x="49" y="409"/>
                      </a:cubicBezTo>
                      <a:cubicBezTo>
                        <a:pt x="72" y="439"/>
                        <a:pt x="91" y="526"/>
                        <a:pt x="121" y="587"/>
                      </a:cubicBezTo>
                      <a:cubicBezTo>
                        <a:pt x="155" y="644"/>
                        <a:pt x="249" y="640"/>
                        <a:pt x="272" y="647"/>
                      </a:cubicBezTo>
                      <a:cubicBezTo>
                        <a:pt x="298" y="655"/>
                        <a:pt x="344" y="647"/>
                        <a:pt x="366" y="647"/>
                      </a:cubicBezTo>
                      <a:cubicBezTo>
                        <a:pt x="389" y="647"/>
                        <a:pt x="381" y="666"/>
                        <a:pt x="400" y="700"/>
                      </a:cubicBezTo>
                      <a:cubicBezTo>
                        <a:pt x="411" y="719"/>
                        <a:pt x="419" y="734"/>
                        <a:pt x="427" y="746"/>
                      </a:cubicBezTo>
                      <a:cubicBezTo>
                        <a:pt x="476" y="753"/>
                        <a:pt x="540" y="768"/>
                        <a:pt x="555" y="768"/>
                      </a:cubicBezTo>
                      <a:cubicBezTo>
                        <a:pt x="577" y="768"/>
                        <a:pt x="672" y="689"/>
                        <a:pt x="698" y="689"/>
                      </a:cubicBezTo>
                    </a:path>
                  </a:pathLst>
                </a:custGeom>
                <a:solidFill>
                  <a:schemeClr val="bg1"/>
                </a:solidFill>
                <a:ln w="19050" cmpd="sng">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400"/>
                </a:p>
              </p:txBody>
            </p:sp>
            <p:sp>
              <p:nvSpPr>
                <p:cNvPr id="31" name="Freeform 571"/>
                <p:cNvSpPr>
                  <a:spLocks/>
                </p:cNvSpPr>
                <p:nvPr/>
              </p:nvSpPr>
              <p:spPr bwMode="auto">
                <a:xfrm>
                  <a:off x="857175" y="2507053"/>
                  <a:ext cx="514350" cy="436562"/>
                </a:xfrm>
                <a:custGeom>
                  <a:avLst/>
                  <a:gdLst>
                    <a:gd name="T0" fmla="*/ 1467 w 1568"/>
                    <a:gd name="T1" fmla="*/ 1019 h 1328"/>
                    <a:gd name="T2" fmla="*/ 1486 w 1568"/>
                    <a:gd name="T3" fmla="*/ 830 h 1328"/>
                    <a:gd name="T4" fmla="*/ 1482 w 1568"/>
                    <a:gd name="T5" fmla="*/ 747 h 1328"/>
                    <a:gd name="T6" fmla="*/ 1516 w 1568"/>
                    <a:gd name="T7" fmla="*/ 600 h 1328"/>
                    <a:gd name="T8" fmla="*/ 1538 w 1568"/>
                    <a:gd name="T9" fmla="*/ 517 h 1328"/>
                    <a:gd name="T10" fmla="*/ 1392 w 1568"/>
                    <a:gd name="T11" fmla="*/ 540 h 1328"/>
                    <a:gd name="T12" fmla="*/ 1216 w 1568"/>
                    <a:gd name="T13" fmla="*/ 597 h 1328"/>
                    <a:gd name="T14" fmla="*/ 1111 w 1568"/>
                    <a:gd name="T15" fmla="*/ 468 h 1328"/>
                    <a:gd name="T16" fmla="*/ 995 w 1568"/>
                    <a:gd name="T17" fmla="*/ 280 h 1328"/>
                    <a:gd name="T18" fmla="*/ 980 w 1568"/>
                    <a:gd name="T19" fmla="*/ 163 h 1328"/>
                    <a:gd name="T20" fmla="*/ 878 w 1568"/>
                    <a:gd name="T21" fmla="*/ 95 h 1328"/>
                    <a:gd name="T22" fmla="*/ 736 w 1568"/>
                    <a:gd name="T23" fmla="*/ 133 h 1328"/>
                    <a:gd name="T24" fmla="*/ 661 w 1568"/>
                    <a:gd name="T25" fmla="*/ 170 h 1328"/>
                    <a:gd name="T26" fmla="*/ 612 w 1568"/>
                    <a:gd name="T27" fmla="*/ 121 h 1328"/>
                    <a:gd name="T28" fmla="*/ 514 w 1568"/>
                    <a:gd name="T29" fmla="*/ 182 h 1328"/>
                    <a:gd name="T30" fmla="*/ 466 w 1568"/>
                    <a:gd name="T31" fmla="*/ 114 h 1328"/>
                    <a:gd name="T32" fmla="*/ 406 w 1568"/>
                    <a:gd name="T33" fmla="*/ 133 h 1328"/>
                    <a:gd name="T34" fmla="*/ 349 w 1568"/>
                    <a:gd name="T35" fmla="*/ 76 h 1328"/>
                    <a:gd name="T36" fmla="*/ 349 w 1568"/>
                    <a:gd name="T37" fmla="*/ 0 h 1328"/>
                    <a:gd name="T38" fmla="*/ 252 w 1568"/>
                    <a:gd name="T39" fmla="*/ 72 h 1328"/>
                    <a:gd name="T40" fmla="*/ 8 w 1568"/>
                    <a:gd name="T41" fmla="*/ 193 h 1328"/>
                    <a:gd name="T42" fmla="*/ 30 w 1568"/>
                    <a:gd name="T43" fmla="*/ 389 h 1328"/>
                    <a:gd name="T44" fmla="*/ 139 w 1568"/>
                    <a:gd name="T45" fmla="*/ 695 h 1328"/>
                    <a:gd name="T46" fmla="*/ 188 w 1568"/>
                    <a:gd name="T47" fmla="*/ 695 h 1328"/>
                    <a:gd name="T48" fmla="*/ 226 w 1568"/>
                    <a:gd name="T49" fmla="*/ 759 h 1328"/>
                    <a:gd name="T50" fmla="*/ 222 w 1568"/>
                    <a:gd name="T51" fmla="*/ 770 h 1328"/>
                    <a:gd name="T52" fmla="*/ 271 w 1568"/>
                    <a:gd name="T53" fmla="*/ 812 h 1328"/>
                    <a:gd name="T54" fmla="*/ 379 w 1568"/>
                    <a:gd name="T55" fmla="*/ 812 h 1328"/>
                    <a:gd name="T56" fmla="*/ 413 w 1568"/>
                    <a:gd name="T57" fmla="*/ 830 h 1328"/>
                    <a:gd name="T58" fmla="*/ 477 w 1568"/>
                    <a:gd name="T59" fmla="*/ 819 h 1328"/>
                    <a:gd name="T60" fmla="*/ 514 w 1568"/>
                    <a:gd name="T61" fmla="*/ 834 h 1328"/>
                    <a:gd name="T62" fmla="*/ 597 w 1568"/>
                    <a:gd name="T63" fmla="*/ 732 h 1328"/>
                    <a:gd name="T64" fmla="*/ 694 w 1568"/>
                    <a:gd name="T65" fmla="*/ 725 h 1328"/>
                    <a:gd name="T66" fmla="*/ 822 w 1568"/>
                    <a:gd name="T67" fmla="*/ 781 h 1328"/>
                    <a:gd name="T68" fmla="*/ 871 w 1568"/>
                    <a:gd name="T69" fmla="*/ 876 h 1328"/>
                    <a:gd name="T70" fmla="*/ 946 w 1568"/>
                    <a:gd name="T71" fmla="*/ 868 h 1328"/>
                    <a:gd name="T72" fmla="*/ 1017 w 1568"/>
                    <a:gd name="T73" fmla="*/ 906 h 1328"/>
                    <a:gd name="T74" fmla="*/ 1021 w 1568"/>
                    <a:gd name="T75" fmla="*/ 989 h 1328"/>
                    <a:gd name="T76" fmla="*/ 1036 w 1568"/>
                    <a:gd name="T77" fmla="*/ 1042 h 1328"/>
                    <a:gd name="T78" fmla="*/ 1043 w 1568"/>
                    <a:gd name="T79" fmla="*/ 1121 h 1328"/>
                    <a:gd name="T80" fmla="*/ 1111 w 1568"/>
                    <a:gd name="T81" fmla="*/ 1276 h 1328"/>
                    <a:gd name="T82" fmla="*/ 1257 w 1568"/>
                    <a:gd name="T83" fmla="*/ 1328 h 1328"/>
                    <a:gd name="T84" fmla="*/ 1343 w 1568"/>
                    <a:gd name="T85" fmla="*/ 1295 h 1328"/>
                    <a:gd name="T86" fmla="*/ 1452 w 1568"/>
                    <a:gd name="T87" fmla="*/ 1147 h 1328"/>
                    <a:gd name="T88" fmla="*/ 1467 w 1568"/>
                    <a:gd name="T89" fmla="*/ 1019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8" h="1328">
                      <a:moveTo>
                        <a:pt x="1467" y="1019"/>
                      </a:moveTo>
                      <a:cubicBezTo>
                        <a:pt x="1471" y="985"/>
                        <a:pt x="1490" y="868"/>
                        <a:pt x="1486" y="830"/>
                      </a:cubicBezTo>
                      <a:cubicBezTo>
                        <a:pt x="1478" y="793"/>
                        <a:pt x="1471" y="785"/>
                        <a:pt x="1482" y="747"/>
                      </a:cubicBezTo>
                      <a:cubicBezTo>
                        <a:pt x="1493" y="710"/>
                        <a:pt x="1497" y="638"/>
                        <a:pt x="1516" y="600"/>
                      </a:cubicBezTo>
                      <a:cubicBezTo>
                        <a:pt x="1535" y="563"/>
                        <a:pt x="1568" y="521"/>
                        <a:pt x="1538" y="517"/>
                      </a:cubicBezTo>
                      <a:cubicBezTo>
                        <a:pt x="1512" y="514"/>
                        <a:pt x="1411" y="536"/>
                        <a:pt x="1392" y="540"/>
                      </a:cubicBezTo>
                      <a:cubicBezTo>
                        <a:pt x="1373" y="548"/>
                        <a:pt x="1250" y="597"/>
                        <a:pt x="1216" y="597"/>
                      </a:cubicBezTo>
                      <a:cubicBezTo>
                        <a:pt x="1186" y="597"/>
                        <a:pt x="1141" y="506"/>
                        <a:pt x="1111" y="468"/>
                      </a:cubicBezTo>
                      <a:cubicBezTo>
                        <a:pt x="1085" y="434"/>
                        <a:pt x="1010" y="317"/>
                        <a:pt x="995" y="280"/>
                      </a:cubicBezTo>
                      <a:cubicBezTo>
                        <a:pt x="983" y="246"/>
                        <a:pt x="1013" y="193"/>
                        <a:pt x="980" y="163"/>
                      </a:cubicBezTo>
                      <a:cubicBezTo>
                        <a:pt x="946" y="133"/>
                        <a:pt x="905" y="91"/>
                        <a:pt x="878" y="95"/>
                      </a:cubicBezTo>
                      <a:cubicBezTo>
                        <a:pt x="856" y="102"/>
                        <a:pt x="766" y="133"/>
                        <a:pt x="736" y="133"/>
                      </a:cubicBezTo>
                      <a:cubicBezTo>
                        <a:pt x="709" y="133"/>
                        <a:pt x="683" y="174"/>
                        <a:pt x="661" y="170"/>
                      </a:cubicBezTo>
                      <a:cubicBezTo>
                        <a:pt x="634" y="166"/>
                        <a:pt x="631" y="110"/>
                        <a:pt x="612" y="121"/>
                      </a:cubicBezTo>
                      <a:cubicBezTo>
                        <a:pt x="593" y="129"/>
                        <a:pt x="529" y="185"/>
                        <a:pt x="514" y="182"/>
                      </a:cubicBezTo>
                      <a:cubicBezTo>
                        <a:pt x="503" y="178"/>
                        <a:pt x="496" y="110"/>
                        <a:pt x="466" y="114"/>
                      </a:cubicBezTo>
                      <a:cubicBezTo>
                        <a:pt x="439" y="117"/>
                        <a:pt x="436" y="155"/>
                        <a:pt x="406" y="133"/>
                      </a:cubicBezTo>
                      <a:cubicBezTo>
                        <a:pt x="376" y="110"/>
                        <a:pt x="357" y="106"/>
                        <a:pt x="349" y="76"/>
                      </a:cubicBezTo>
                      <a:cubicBezTo>
                        <a:pt x="346" y="61"/>
                        <a:pt x="357" y="27"/>
                        <a:pt x="349" y="0"/>
                      </a:cubicBezTo>
                      <a:cubicBezTo>
                        <a:pt x="342" y="31"/>
                        <a:pt x="271" y="72"/>
                        <a:pt x="252" y="72"/>
                      </a:cubicBezTo>
                      <a:cubicBezTo>
                        <a:pt x="233" y="72"/>
                        <a:pt x="0" y="178"/>
                        <a:pt x="8" y="193"/>
                      </a:cubicBezTo>
                      <a:cubicBezTo>
                        <a:pt x="15" y="208"/>
                        <a:pt x="23" y="340"/>
                        <a:pt x="30" y="389"/>
                      </a:cubicBezTo>
                      <a:cubicBezTo>
                        <a:pt x="38" y="434"/>
                        <a:pt x="124" y="676"/>
                        <a:pt x="139" y="695"/>
                      </a:cubicBezTo>
                      <a:cubicBezTo>
                        <a:pt x="158" y="714"/>
                        <a:pt x="173" y="695"/>
                        <a:pt x="188" y="695"/>
                      </a:cubicBezTo>
                      <a:cubicBezTo>
                        <a:pt x="203" y="695"/>
                        <a:pt x="226" y="736"/>
                        <a:pt x="226" y="759"/>
                      </a:cubicBezTo>
                      <a:cubicBezTo>
                        <a:pt x="226" y="763"/>
                        <a:pt x="222" y="766"/>
                        <a:pt x="222" y="770"/>
                      </a:cubicBezTo>
                      <a:cubicBezTo>
                        <a:pt x="237" y="789"/>
                        <a:pt x="256" y="804"/>
                        <a:pt x="271" y="812"/>
                      </a:cubicBezTo>
                      <a:cubicBezTo>
                        <a:pt x="301" y="819"/>
                        <a:pt x="349" y="812"/>
                        <a:pt x="379" y="812"/>
                      </a:cubicBezTo>
                      <a:cubicBezTo>
                        <a:pt x="409" y="812"/>
                        <a:pt x="394" y="815"/>
                        <a:pt x="413" y="830"/>
                      </a:cubicBezTo>
                      <a:cubicBezTo>
                        <a:pt x="436" y="846"/>
                        <a:pt x="462" y="834"/>
                        <a:pt x="477" y="819"/>
                      </a:cubicBezTo>
                      <a:cubicBezTo>
                        <a:pt x="496" y="804"/>
                        <a:pt x="499" y="830"/>
                        <a:pt x="514" y="834"/>
                      </a:cubicBezTo>
                      <a:cubicBezTo>
                        <a:pt x="529" y="838"/>
                        <a:pt x="574" y="747"/>
                        <a:pt x="597" y="732"/>
                      </a:cubicBezTo>
                      <a:cubicBezTo>
                        <a:pt x="616" y="717"/>
                        <a:pt x="668" y="725"/>
                        <a:pt x="694" y="725"/>
                      </a:cubicBezTo>
                      <a:cubicBezTo>
                        <a:pt x="721" y="725"/>
                        <a:pt x="781" y="747"/>
                        <a:pt x="822" y="781"/>
                      </a:cubicBezTo>
                      <a:cubicBezTo>
                        <a:pt x="867" y="815"/>
                        <a:pt x="871" y="849"/>
                        <a:pt x="871" y="876"/>
                      </a:cubicBezTo>
                      <a:cubicBezTo>
                        <a:pt x="871" y="898"/>
                        <a:pt x="931" y="846"/>
                        <a:pt x="946" y="868"/>
                      </a:cubicBezTo>
                      <a:cubicBezTo>
                        <a:pt x="961" y="891"/>
                        <a:pt x="1017" y="883"/>
                        <a:pt x="1017" y="906"/>
                      </a:cubicBezTo>
                      <a:cubicBezTo>
                        <a:pt x="1017" y="929"/>
                        <a:pt x="1028" y="966"/>
                        <a:pt x="1021" y="989"/>
                      </a:cubicBezTo>
                      <a:cubicBezTo>
                        <a:pt x="1010" y="1012"/>
                        <a:pt x="1017" y="1019"/>
                        <a:pt x="1036" y="1042"/>
                      </a:cubicBezTo>
                      <a:cubicBezTo>
                        <a:pt x="1055" y="1068"/>
                        <a:pt x="1043" y="1087"/>
                        <a:pt x="1043" y="1121"/>
                      </a:cubicBezTo>
                      <a:cubicBezTo>
                        <a:pt x="1043" y="1151"/>
                        <a:pt x="1088" y="1230"/>
                        <a:pt x="1111" y="1276"/>
                      </a:cubicBezTo>
                      <a:cubicBezTo>
                        <a:pt x="1137" y="1317"/>
                        <a:pt x="1220" y="1328"/>
                        <a:pt x="1257" y="1328"/>
                      </a:cubicBezTo>
                      <a:cubicBezTo>
                        <a:pt x="1276" y="1328"/>
                        <a:pt x="1310" y="1310"/>
                        <a:pt x="1343" y="1295"/>
                      </a:cubicBezTo>
                      <a:cubicBezTo>
                        <a:pt x="1388" y="1238"/>
                        <a:pt x="1452" y="1162"/>
                        <a:pt x="1452" y="1147"/>
                      </a:cubicBezTo>
                      <a:cubicBezTo>
                        <a:pt x="1452" y="1121"/>
                        <a:pt x="1460" y="1053"/>
                        <a:pt x="1467" y="1019"/>
                      </a:cubicBezTo>
                    </a:path>
                  </a:pathLst>
                </a:custGeom>
                <a:solidFill>
                  <a:srgbClr val="FFFFFF"/>
                </a:solidFill>
                <a:ln w="19050" cmpd="sng">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400"/>
                </a:p>
              </p:txBody>
            </p:sp>
            <p:sp>
              <p:nvSpPr>
                <p:cNvPr id="32" name="Freeform 573"/>
                <p:cNvSpPr>
                  <a:spLocks/>
                </p:cNvSpPr>
                <p:nvPr/>
              </p:nvSpPr>
              <p:spPr bwMode="auto">
                <a:xfrm>
                  <a:off x="1218959" y="2528896"/>
                  <a:ext cx="406599" cy="468297"/>
                </a:xfrm>
                <a:custGeom>
                  <a:avLst/>
                  <a:gdLst>
                    <a:gd name="T0" fmla="*/ 838 w 864"/>
                    <a:gd name="T1" fmla="*/ 293 h 864"/>
                    <a:gd name="T2" fmla="*/ 831 w 864"/>
                    <a:gd name="T3" fmla="*/ 113 h 864"/>
                    <a:gd name="T4" fmla="*/ 763 w 864"/>
                    <a:gd name="T5" fmla="*/ 12 h 864"/>
                    <a:gd name="T6" fmla="*/ 744 w 864"/>
                    <a:gd name="T7" fmla="*/ 0 h 864"/>
                    <a:gd name="T8" fmla="*/ 684 w 864"/>
                    <a:gd name="T9" fmla="*/ 42 h 864"/>
                    <a:gd name="T10" fmla="*/ 617 w 864"/>
                    <a:gd name="T11" fmla="*/ 87 h 864"/>
                    <a:gd name="T12" fmla="*/ 556 w 864"/>
                    <a:gd name="T13" fmla="*/ 200 h 864"/>
                    <a:gd name="T14" fmla="*/ 519 w 864"/>
                    <a:gd name="T15" fmla="*/ 177 h 864"/>
                    <a:gd name="T16" fmla="*/ 489 w 864"/>
                    <a:gd name="T17" fmla="*/ 316 h 864"/>
                    <a:gd name="T18" fmla="*/ 354 w 864"/>
                    <a:gd name="T19" fmla="*/ 365 h 864"/>
                    <a:gd name="T20" fmla="*/ 324 w 864"/>
                    <a:gd name="T21" fmla="*/ 500 h 864"/>
                    <a:gd name="T22" fmla="*/ 245 w 864"/>
                    <a:gd name="T23" fmla="*/ 508 h 864"/>
                    <a:gd name="T24" fmla="*/ 200 w 864"/>
                    <a:gd name="T25" fmla="*/ 538 h 864"/>
                    <a:gd name="T26" fmla="*/ 151 w 864"/>
                    <a:gd name="T27" fmla="*/ 613 h 864"/>
                    <a:gd name="T28" fmla="*/ 15 w 864"/>
                    <a:gd name="T29" fmla="*/ 707 h 864"/>
                    <a:gd name="T30" fmla="*/ 12 w 864"/>
                    <a:gd name="T31" fmla="*/ 744 h 864"/>
                    <a:gd name="T32" fmla="*/ 0 w 864"/>
                    <a:gd name="T33" fmla="*/ 864 h 864"/>
                    <a:gd name="T34" fmla="*/ 143 w 864"/>
                    <a:gd name="T35" fmla="*/ 831 h 864"/>
                    <a:gd name="T36" fmla="*/ 286 w 864"/>
                    <a:gd name="T37" fmla="*/ 793 h 864"/>
                    <a:gd name="T38" fmla="*/ 361 w 864"/>
                    <a:gd name="T39" fmla="*/ 793 h 864"/>
                    <a:gd name="T40" fmla="*/ 523 w 864"/>
                    <a:gd name="T41" fmla="*/ 624 h 864"/>
                    <a:gd name="T42" fmla="*/ 759 w 864"/>
                    <a:gd name="T43" fmla="*/ 545 h 864"/>
                    <a:gd name="T44" fmla="*/ 801 w 864"/>
                    <a:gd name="T45" fmla="*/ 436 h 864"/>
                    <a:gd name="T46" fmla="*/ 864 w 864"/>
                    <a:gd name="T47" fmla="*/ 365 h 864"/>
                    <a:gd name="T48" fmla="*/ 838 w 864"/>
                    <a:gd name="T49" fmla="*/ 293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4" h="864">
                      <a:moveTo>
                        <a:pt x="838" y="293"/>
                      </a:moveTo>
                      <a:cubicBezTo>
                        <a:pt x="834" y="275"/>
                        <a:pt x="808" y="132"/>
                        <a:pt x="831" y="113"/>
                      </a:cubicBezTo>
                      <a:cubicBezTo>
                        <a:pt x="853" y="94"/>
                        <a:pt x="801" y="42"/>
                        <a:pt x="763" y="12"/>
                      </a:cubicBezTo>
                      <a:cubicBezTo>
                        <a:pt x="756" y="8"/>
                        <a:pt x="752" y="4"/>
                        <a:pt x="744" y="0"/>
                      </a:cubicBezTo>
                      <a:cubicBezTo>
                        <a:pt x="718" y="15"/>
                        <a:pt x="692" y="31"/>
                        <a:pt x="684" y="42"/>
                      </a:cubicBezTo>
                      <a:cubicBezTo>
                        <a:pt x="658" y="64"/>
                        <a:pt x="624" y="53"/>
                        <a:pt x="617" y="87"/>
                      </a:cubicBezTo>
                      <a:cubicBezTo>
                        <a:pt x="613" y="121"/>
                        <a:pt x="571" y="177"/>
                        <a:pt x="556" y="200"/>
                      </a:cubicBezTo>
                      <a:cubicBezTo>
                        <a:pt x="541" y="222"/>
                        <a:pt x="538" y="196"/>
                        <a:pt x="519" y="177"/>
                      </a:cubicBezTo>
                      <a:cubicBezTo>
                        <a:pt x="500" y="158"/>
                        <a:pt x="493" y="293"/>
                        <a:pt x="489" y="316"/>
                      </a:cubicBezTo>
                      <a:cubicBezTo>
                        <a:pt x="485" y="335"/>
                        <a:pt x="391" y="331"/>
                        <a:pt x="354" y="365"/>
                      </a:cubicBezTo>
                      <a:cubicBezTo>
                        <a:pt x="316" y="402"/>
                        <a:pt x="324" y="470"/>
                        <a:pt x="324" y="500"/>
                      </a:cubicBezTo>
                      <a:cubicBezTo>
                        <a:pt x="324" y="530"/>
                        <a:pt x="271" y="508"/>
                        <a:pt x="245" y="508"/>
                      </a:cubicBezTo>
                      <a:cubicBezTo>
                        <a:pt x="222" y="508"/>
                        <a:pt x="200" y="515"/>
                        <a:pt x="200" y="538"/>
                      </a:cubicBezTo>
                      <a:cubicBezTo>
                        <a:pt x="200" y="564"/>
                        <a:pt x="170" y="579"/>
                        <a:pt x="151" y="613"/>
                      </a:cubicBezTo>
                      <a:cubicBezTo>
                        <a:pt x="139" y="639"/>
                        <a:pt x="72" y="673"/>
                        <a:pt x="15" y="707"/>
                      </a:cubicBezTo>
                      <a:cubicBezTo>
                        <a:pt x="15" y="722"/>
                        <a:pt x="12" y="737"/>
                        <a:pt x="12" y="744"/>
                      </a:cubicBezTo>
                      <a:cubicBezTo>
                        <a:pt x="4" y="778"/>
                        <a:pt x="0" y="834"/>
                        <a:pt x="0" y="864"/>
                      </a:cubicBezTo>
                      <a:cubicBezTo>
                        <a:pt x="61" y="861"/>
                        <a:pt x="117" y="846"/>
                        <a:pt x="143" y="831"/>
                      </a:cubicBezTo>
                      <a:cubicBezTo>
                        <a:pt x="181" y="801"/>
                        <a:pt x="263" y="793"/>
                        <a:pt x="286" y="793"/>
                      </a:cubicBezTo>
                      <a:cubicBezTo>
                        <a:pt x="305" y="793"/>
                        <a:pt x="335" y="812"/>
                        <a:pt x="361" y="793"/>
                      </a:cubicBezTo>
                      <a:cubicBezTo>
                        <a:pt x="391" y="778"/>
                        <a:pt x="474" y="662"/>
                        <a:pt x="523" y="624"/>
                      </a:cubicBezTo>
                      <a:cubicBezTo>
                        <a:pt x="564" y="594"/>
                        <a:pt x="669" y="560"/>
                        <a:pt x="759" y="545"/>
                      </a:cubicBezTo>
                      <a:cubicBezTo>
                        <a:pt x="778" y="489"/>
                        <a:pt x="789" y="447"/>
                        <a:pt x="801" y="436"/>
                      </a:cubicBezTo>
                      <a:cubicBezTo>
                        <a:pt x="816" y="414"/>
                        <a:pt x="864" y="395"/>
                        <a:pt x="864" y="365"/>
                      </a:cubicBezTo>
                      <a:cubicBezTo>
                        <a:pt x="864" y="339"/>
                        <a:pt x="838" y="312"/>
                        <a:pt x="838" y="293"/>
                      </a:cubicBezTo>
                    </a:path>
                  </a:pathLst>
                </a:custGeom>
                <a:solidFill>
                  <a:srgbClr val="FFFFFF"/>
                </a:solidFill>
                <a:ln w="19050" cmpd="sng">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400"/>
                </a:p>
              </p:txBody>
            </p:sp>
            <p:sp>
              <p:nvSpPr>
                <p:cNvPr id="33" name="Freeform 575"/>
                <p:cNvSpPr>
                  <a:spLocks/>
                </p:cNvSpPr>
                <p:nvPr/>
              </p:nvSpPr>
              <p:spPr bwMode="auto">
                <a:xfrm>
                  <a:off x="1151892" y="2486363"/>
                  <a:ext cx="446088" cy="341312"/>
                </a:xfrm>
                <a:custGeom>
                  <a:avLst/>
                  <a:gdLst>
                    <a:gd name="T0" fmla="*/ 710 w 1360"/>
                    <a:gd name="T1" fmla="*/ 947 h 1040"/>
                    <a:gd name="T2" fmla="*/ 759 w 1360"/>
                    <a:gd name="T3" fmla="*/ 872 h 1040"/>
                    <a:gd name="T4" fmla="*/ 804 w 1360"/>
                    <a:gd name="T5" fmla="*/ 841 h 1040"/>
                    <a:gd name="T6" fmla="*/ 882 w 1360"/>
                    <a:gd name="T7" fmla="*/ 834 h 1040"/>
                    <a:gd name="T8" fmla="*/ 912 w 1360"/>
                    <a:gd name="T9" fmla="*/ 699 h 1040"/>
                    <a:gd name="T10" fmla="*/ 1047 w 1360"/>
                    <a:gd name="T11" fmla="*/ 650 h 1040"/>
                    <a:gd name="T12" fmla="*/ 1077 w 1360"/>
                    <a:gd name="T13" fmla="*/ 511 h 1040"/>
                    <a:gd name="T14" fmla="*/ 1114 w 1360"/>
                    <a:gd name="T15" fmla="*/ 534 h 1040"/>
                    <a:gd name="T16" fmla="*/ 1174 w 1360"/>
                    <a:gd name="T17" fmla="*/ 421 h 1040"/>
                    <a:gd name="T18" fmla="*/ 1241 w 1360"/>
                    <a:gd name="T19" fmla="*/ 376 h 1040"/>
                    <a:gd name="T20" fmla="*/ 1301 w 1360"/>
                    <a:gd name="T21" fmla="*/ 335 h 1040"/>
                    <a:gd name="T22" fmla="*/ 1260 w 1360"/>
                    <a:gd name="T23" fmla="*/ 290 h 1040"/>
                    <a:gd name="T24" fmla="*/ 1338 w 1360"/>
                    <a:gd name="T25" fmla="*/ 154 h 1040"/>
                    <a:gd name="T26" fmla="*/ 1316 w 1360"/>
                    <a:gd name="T27" fmla="*/ 64 h 1040"/>
                    <a:gd name="T28" fmla="*/ 1211 w 1360"/>
                    <a:gd name="T29" fmla="*/ 42 h 1040"/>
                    <a:gd name="T30" fmla="*/ 1151 w 1360"/>
                    <a:gd name="T31" fmla="*/ 15 h 1040"/>
                    <a:gd name="T32" fmla="*/ 1035 w 1360"/>
                    <a:gd name="T33" fmla="*/ 117 h 1040"/>
                    <a:gd name="T34" fmla="*/ 1024 w 1360"/>
                    <a:gd name="T35" fmla="*/ 154 h 1040"/>
                    <a:gd name="T36" fmla="*/ 841 w 1360"/>
                    <a:gd name="T37" fmla="*/ 207 h 1040"/>
                    <a:gd name="T38" fmla="*/ 744 w 1360"/>
                    <a:gd name="T39" fmla="*/ 267 h 1040"/>
                    <a:gd name="T40" fmla="*/ 468 w 1360"/>
                    <a:gd name="T41" fmla="*/ 154 h 1040"/>
                    <a:gd name="T42" fmla="*/ 187 w 1360"/>
                    <a:gd name="T43" fmla="*/ 57 h 1040"/>
                    <a:gd name="T44" fmla="*/ 0 w 1360"/>
                    <a:gd name="T45" fmla="*/ 158 h 1040"/>
                    <a:gd name="T46" fmla="*/ 86 w 1360"/>
                    <a:gd name="T47" fmla="*/ 226 h 1040"/>
                    <a:gd name="T48" fmla="*/ 101 w 1360"/>
                    <a:gd name="T49" fmla="*/ 342 h 1040"/>
                    <a:gd name="T50" fmla="*/ 217 w 1360"/>
                    <a:gd name="T51" fmla="*/ 530 h 1040"/>
                    <a:gd name="T52" fmla="*/ 322 w 1360"/>
                    <a:gd name="T53" fmla="*/ 658 h 1040"/>
                    <a:gd name="T54" fmla="*/ 497 w 1360"/>
                    <a:gd name="T55" fmla="*/ 601 h 1040"/>
                    <a:gd name="T56" fmla="*/ 643 w 1360"/>
                    <a:gd name="T57" fmla="*/ 579 h 1040"/>
                    <a:gd name="T58" fmla="*/ 621 w 1360"/>
                    <a:gd name="T59" fmla="*/ 661 h 1040"/>
                    <a:gd name="T60" fmla="*/ 587 w 1360"/>
                    <a:gd name="T61" fmla="*/ 808 h 1040"/>
                    <a:gd name="T62" fmla="*/ 591 w 1360"/>
                    <a:gd name="T63" fmla="*/ 890 h 1040"/>
                    <a:gd name="T64" fmla="*/ 576 w 1360"/>
                    <a:gd name="T65" fmla="*/ 1040 h 1040"/>
                    <a:gd name="T66" fmla="*/ 710 w 1360"/>
                    <a:gd name="T67" fmla="*/ 947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0" h="1040">
                      <a:moveTo>
                        <a:pt x="710" y="947"/>
                      </a:moveTo>
                      <a:cubicBezTo>
                        <a:pt x="729" y="913"/>
                        <a:pt x="759" y="898"/>
                        <a:pt x="759" y="872"/>
                      </a:cubicBezTo>
                      <a:cubicBezTo>
                        <a:pt x="759" y="849"/>
                        <a:pt x="781" y="841"/>
                        <a:pt x="804" y="841"/>
                      </a:cubicBezTo>
                      <a:cubicBezTo>
                        <a:pt x="830" y="841"/>
                        <a:pt x="882" y="864"/>
                        <a:pt x="882" y="834"/>
                      </a:cubicBezTo>
                      <a:cubicBezTo>
                        <a:pt x="882" y="804"/>
                        <a:pt x="875" y="736"/>
                        <a:pt x="912" y="699"/>
                      </a:cubicBezTo>
                      <a:cubicBezTo>
                        <a:pt x="949" y="665"/>
                        <a:pt x="1043" y="669"/>
                        <a:pt x="1047" y="650"/>
                      </a:cubicBezTo>
                      <a:cubicBezTo>
                        <a:pt x="1050" y="627"/>
                        <a:pt x="1058" y="492"/>
                        <a:pt x="1077" y="511"/>
                      </a:cubicBezTo>
                      <a:cubicBezTo>
                        <a:pt x="1095" y="530"/>
                        <a:pt x="1099" y="556"/>
                        <a:pt x="1114" y="534"/>
                      </a:cubicBezTo>
                      <a:cubicBezTo>
                        <a:pt x="1129" y="511"/>
                        <a:pt x="1170" y="455"/>
                        <a:pt x="1174" y="421"/>
                      </a:cubicBezTo>
                      <a:cubicBezTo>
                        <a:pt x="1181" y="387"/>
                        <a:pt x="1215" y="398"/>
                        <a:pt x="1241" y="376"/>
                      </a:cubicBezTo>
                      <a:cubicBezTo>
                        <a:pt x="1248" y="365"/>
                        <a:pt x="1275" y="350"/>
                        <a:pt x="1301" y="335"/>
                      </a:cubicBezTo>
                      <a:cubicBezTo>
                        <a:pt x="1271" y="316"/>
                        <a:pt x="1256" y="305"/>
                        <a:pt x="1260" y="290"/>
                      </a:cubicBezTo>
                      <a:cubicBezTo>
                        <a:pt x="1267" y="271"/>
                        <a:pt x="1338" y="192"/>
                        <a:pt x="1338" y="154"/>
                      </a:cubicBezTo>
                      <a:cubicBezTo>
                        <a:pt x="1338" y="117"/>
                        <a:pt x="1360" y="72"/>
                        <a:pt x="1316" y="64"/>
                      </a:cubicBezTo>
                      <a:cubicBezTo>
                        <a:pt x="1275" y="53"/>
                        <a:pt x="1241" y="61"/>
                        <a:pt x="1211" y="42"/>
                      </a:cubicBezTo>
                      <a:cubicBezTo>
                        <a:pt x="1181" y="23"/>
                        <a:pt x="1174" y="0"/>
                        <a:pt x="1151" y="15"/>
                      </a:cubicBezTo>
                      <a:cubicBezTo>
                        <a:pt x="1125" y="34"/>
                        <a:pt x="1035" y="102"/>
                        <a:pt x="1035" y="117"/>
                      </a:cubicBezTo>
                      <a:cubicBezTo>
                        <a:pt x="1035" y="136"/>
                        <a:pt x="1050" y="147"/>
                        <a:pt x="1024" y="154"/>
                      </a:cubicBezTo>
                      <a:cubicBezTo>
                        <a:pt x="1002" y="166"/>
                        <a:pt x="878" y="188"/>
                        <a:pt x="841" y="207"/>
                      </a:cubicBezTo>
                      <a:cubicBezTo>
                        <a:pt x="804" y="229"/>
                        <a:pt x="789" y="267"/>
                        <a:pt x="744" y="267"/>
                      </a:cubicBezTo>
                      <a:cubicBezTo>
                        <a:pt x="703" y="267"/>
                        <a:pt x="527" y="188"/>
                        <a:pt x="468" y="154"/>
                      </a:cubicBezTo>
                      <a:cubicBezTo>
                        <a:pt x="404" y="117"/>
                        <a:pt x="258" y="49"/>
                        <a:pt x="187" y="57"/>
                      </a:cubicBezTo>
                      <a:cubicBezTo>
                        <a:pt x="128" y="61"/>
                        <a:pt x="57" y="79"/>
                        <a:pt x="0" y="158"/>
                      </a:cubicBezTo>
                      <a:cubicBezTo>
                        <a:pt x="27" y="166"/>
                        <a:pt x="60" y="199"/>
                        <a:pt x="86" y="226"/>
                      </a:cubicBezTo>
                      <a:cubicBezTo>
                        <a:pt x="120" y="256"/>
                        <a:pt x="90" y="308"/>
                        <a:pt x="101" y="342"/>
                      </a:cubicBezTo>
                      <a:cubicBezTo>
                        <a:pt x="116" y="380"/>
                        <a:pt x="191" y="496"/>
                        <a:pt x="217" y="530"/>
                      </a:cubicBezTo>
                      <a:cubicBezTo>
                        <a:pt x="247" y="567"/>
                        <a:pt x="292" y="658"/>
                        <a:pt x="322" y="658"/>
                      </a:cubicBezTo>
                      <a:cubicBezTo>
                        <a:pt x="355" y="658"/>
                        <a:pt x="479" y="609"/>
                        <a:pt x="497" y="601"/>
                      </a:cubicBezTo>
                      <a:cubicBezTo>
                        <a:pt x="516" y="597"/>
                        <a:pt x="617" y="575"/>
                        <a:pt x="643" y="579"/>
                      </a:cubicBezTo>
                      <a:cubicBezTo>
                        <a:pt x="673" y="582"/>
                        <a:pt x="639" y="624"/>
                        <a:pt x="621" y="661"/>
                      </a:cubicBezTo>
                      <a:cubicBezTo>
                        <a:pt x="602" y="699"/>
                        <a:pt x="598" y="770"/>
                        <a:pt x="587" y="808"/>
                      </a:cubicBezTo>
                      <a:cubicBezTo>
                        <a:pt x="576" y="845"/>
                        <a:pt x="583" y="853"/>
                        <a:pt x="591" y="890"/>
                      </a:cubicBezTo>
                      <a:cubicBezTo>
                        <a:pt x="595" y="920"/>
                        <a:pt x="583" y="992"/>
                        <a:pt x="576" y="1040"/>
                      </a:cubicBezTo>
                      <a:cubicBezTo>
                        <a:pt x="632" y="1007"/>
                        <a:pt x="699" y="973"/>
                        <a:pt x="710" y="947"/>
                      </a:cubicBezTo>
                    </a:path>
                  </a:pathLst>
                </a:custGeom>
                <a:solidFill>
                  <a:schemeClr val="bg1"/>
                </a:solidFill>
                <a:ln w="12700" cmpd="sng">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1400"/>
                </a:p>
              </p:txBody>
            </p:sp>
          </p:grpSp>
          <p:sp>
            <p:nvSpPr>
              <p:cNvPr id="22" name="テキスト ボックス 21"/>
              <p:cNvSpPr txBox="1"/>
              <p:nvPr/>
            </p:nvSpPr>
            <p:spPr>
              <a:xfrm>
                <a:off x="-42738" y="5114904"/>
                <a:ext cx="2599586" cy="498026"/>
              </a:xfrm>
              <a:prstGeom prst="rect">
                <a:avLst/>
              </a:prstGeom>
              <a:noFill/>
            </p:spPr>
            <p:txBody>
              <a:bodyPr wrap="none" rtlCol="0">
                <a:spAutoFit/>
              </a:bodyPr>
              <a:lstStyle/>
              <a:p>
                <a:r>
                  <a:rPr lang="en-US" altLang="ja-JP" sz="1400" dirty="0" smtClean="0"/>
                  <a:t>A</a:t>
                </a:r>
                <a:r>
                  <a:rPr lang="ja-JP" altLang="en-US" sz="1400" dirty="0" smtClean="0"/>
                  <a:t>県</a:t>
                </a:r>
                <a:r>
                  <a:rPr lang="en-US" altLang="ja-JP" sz="1400" dirty="0" smtClean="0"/>
                  <a:t>(6 </a:t>
                </a:r>
                <a:r>
                  <a:rPr lang="ja-JP" altLang="en-US" sz="1400" dirty="0" smtClean="0"/>
                  <a:t>二次医療圏</a:t>
                </a:r>
                <a:r>
                  <a:rPr lang="en-US" altLang="ja-JP" sz="1400" dirty="0" smtClean="0"/>
                  <a:t>)</a:t>
                </a:r>
                <a:endParaRPr kumimoji="1" lang="ja-JP" altLang="en-US" sz="1400" dirty="0"/>
              </a:p>
            </p:txBody>
          </p:sp>
          <p:sp>
            <p:nvSpPr>
              <p:cNvPr id="23" name="テキスト ボックス 22"/>
              <p:cNvSpPr txBox="1"/>
              <p:nvPr/>
            </p:nvSpPr>
            <p:spPr>
              <a:xfrm>
                <a:off x="1376239" y="2066995"/>
                <a:ext cx="2589210" cy="498025"/>
              </a:xfrm>
              <a:prstGeom prst="rect">
                <a:avLst/>
              </a:prstGeom>
              <a:noFill/>
            </p:spPr>
            <p:txBody>
              <a:bodyPr wrap="none" rtlCol="0">
                <a:spAutoFit/>
              </a:bodyPr>
              <a:lstStyle/>
              <a:p>
                <a:r>
                  <a:rPr lang="en-US" altLang="ja-JP" sz="1400" dirty="0" smtClean="0"/>
                  <a:t>B</a:t>
                </a:r>
                <a:r>
                  <a:rPr lang="ja-JP" altLang="en-US" sz="1400" dirty="0" smtClean="0"/>
                  <a:t>県</a:t>
                </a:r>
                <a:r>
                  <a:rPr lang="en-US" altLang="ja-JP" sz="1400" dirty="0" smtClean="0"/>
                  <a:t>(4 </a:t>
                </a:r>
                <a:r>
                  <a:rPr lang="ja-JP" altLang="en-US" sz="1400" dirty="0" smtClean="0"/>
                  <a:t>二次医療圏</a:t>
                </a:r>
                <a:r>
                  <a:rPr lang="en-US" altLang="ja-JP" sz="1400" dirty="0" smtClean="0"/>
                  <a:t>)</a:t>
                </a:r>
                <a:endParaRPr kumimoji="1" lang="ja-JP" altLang="en-US" sz="1400" dirty="0"/>
              </a:p>
            </p:txBody>
          </p:sp>
        </p:grpSp>
        <p:sp>
          <p:nvSpPr>
            <p:cNvPr id="16" name="フリーフォーム 15"/>
            <p:cNvSpPr/>
            <p:nvPr/>
          </p:nvSpPr>
          <p:spPr>
            <a:xfrm>
              <a:off x="3079998" y="3068960"/>
              <a:ext cx="1058588" cy="2306858"/>
            </a:xfrm>
            <a:custGeom>
              <a:avLst/>
              <a:gdLst>
                <a:gd name="connsiteX0" fmla="*/ 0 w 930635"/>
                <a:gd name="connsiteY0" fmla="*/ 0 h 2299230"/>
                <a:gd name="connsiteX1" fmla="*/ 153281 w 930635"/>
                <a:gd name="connsiteY1" fmla="*/ 10949 h 2299230"/>
                <a:gd name="connsiteX2" fmla="*/ 251819 w 930635"/>
                <a:gd name="connsiteY2" fmla="*/ 43795 h 2299230"/>
                <a:gd name="connsiteX3" fmla="*/ 284665 w 930635"/>
                <a:gd name="connsiteY3" fmla="*/ 54744 h 2299230"/>
                <a:gd name="connsiteX4" fmla="*/ 317511 w 930635"/>
                <a:gd name="connsiteY4" fmla="*/ 76641 h 2299230"/>
                <a:gd name="connsiteX5" fmla="*/ 350357 w 930635"/>
                <a:gd name="connsiteY5" fmla="*/ 87590 h 2299230"/>
                <a:gd name="connsiteX6" fmla="*/ 416048 w 930635"/>
                <a:gd name="connsiteY6" fmla="*/ 120436 h 2299230"/>
                <a:gd name="connsiteX7" fmla="*/ 437946 w 930635"/>
                <a:gd name="connsiteY7" fmla="*/ 142334 h 2299230"/>
                <a:gd name="connsiteX8" fmla="*/ 470792 w 930635"/>
                <a:gd name="connsiteY8" fmla="*/ 164231 h 2299230"/>
                <a:gd name="connsiteX9" fmla="*/ 492689 w 930635"/>
                <a:gd name="connsiteY9" fmla="*/ 229923 h 2299230"/>
                <a:gd name="connsiteX10" fmla="*/ 536484 w 930635"/>
                <a:gd name="connsiteY10" fmla="*/ 273718 h 2299230"/>
                <a:gd name="connsiteX11" fmla="*/ 558381 w 930635"/>
                <a:gd name="connsiteY11" fmla="*/ 295616 h 2299230"/>
                <a:gd name="connsiteX12" fmla="*/ 569329 w 930635"/>
                <a:gd name="connsiteY12" fmla="*/ 394154 h 2299230"/>
                <a:gd name="connsiteX13" fmla="*/ 613124 w 930635"/>
                <a:gd name="connsiteY13" fmla="*/ 437949 h 2299230"/>
                <a:gd name="connsiteX14" fmla="*/ 656919 w 930635"/>
                <a:gd name="connsiteY14" fmla="*/ 525539 h 2299230"/>
                <a:gd name="connsiteX15" fmla="*/ 689764 w 930635"/>
                <a:gd name="connsiteY15" fmla="*/ 536487 h 2299230"/>
                <a:gd name="connsiteX16" fmla="*/ 700713 w 930635"/>
                <a:gd name="connsiteY16" fmla="*/ 569333 h 2299230"/>
                <a:gd name="connsiteX17" fmla="*/ 722610 w 930635"/>
                <a:gd name="connsiteY17" fmla="*/ 591231 h 2299230"/>
                <a:gd name="connsiteX18" fmla="*/ 733559 w 930635"/>
                <a:gd name="connsiteY18" fmla="*/ 700718 h 2299230"/>
                <a:gd name="connsiteX19" fmla="*/ 766405 w 930635"/>
                <a:gd name="connsiteY19" fmla="*/ 711667 h 2299230"/>
                <a:gd name="connsiteX20" fmla="*/ 799251 w 930635"/>
                <a:gd name="connsiteY20" fmla="*/ 733564 h 2299230"/>
                <a:gd name="connsiteX21" fmla="*/ 821148 w 930635"/>
                <a:gd name="connsiteY21" fmla="*/ 766410 h 2299230"/>
                <a:gd name="connsiteX22" fmla="*/ 853994 w 930635"/>
                <a:gd name="connsiteY22" fmla="*/ 777359 h 2299230"/>
                <a:gd name="connsiteX23" fmla="*/ 919686 w 930635"/>
                <a:gd name="connsiteY23" fmla="*/ 810205 h 2299230"/>
                <a:gd name="connsiteX24" fmla="*/ 908737 w 930635"/>
                <a:gd name="connsiteY24" fmla="*/ 886846 h 2299230"/>
                <a:gd name="connsiteX25" fmla="*/ 875891 w 930635"/>
                <a:gd name="connsiteY25" fmla="*/ 897795 h 2299230"/>
                <a:gd name="connsiteX26" fmla="*/ 853994 w 930635"/>
                <a:gd name="connsiteY26" fmla="*/ 930641 h 2299230"/>
                <a:gd name="connsiteX27" fmla="*/ 832097 w 930635"/>
                <a:gd name="connsiteY27" fmla="*/ 996333 h 2299230"/>
                <a:gd name="connsiteX28" fmla="*/ 810199 w 930635"/>
                <a:gd name="connsiteY28" fmla="*/ 941590 h 2299230"/>
                <a:gd name="connsiteX29" fmla="*/ 799251 w 930635"/>
                <a:gd name="connsiteY29" fmla="*/ 974436 h 2299230"/>
                <a:gd name="connsiteX30" fmla="*/ 810199 w 930635"/>
                <a:gd name="connsiteY30" fmla="*/ 1105820 h 2299230"/>
                <a:gd name="connsiteX31" fmla="*/ 799251 w 930635"/>
                <a:gd name="connsiteY31" fmla="*/ 1248154 h 2299230"/>
                <a:gd name="connsiteX32" fmla="*/ 788302 w 930635"/>
                <a:gd name="connsiteY32" fmla="*/ 1281000 h 2299230"/>
                <a:gd name="connsiteX33" fmla="*/ 777354 w 930635"/>
                <a:gd name="connsiteY33" fmla="*/ 1324795 h 2299230"/>
                <a:gd name="connsiteX34" fmla="*/ 788302 w 930635"/>
                <a:gd name="connsiteY34" fmla="*/ 1357641 h 2299230"/>
                <a:gd name="connsiteX35" fmla="*/ 821148 w 930635"/>
                <a:gd name="connsiteY35" fmla="*/ 1368589 h 2299230"/>
                <a:gd name="connsiteX36" fmla="*/ 875891 w 930635"/>
                <a:gd name="connsiteY36" fmla="*/ 1379538 h 2299230"/>
                <a:gd name="connsiteX37" fmla="*/ 886840 w 930635"/>
                <a:gd name="connsiteY37" fmla="*/ 1499974 h 2299230"/>
                <a:gd name="connsiteX38" fmla="*/ 919686 w 930635"/>
                <a:gd name="connsiteY38" fmla="*/ 1521871 h 2299230"/>
                <a:gd name="connsiteX39" fmla="*/ 930635 w 930635"/>
                <a:gd name="connsiteY39" fmla="*/ 1554718 h 2299230"/>
                <a:gd name="connsiteX40" fmla="*/ 919686 w 930635"/>
                <a:gd name="connsiteY40" fmla="*/ 1598512 h 2299230"/>
                <a:gd name="connsiteX41" fmla="*/ 843045 w 930635"/>
                <a:gd name="connsiteY41" fmla="*/ 1653256 h 2299230"/>
                <a:gd name="connsiteX42" fmla="*/ 799251 w 930635"/>
                <a:gd name="connsiteY42" fmla="*/ 1664205 h 2299230"/>
                <a:gd name="connsiteX43" fmla="*/ 777354 w 930635"/>
                <a:gd name="connsiteY43" fmla="*/ 1729897 h 2299230"/>
                <a:gd name="connsiteX44" fmla="*/ 766405 w 930635"/>
                <a:gd name="connsiteY44" fmla="*/ 1762743 h 2299230"/>
                <a:gd name="connsiteX45" fmla="*/ 733559 w 930635"/>
                <a:gd name="connsiteY45" fmla="*/ 1784640 h 2299230"/>
                <a:gd name="connsiteX46" fmla="*/ 678816 w 930635"/>
                <a:gd name="connsiteY46" fmla="*/ 1762743 h 2299230"/>
                <a:gd name="connsiteX47" fmla="*/ 733559 w 930635"/>
                <a:gd name="connsiteY47" fmla="*/ 1872230 h 2299230"/>
                <a:gd name="connsiteX48" fmla="*/ 733559 w 930635"/>
                <a:gd name="connsiteY48" fmla="*/ 2014563 h 2299230"/>
                <a:gd name="connsiteX49" fmla="*/ 689764 w 930635"/>
                <a:gd name="connsiteY49" fmla="*/ 2058358 h 2299230"/>
                <a:gd name="connsiteX50" fmla="*/ 678816 w 930635"/>
                <a:gd name="connsiteY50" fmla="*/ 2145948 h 2299230"/>
                <a:gd name="connsiteX51" fmla="*/ 667867 w 930635"/>
                <a:gd name="connsiteY51" fmla="*/ 2178794 h 2299230"/>
                <a:gd name="connsiteX52" fmla="*/ 667867 w 930635"/>
                <a:gd name="connsiteY52" fmla="*/ 2299230 h 229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30635" h="2299230">
                  <a:moveTo>
                    <a:pt x="0" y="0"/>
                  </a:moveTo>
                  <a:cubicBezTo>
                    <a:pt x="51094" y="3650"/>
                    <a:pt x="102624" y="3350"/>
                    <a:pt x="153281" y="10949"/>
                  </a:cubicBezTo>
                  <a:cubicBezTo>
                    <a:pt x="153287" y="10950"/>
                    <a:pt x="235393" y="38320"/>
                    <a:pt x="251819" y="43795"/>
                  </a:cubicBezTo>
                  <a:cubicBezTo>
                    <a:pt x="262768" y="47445"/>
                    <a:pt x="275062" y="48342"/>
                    <a:pt x="284665" y="54744"/>
                  </a:cubicBezTo>
                  <a:cubicBezTo>
                    <a:pt x="295614" y="62043"/>
                    <a:pt x="305742" y="70756"/>
                    <a:pt x="317511" y="76641"/>
                  </a:cubicBezTo>
                  <a:cubicBezTo>
                    <a:pt x="327834" y="81802"/>
                    <a:pt x="340034" y="82429"/>
                    <a:pt x="350357" y="87590"/>
                  </a:cubicBezTo>
                  <a:cubicBezTo>
                    <a:pt x="435256" y="130040"/>
                    <a:pt x="333488" y="92914"/>
                    <a:pt x="416048" y="120436"/>
                  </a:cubicBezTo>
                  <a:cubicBezTo>
                    <a:pt x="423347" y="127735"/>
                    <a:pt x="429885" y="135885"/>
                    <a:pt x="437946" y="142334"/>
                  </a:cubicBezTo>
                  <a:cubicBezTo>
                    <a:pt x="448221" y="150554"/>
                    <a:pt x="463818" y="153073"/>
                    <a:pt x="470792" y="164231"/>
                  </a:cubicBezTo>
                  <a:cubicBezTo>
                    <a:pt x="483025" y="183804"/>
                    <a:pt x="476368" y="213602"/>
                    <a:pt x="492689" y="229923"/>
                  </a:cubicBezTo>
                  <a:lnTo>
                    <a:pt x="536484" y="273718"/>
                  </a:lnTo>
                  <a:lnTo>
                    <a:pt x="558381" y="295616"/>
                  </a:lnTo>
                  <a:cubicBezTo>
                    <a:pt x="562030" y="328462"/>
                    <a:pt x="557466" y="363309"/>
                    <a:pt x="569329" y="394154"/>
                  </a:cubicBezTo>
                  <a:cubicBezTo>
                    <a:pt x="576740" y="413423"/>
                    <a:pt x="613124" y="437949"/>
                    <a:pt x="613124" y="437949"/>
                  </a:cubicBezTo>
                  <a:cubicBezTo>
                    <a:pt x="624043" y="470705"/>
                    <a:pt x="625069" y="506429"/>
                    <a:pt x="656919" y="525539"/>
                  </a:cubicBezTo>
                  <a:cubicBezTo>
                    <a:pt x="666815" y="531477"/>
                    <a:pt x="678816" y="532838"/>
                    <a:pt x="689764" y="536487"/>
                  </a:cubicBezTo>
                  <a:cubicBezTo>
                    <a:pt x="693414" y="547436"/>
                    <a:pt x="694775" y="559437"/>
                    <a:pt x="700713" y="569333"/>
                  </a:cubicBezTo>
                  <a:cubicBezTo>
                    <a:pt x="706024" y="578185"/>
                    <a:pt x="720106" y="581217"/>
                    <a:pt x="722610" y="591231"/>
                  </a:cubicBezTo>
                  <a:cubicBezTo>
                    <a:pt x="731506" y="626814"/>
                    <a:pt x="721025" y="666249"/>
                    <a:pt x="733559" y="700718"/>
                  </a:cubicBezTo>
                  <a:cubicBezTo>
                    <a:pt x="737503" y="711564"/>
                    <a:pt x="756082" y="706506"/>
                    <a:pt x="766405" y="711667"/>
                  </a:cubicBezTo>
                  <a:cubicBezTo>
                    <a:pt x="778174" y="717552"/>
                    <a:pt x="788302" y="726265"/>
                    <a:pt x="799251" y="733564"/>
                  </a:cubicBezTo>
                  <a:cubicBezTo>
                    <a:pt x="806550" y="744513"/>
                    <a:pt x="810873" y="758190"/>
                    <a:pt x="821148" y="766410"/>
                  </a:cubicBezTo>
                  <a:cubicBezTo>
                    <a:pt x="830160" y="773620"/>
                    <a:pt x="843671" y="772198"/>
                    <a:pt x="853994" y="777359"/>
                  </a:cubicBezTo>
                  <a:cubicBezTo>
                    <a:pt x="938891" y="819808"/>
                    <a:pt x="837126" y="782684"/>
                    <a:pt x="919686" y="810205"/>
                  </a:cubicBezTo>
                  <a:cubicBezTo>
                    <a:pt x="916036" y="835752"/>
                    <a:pt x="920278" y="863764"/>
                    <a:pt x="908737" y="886846"/>
                  </a:cubicBezTo>
                  <a:cubicBezTo>
                    <a:pt x="903576" y="897169"/>
                    <a:pt x="884903" y="890585"/>
                    <a:pt x="875891" y="897795"/>
                  </a:cubicBezTo>
                  <a:cubicBezTo>
                    <a:pt x="865616" y="906015"/>
                    <a:pt x="859338" y="918616"/>
                    <a:pt x="853994" y="930641"/>
                  </a:cubicBezTo>
                  <a:cubicBezTo>
                    <a:pt x="844620" y="951733"/>
                    <a:pt x="832097" y="996333"/>
                    <a:pt x="832097" y="996333"/>
                  </a:cubicBezTo>
                  <a:cubicBezTo>
                    <a:pt x="824798" y="978085"/>
                    <a:pt x="826552" y="952492"/>
                    <a:pt x="810199" y="941590"/>
                  </a:cubicBezTo>
                  <a:cubicBezTo>
                    <a:pt x="800596" y="935188"/>
                    <a:pt x="799251" y="962895"/>
                    <a:pt x="799251" y="974436"/>
                  </a:cubicBezTo>
                  <a:cubicBezTo>
                    <a:pt x="799251" y="1018382"/>
                    <a:pt x="806550" y="1062025"/>
                    <a:pt x="810199" y="1105820"/>
                  </a:cubicBezTo>
                  <a:cubicBezTo>
                    <a:pt x="806550" y="1153265"/>
                    <a:pt x="805153" y="1200937"/>
                    <a:pt x="799251" y="1248154"/>
                  </a:cubicBezTo>
                  <a:cubicBezTo>
                    <a:pt x="797820" y="1259606"/>
                    <a:pt x="791472" y="1269903"/>
                    <a:pt x="788302" y="1281000"/>
                  </a:cubicBezTo>
                  <a:cubicBezTo>
                    <a:pt x="784168" y="1295469"/>
                    <a:pt x="781003" y="1310197"/>
                    <a:pt x="777354" y="1324795"/>
                  </a:cubicBezTo>
                  <a:cubicBezTo>
                    <a:pt x="781003" y="1335744"/>
                    <a:pt x="780141" y="1349480"/>
                    <a:pt x="788302" y="1357641"/>
                  </a:cubicBezTo>
                  <a:cubicBezTo>
                    <a:pt x="796463" y="1365802"/>
                    <a:pt x="809952" y="1365790"/>
                    <a:pt x="821148" y="1368589"/>
                  </a:cubicBezTo>
                  <a:cubicBezTo>
                    <a:pt x="839201" y="1373102"/>
                    <a:pt x="857643" y="1375888"/>
                    <a:pt x="875891" y="1379538"/>
                  </a:cubicBezTo>
                  <a:cubicBezTo>
                    <a:pt x="879541" y="1419683"/>
                    <a:pt x="874985" y="1461446"/>
                    <a:pt x="886840" y="1499974"/>
                  </a:cubicBezTo>
                  <a:cubicBezTo>
                    <a:pt x="890710" y="1512551"/>
                    <a:pt x="911466" y="1511596"/>
                    <a:pt x="919686" y="1521871"/>
                  </a:cubicBezTo>
                  <a:cubicBezTo>
                    <a:pt x="926896" y="1530883"/>
                    <a:pt x="926985" y="1543769"/>
                    <a:pt x="930635" y="1554718"/>
                  </a:cubicBezTo>
                  <a:cubicBezTo>
                    <a:pt x="926985" y="1569316"/>
                    <a:pt x="927661" y="1585752"/>
                    <a:pt x="919686" y="1598512"/>
                  </a:cubicBezTo>
                  <a:cubicBezTo>
                    <a:pt x="894847" y="1638253"/>
                    <a:pt x="880318" y="1642606"/>
                    <a:pt x="843045" y="1653256"/>
                  </a:cubicBezTo>
                  <a:cubicBezTo>
                    <a:pt x="828577" y="1657390"/>
                    <a:pt x="813849" y="1660555"/>
                    <a:pt x="799251" y="1664205"/>
                  </a:cubicBezTo>
                  <a:lnTo>
                    <a:pt x="777354" y="1729897"/>
                  </a:lnTo>
                  <a:cubicBezTo>
                    <a:pt x="773704" y="1740846"/>
                    <a:pt x="776008" y="1756341"/>
                    <a:pt x="766405" y="1762743"/>
                  </a:cubicBezTo>
                  <a:lnTo>
                    <a:pt x="733559" y="1784640"/>
                  </a:lnTo>
                  <a:cubicBezTo>
                    <a:pt x="715311" y="1777341"/>
                    <a:pt x="688567" y="1745679"/>
                    <a:pt x="678816" y="1762743"/>
                  </a:cubicBezTo>
                  <a:cubicBezTo>
                    <a:pt x="623645" y="1859291"/>
                    <a:pt x="688565" y="1860981"/>
                    <a:pt x="733559" y="1872230"/>
                  </a:cubicBezTo>
                  <a:cubicBezTo>
                    <a:pt x="751382" y="1925696"/>
                    <a:pt x="760674" y="1938643"/>
                    <a:pt x="733559" y="2014563"/>
                  </a:cubicBezTo>
                  <a:cubicBezTo>
                    <a:pt x="726615" y="2034005"/>
                    <a:pt x="689764" y="2058358"/>
                    <a:pt x="689764" y="2058358"/>
                  </a:cubicBezTo>
                  <a:cubicBezTo>
                    <a:pt x="686115" y="2087555"/>
                    <a:pt x="684079" y="2116999"/>
                    <a:pt x="678816" y="2145948"/>
                  </a:cubicBezTo>
                  <a:cubicBezTo>
                    <a:pt x="676752" y="2157303"/>
                    <a:pt x="668689" y="2167282"/>
                    <a:pt x="667867" y="2178794"/>
                  </a:cubicBezTo>
                  <a:cubicBezTo>
                    <a:pt x="665007" y="2218837"/>
                    <a:pt x="667867" y="2259085"/>
                    <a:pt x="667867" y="2299230"/>
                  </a:cubicBezTo>
                </a:path>
              </a:pathLst>
            </a:custGeom>
            <a:ln w="571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400"/>
            </a:p>
          </p:txBody>
        </p:sp>
        <p:cxnSp>
          <p:nvCxnSpPr>
            <p:cNvPr id="17" name="直線矢印コネクタ 16"/>
            <p:cNvCxnSpPr/>
            <p:nvPr/>
          </p:nvCxnSpPr>
          <p:spPr>
            <a:xfrm flipH="1">
              <a:off x="3944094" y="2852936"/>
              <a:ext cx="432048" cy="432048"/>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直線矢印コネクタ 17"/>
            <p:cNvCxnSpPr/>
            <p:nvPr/>
          </p:nvCxnSpPr>
          <p:spPr>
            <a:xfrm flipH="1" flipV="1">
              <a:off x="3944094" y="3356992"/>
              <a:ext cx="432048" cy="504056"/>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p:nvPr/>
          </p:nvCxnSpPr>
          <p:spPr>
            <a:xfrm flipV="1">
              <a:off x="2071886" y="3824672"/>
              <a:ext cx="288032" cy="504056"/>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flipH="1" flipV="1">
              <a:off x="2431926" y="3882684"/>
              <a:ext cx="432048" cy="48242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 name="テキスト ボックス 1"/>
          <p:cNvSpPr txBox="1"/>
          <p:nvPr/>
        </p:nvSpPr>
        <p:spPr>
          <a:xfrm>
            <a:off x="3111246" y="5694347"/>
            <a:ext cx="2417818" cy="830997"/>
          </a:xfrm>
          <a:prstGeom prst="rect">
            <a:avLst/>
          </a:prstGeom>
          <a:noFill/>
        </p:spPr>
        <p:txBody>
          <a:bodyPr wrap="square" rtlCol="0">
            <a:spAutoFit/>
          </a:bodyPr>
          <a:lstStyle/>
          <a:p>
            <a:r>
              <a:rPr lang="en-US" altLang="ja-JP" sz="1200" dirty="0" smtClean="0"/>
              <a:t>※</a:t>
            </a:r>
            <a:r>
              <a:rPr lang="ja-JP" altLang="en-US" sz="1200" dirty="0" smtClean="0"/>
              <a:t>赤線で囲まれた医療圏は患者流出が多い。</a:t>
            </a:r>
            <a:r>
              <a:rPr kumimoji="1" lang="ja-JP" altLang="en-US" sz="1200" dirty="0" smtClean="0"/>
              <a:t>こういった患者の流出入に加え、アクセス時間や近隣県の状況も踏まえた検討が必要。</a:t>
            </a:r>
            <a:endParaRPr kumimoji="1" lang="ja-JP" altLang="en-US" sz="1200" dirty="0"/>
          </a:p>
        </p:txBody>
      </p:sp>
      <p:sp>
        <p:nvSpPr>
          <p:cNvPr id="12" name="正方形/長方形 11"/>
          <p:cNvSpPr/>
          <p:nvPr/>
        </p:nvSpPr>
        <p:spPr>
          <a:xfrm>
            <a:off x="128464" y="4530606"/>
            <a:ext cx="800219" cy="338554"/>
          </a:xfrm>
          <a:prstGeom prst="rect">
            <a:avLst/>
          </a:prstGeom>
        </p:spPr>
        <p:txBody>
          <a:bodyPr wrap="none">
            <a:spAutoFit/>
          </a:bodyPr>
          <a:lstStyle/>
          <a:p>
            <a:r>
              <a:rPr lang="ja-JP" altLang="en-US" sz="1600" dirty="0"/>
              <a:t>（例示）</a:t>
            </a:r>
            <a:endParaRPr lang="en-US" altLang="ja-JP" sz="1600" dirty="0"/>
          </a:p>
        </p:txBody>
      </p:sp>
      <p:sp>
        <p:nvSpPr>
          <p:cNvPr id="34" name="スライド番号プレースホルダー 2"/>
          <p:cNvSpPr>
            <a:spLocks noGrp="1"/>
          </p:cNvSpPr>
          <p:nvPr>
            <p:ph type="sldNum" sz="quarter" idx="12"/>
          </p:nvPr>
        </p:nvSpPr>
        <p:spPr>
          <a:xfrm>
            <a:off x="7610152" y="6520259"/>
            <a:ext cx="2311400" cy="365125"/>
          </a:xfrm>
        </p:spPr>
        <p:txBody>
          <a:bodyPr/>
          <a:lstStyle/>
          <a:p>
            <a:fld id="{5A02BD7A-635E-43A0-8464-FD5073BFE4FA}" type="slidenum">
              <a:rPr lang="ja-JP" altLang="en-US" smtClean="0">
                <a:solidFill>
                  <a:schemeClr val="tx1"/>
                </a:solidFill>
              </a:rPr>
              <a:pPr/>
              <a:t>11</a:t>
            </a:fld>
            <a:endParaRPr lang="ja-JP" altLang="en-US" dirty="0">
              <a:solidFill>
                <a:schemeClr val="tx1"/>
              </a:solidFill>
            </a:endParaRPr>
          </a:p>
        </p:txBody>
      </p:sp>
      <p:sp>
        <p:nvSpPr>
          <p:cNvPr id="35" name="テキスト ボックス 34"/>
          <p:cNvSpPr txBox="1"/>
          <p:nvPr/>
        </p:nvSpPr>
        <p:spPr>
          <a:xfrm>
            <a:off x="111059" y="1844824"/>
            <a:ext cx="3329773"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1400" b="1" dirty="0">
                <a:solidFill>
                  <a:prstClr val="black"/>
                </a:solidFill>
                <a:latin typeface="ＭＳ Ｐゴシック"/>
              </a:rPr>
              <a:t>アクセス等の実情を考慮した</a:t>
            </a:r>
            <a:r>
              <a:rPr lang="ja-JP" altLang="en-US" sz="1400" b="1" dirty="0" smtClean="0">
                <a:solidFill>
                  <a:prstClr val="black"/>
                </a:solidFill>
                <a:latin typeface="ＭＳ Ｐゴシック"/>
              </a:rPr>
              <a:t>圏域の設定</a:t>
            </a:r>
            <a:endParaRPr lang="en-US" altLang="ja-JP" sz="1400" b="1" dirty="0">
              <a:solidFill>
                <a:prstClr val="black"/>
              </a:solidFill>
              <a:latin typeface="ＭＳ Ｐゴシック"/>
            </a:endParaRPr>
          </a:p>
        </p:txBody>
      </p:sp>
      <p:sp>
        <p:nvSpPr>
          <p:cNvPr id="36" name="テキスト ボックス 35"/>
          <p:cNvSpPr txBox="1"/>
          <p:nvPr/>
        </p:nvSpPr>
        <p:spPr>
          <a:xfrm>
            <a:off x="5767188" y="1844824"/>
            <a:ext cx="2282156"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1400" b="1" dirty="0" smtClean="0">
                <a:solidFill>
                  <a:prstClr val="black"/>
                </a:solidFill>
                <a:latin typeface="ＭＳ Ｐゴシック"/>
              </a:rPr>
              <a:t>災害に備えた対応の充実</a:t>
            </a:r>
            <a:endParaRPr lang="en-US" altLang="ja-JP" sz="1400" b="1" dirty="0">
              <a:solidFill>
                <a:prstClr val="black"/>
              </a:solidFill>
              <a:latin typeface="ＭＳ Ｐゴシック"/>
            </a:endParaRPr>
          </a:p>
        </p:txBody>
      </p:sp>
    </p:spTree>
    <p:extLst>
      <p:ext uri="{BB962C8B-B14F-4D97-AF65-F5344CB8AC3E}">
        <p14:creationId xmlns:p14="http://schemas.microsoft.com/office/powerpoint/2010/main" val="2144556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800" dirty="0" smtClean="0"/>
              <a:t>小児医療の</a:t>
            </a:r>
            <a:r>
              <a:rPr kumimoji="1" lang="ja-JP" altLang="en-US" sz="2800" dirty="0" smtClean="0"/>
              <a:t>体制</a:t>
            </a:r>
            <a:endParaRPr kumimoji="1" lang="ja-JP" altLang="en-US" sz="2800" dirty="0"/>
          </a:p>
        </p:txBody>
      </p:sp>
      <p:sp>
        <p:nvSpPr>
          <p:cNvPr id="5" name="テキスト ボックス 4"/>
          <p:cNvSpPr txBox="1"/>
          <p:nvPr/>
        </p:nvSpPr>
        <p:spPr>
          <a:xfrm>
            <a:off x="128464" y="888975"/>
            <a:ext cx="9649072" cy="738664"/>
          </a:xfrm>
          <a:prstGeom prst="rect">
            <a:avLst/>
          </a:prstGeom>
          <a:noFill/>
          <a:ln>
            <a:solidFill>
              <a:schemeClr val="tx2"/>
            </a:solidFill>
          </a:ln>
        </p:spPr>
        <p:txBody>
          <a:bodyPr wrap="square" rtlCol="0">
            <a:spAutoFit/>
          </a:bodyPr>
          <a:lstStyle/>
          <a:p>
            <a:pPr marL="180000" indent="-457200"/>
            <a:r>
              <a:rPr kumimoji="1" lang="ja-JP" altLang="en-US" sz="1400" dirty="0" smtClean="0"/>
              <a:t>○　</a:t>
            </a:r>
            <a:r>
              <a:rPr lang="ja-JP" altLang="ja-JP" sz="1400" dirty="0"/>
              <a:t>日本小児科学会の提言も踏まえ、小児中核病院、地域小児医療センターのどちらも存在しない圏域では、「小児地域</a:t>
            </a:r>
            <a:r>
              <a:rPr lang="ja-JP" altLang="ja-JP" sz="1400" dirty="0" smtClean="0"/>
              <a:t>支援病院</a:t>
            </a:r>
            <a:r>
              <a:rPr lang="ja-JP" altLang="ja-JP" sz="1400" dirty="0"/>
              <a:t>（仮称）」を設定し、拠点となる医療機関等と連携しつつ、地域に必要</a:t>
            </a:r>
            <a:r>
              <a:rPr lang="ja-JP" altLang="ja-JP" sz="1400" dirty="0" smtClean="0"/>
              <a:t>な</a:t>
            </a:r>
            <a:r>
              <a:rPr lang="ja-JP" altLang="en-US" sz="1400" dirty="0"/>
              <a:t>入院診療</a:t>
            </a:r>
            <a:r>
              <a:rPr lang="ja-JP" altLang="en-US" sz="1400" dirty="0" smtClean="0"/>
              <a:t>を含む小児</a:t>
            </a:r>
            <a:r>
              <a:rPr lang="ja-JP" altLang="ja-JP" sz="1400" dirty="0" smtClean="0"/>
              <a:t>診療</a:t>
            </a:r>
            <a:r>
              <a:rPr lang="ja-JP" altLang="ja-JP" sz="1400" dirty="0"/>
              <a:t>体制を確保する</a:t>
            </a:r>
            <a:r>
              <a:rPr lang="ja-JP" altLang="ja-JP" sz="1400" dirty="0" smtClean="0"/>
              <a:t>。</a:t>
            </a:r>
            <a:endParaRPr lang="ja-JP" altLang="ja-JP" sz="1400" dirty="0"/>
          </a:p>
          <a:p>
            <a:r>
              <a:rPr lang="ja-JP" altLang="en-US" sz="1400" dirty="0" smtClean="0"/>
              <a:t>○　</a:t>
            </a:r>
            <a:r>
              <a:rPr lang="ja-JP" altLang="ja-JP" sz="1400" dirty="0"/>
              <a:t>研修等を通じて地域で活躍する人材の育成を図るとともに、引き続き小児救急電話相談事業（＃</a:t>
            </a:r>
            <a:r>
              <a:rPr lang="en-US" altLang="ja-JP" sz="1400" dirty="0"/>
              <a:t>8000</a:t>
            </a:r>
            <a:r>
              <a:rPr lang="ja-JP" altLang="ja-JP" sz="1400" dirty="0" smtClean="0"/>
              <a:t>）</a:t>
            </a:r>
            <a:r>
              <a:rPr lang="ja-JP" altLang="en-US" sz="1400" dirty="0"/>
              <a:t>の</a:t>
            </a:r>
            <a:r>
              <a:rPr lang="ja-JP" altLang="ja-JP" sz="1400" dirty="0" smtClean="0"/>
              <a:t>普及等</a:t>
            </a:r>
            <a:r>
              <a:rPr lang="ja-JP" altLang="ja-JP" sz="1400" dirty="0"/>
              <a:t>を進める。</a:t>
            </a:r>
          </a:p>
        </p:txBody>
      </p:sp>
      <p:sp>
        <p:nvSpPr>
          <p:cNvPr id="6" name="テキスト ボックス 5"/>
          <p:cNvSpPr txBox="1"/>
          <p:nvPr/>
        </p:nvSpPr>
        <p:spPr>
          <a:xfrm>
            <a:off x="128464" y="548680"/>
            <a:ext cx="1008112" cy="338554"/>
          </a:xfrm>
          <a:prstGeom prst="rect">
            <a:avLst/>
          </a:prstGeom>
          <a:noFill/>
          <a:ln>
            <a:solidFill>
              <a:schemeClr val="tx1"/>
            </a:solidFill>
          </a:ln>
        </p:spPr>
        <p:txBody>
          <a:bodyPr wrap="square" rtlCol="0">
            <a:spAutoFit/>
          </a:bodyPr>
          <a:lstStyle/>
          <a:p>
            <a:pPr algn="ctr"/>
            <a:r>
              <a:rPr lang="en-US" altLang="ja-JP" sz="1600" dirty="0" smtClean="0"/>
              <a:t>【</a:t>
            </a:r>
            <a:r>
              <a:rPr lang="ja-JP" altLang="en-US" sz="1600" dirty="0"/>
              <a:t>概要</a:t>
            </a:r>
            <a:r>
              <a:rPr lang="en-US" altLang="ja-JP" sz="1600" dirty="0" smtClean="0"/>
              <a:t>】</a:t>
            </a:r>
            <a:endParaRPr kumimoji="1" lang="ja-JP" altLang="en-US" sz="1600" dirty="0"/>
          </a:p>
        </p:txBody>
      </p:sp>
      <p:grpSp>
        <p:nvGrpSpPr>
          <p:cNvPr id="87" name="グループ化 86"/>
          <p:cNvGrpSpPr/>
          <p:nvPr/>
        </p:nvGrpSpPr>
        <p:grpSpPr>
          <a:xfrm>
            <a:off x="143850" y="2852649"/>
            <a:ext cx="6321318" cy="3960727"/>
            <a:chOff x="2447" y="162753"/>
            <a:chExt cx="10959924" cy="6867123"/>
          </a:xfrm>
        </p:grpSpPr>
        <p:sp>
          <p:nvSpPr>
            <p:cNvPr id="88" name="円/楕円 87"/>
            <p:cNvSpPr/>
            <p:nvPr/>
          </p:nvSpPr>
          <p:spPr>
            <a:xfrm>
              <a:off x="4217445" y="162753"/>
              <a:ext cx="6744926" cy="6617428"/>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dirty="0">
                <a:latin typeface="+mn-ea"/>
              </a:endParaRPr>
            </a:p>
          </p:txBody>
        </p:sp>
        <p:pic>
          <p:nvPicPr>
            <p:cNvPr id="89" name="図 88"/>
            <p:cNvPicPr>
              <a:picLocks noChangeAspect="1"/>
            </p:cNvPicPr>
            <p:nvPr/>
          </p:nvPicPr>
          <p:blipFill>
            <a:blip r:embed="rId2"/>
            <a:stretch>
              <a:fillRect/>
            </a:stretch>
          </p:blipFill>
          <p:spPr>
            <a:xfrm>
              <a:off x="5016328" y="1239214"/>
              <a:ext cx="1521805" cy="1296143"/>
            </a:xfrm>
            <a:prstGeom prst="rect">
              <a:avLst/>
            </a:prstGeom>
          </p:spPr>
        </p:pic>
        <p:cxnSp>
          <p:nvCxnSpPr>
            <p:cNvPr id="90" name="直線コネクタ 89"/>
            <p:cNvCxnSpPr/>
            <p:nvPr/>
          </p:nvCxnSpPr>
          <p:spPr>
            <a:xfrm flipH="1" flipV="1">
              <a:off x="7141553" y="3013233"/>
              <a:ext cx="440851" cy="2467647"/>
            </a:xfrm>
            <a:prstGeom prst="line">
              <a:avLst/>
            </a:prstGeom>
            <a:ln w="3810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pic>
          <p:nvPicPr>
            <p:cNvPr id="91" name="図 90"/>
            <p:cNvPicPr>
              <a:picLocks noChangeAspect="1"/>
            </p:cNvPicPr>
            <p:nvPr/>
          </p:nvPicPr>
          <p:blipFill>
            <a:blip r:embed="rId3"/>
            <a:stretch>
              <a:fillRect/>
            </a:stretch>
          </p:blipFill>
          <p:spPr>
            <a:xfrm>
              <a:off x="6969392" y="5033064"/>
              <a:ext cx="1226023" cy="744859"/>
            </a:xfrm>
            <a:prstGeom prst="rect">
              <a:avLst/>
            </a:prstGeom>
          </p:spPr>
        </p:pic>
        <p:pic>
          <p:nvPicPr>
            <p:cNvPr id="92" name="図 91"/>
            <p:cNvPicPr>
              <a:picLocks noChangeAspect="1"/>
            </p:cNvPicPr>
            <p:nvPr/>
          </p:nvPicPr>
          <p:blipFill>
            <a:blip r:embed="rId4"/>
            <a:stretch>
              <a:fillRect/>
            </a:stretch>
          </p:blipFill>
          <p:spPr>
            <a:xfrm>
              <a:off x="6681468" y="2909901"/>
              <a:ext cx="1315978" cy="880368"/>
            </a:xfrm>
            <a:prstGeom prst="rect">
              <a:avLst/>
            </a:prstGeom>
          </p:spPr>
        </p:pic>
        <p:sp>
          <p:nvSpPr>
            <p:cNvPr id="93" name="正方形/長方形 92"/>
            <p:cNvSpPr/>
            <p:nvPr/>
          </p:nvSpPr>
          <p:spPr>
            <a:xfrm>
              <a:off x="6250883" y="1109677"/>
              <a:ext cx="1715143" cy="426899"/>
            </a:xfrm>
            <a:prstGeom prst="rect">
              <a:avLst/>
            </a:prstGeom>
            <a:ln>
              <a:solidFill>
                <a:schemeClr val="tx2"/>
              </a:solidFill>
            </a:ln>
          </p:spPr>
          <p:txBody>
            <a:bodyPr wrap="square">
              <a:spAutoFit/>
            </a:bodyPr>
            <a:lstStyle/>
            <a:p>
              <a:r>
                <a:rPr lang="ja-JP" altLang="en-US" sz="1000" kern="1200" dirty="0" smtClean="0">
                  <a:latin typeface="+mn-ea"/>
                </a:rPr>
                <a:t>小児中核病院 </a:t>
              </a:r>
              <a:endParaRPr lang="ja-JP" altLang="en-US" sz="1000" kern="1200" dirty="0">
                <a:latin typeface="+mn-ea"/>
              </a:endParaRPr>
            </a:p>
          </p:txBody>
        </p:sp>
        <p:sp>
          <p:nvSpPr>
            <p:cNvPr id="94" name="正方形/長方形 93"/>
            <p:cNvSpPr/>
            <p:nvPr/>
          </p:nvSpPr>
          <p:spPr>
            <a:xfrm>
              <a:off x="8195416" y="2607850"/>
              <a:ext cx="2521536" cy="426899"/>
            </a:xfrm>
            <a:prstGeom prst="rect">
              <a:avLst/>
            </a:prstGeom>
            <a:ln>
              <a:solidFill>
                <a:schemeClr val="tx2"/>
              </a:solidFill>
            </a:ln>
          </p:spPr>
          <p:txBody>
            <a:bodyPr wrap="square">
              <a:spAutoFit/>
            </a:bodyPr>
            <a:lstStyle/>
            <a:p>
              <a:pPr algn="ctr"/>
              <a:r>
                <a:rPr lang="ja-JP" altLang="en-US" sz="1000" kern="1200" dirty="0" smtClean="0">
                  <a:latin typeface="+mn-ea"/>
                </a:rPr>
                <a:t>小児地域医療センター</a:t>
              </a:r>
              <a:endParaRPr lang="ja-JP" altLang="en-US" sz="1000" kern="1200" dirty="0">
                <a:latin typeface="+mn-ea"/>
              </a:endParaRPr>
            </a:p>
          </p:txBody>
        </p:sp>
        <p:pic>
          <p:nvPicPr>
            <p:cNvPr id="95" name="Picture 4" descr="C:\Users\msuch\AppData\Local\Microsoft\Windows\Temporary Internet Files\Content.IE5\B81UFZC0\MCj04339370000[1].png"/>
            <p:cNvPicPr>
              <a:picLocks noChangeAspect="1" noChangeArrowheads="1"/>
            </p:cNvPicPr>
            <p:nvPr/>
          </p:nvPicPr>
          <p:blipFill>
            <a:blip r:embed="rId5" cstate="print"/>
            <a:srcRect/>
            <a:stretch>
              <a:fillRect/>
            </a:stretch>
          </p:blipFill>
          <p:spPr bwMode="auto">
            <a:xfrm>
              <a:off x="7997445" y="2932655"/>
              <a:ext cx="476636" cy="476636"/>
            </a:xfrm>
            <a:prstGeom prst="rect">
              <a:avLst/>
            </a:prstGeom>
            <a:noFill/>
            <a:ln w="9525">
              <a:noFill/>
              <a:miter lim="800000"/>
              <a:headEnd/>
              <a:tailEnd/>
            </a:ln>
          </p:spPr>
        </p:pic>
        <p:sp>
          <p:nvSpPr>
            <p:cNvPr id="97" name="テキスト ボックス 96"/>
            <p:cNvSpPr txBox="1"/>
            <p:nvPr/>
          </p:nvSpPr>
          <p:spPr>
            <a:xfrm>
              <a:off x="4746102" y="2715580"/>
              <a:ext cx="1902440" cy="693712"/>
            </a:xfrm>
            <a:prstGeom prst="rect">
              <a:avLst/>
            </a:prstGeom>
            <a:noFill/>
          </p:spPr>
          <p:txBody>
            <a:bodyPr wrap="square" rtlCol="0">
              <a:spAutoFit/>
            </a:bodyPr>
            <a:lstStyle/>
            <a:p>
              <a:pPr algn="ctr"/>
              <a:r>
                <a:rPr kumimoji="1" lang="ja-JP" altLang="en-US" sz="1000" dirty="0" smtClean="0">
                  <a:solidFill>
                    <a:srgbClr val="660066"/>
                  </a:solidFill>
                  <a:latin typeface="+mn-ea"/>
                </a:rPr>
                <a:t>大都市</a:t>
              </a:r>
              <a:r>
                <a:rPr lang="ja-JP" altLang="en-US" sz="1000" dirty="0">
                  <a:solidFill>
                    <a:srgbClr val="660066"/>
                  </a:solidFill>
                  <a:latin typeface="+mn-ea"/>
                </a:rPr>
                <a:t>や</a:t>
              </a:r>
              <a:r>
                <a:rPr kumimoji="1" lang="ja-JP" altLang="en-US" sz="1000" dirty="0" smtClean="0">
                  <a:solidFill>
                    <a:srgbClr val="660066"/>
                  </a:solidFill>
                  <a:latin typeface="+mn-ea"/>
                </a:rPr>
                <a:t>地方都市部の医療圏</a:t>
              </a:r>
              <a:endParaRPr kumimoji="1" lang="ja-JP" altLang="en-US" sz="1000" dirty="0">
                <a:solidFill>
                  <a:srgbClr val="660066"/>
                </a:solidFill>
                <a:latin typeface="+mn-ea"/>
              </a:endParaRPr>
            </a:p>
          </p:txBody>
        </p:sp>
        <p:pic>
          <p:nvPicPr>
            <p:cNvPr id="98" name="Picture 4" descr="C:\Users\msuch\AppData\Local\Microsoft\Windows\Temporary Internet Files\Content.IE5\B81UFZC0\MCj04339370000[1].png"/>
            <p:cNvPicPr>
              <a:picLocks noChangeAspect="1" noChangeArrowheads="1"/>
            </p:cNvPicPr>
            <p:nvPr/>
          </p:nvPicPr>
          <p:blipFill>
            <a:blip r:embed="rId5" cstate="print"/>
            <a:srcRect/>
            <a:stretch>
              <a:fillRect/>
            </a:stretch>
          </p:blipFill>
          <p:spPr bwMode="auto">
            <a:xfrm>
              <a:off x="6324476" y="1567545"/>
              <a:ext cx="718117" cy="718117"/>
            </a:xfrm>
            <a:prstGeom prst="rect">
              <a:avLst/>
            </a:prstGeom>
            <a:noFill/>
            <a:ln w="9525">
              <a:noFill/>
              <a:miter lim="800000"/>
              <a:headEnd/>
              <a:tailEnd/>
            </a:ln>
          </p:spPr>
        </p:pic>
        <p:cxnSp>
          <p:nvCxnSpPr>
            <p:cNvPr id="102" name="直線コネクタ 101"/>
            <p:cNvCxnSpPr/>
            <p:nvPr/>
          </p:nvCxnSpPr>
          <p:spPr>
            <a:xfrm flipH="1" flipV="1">
              <a:off x="6532537" y="2503443"/>
              <a:ext cx="447744" cy="322624"/>
            </a:xfrm>
            <a:prstGeom prst="line">
              <a:avLst/>
            </a:prstGeom>
            <a:ln w="3810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03" name="テキスト ボックス 102"/>
            <p:cNvSpPr txBox="1"/>
            <p:nvPr/>
          </p:nvSpPr>
          <p:spPr>
            <a:xfrm>
              <a:off x="655146" y="859981"/>
              <a:ext cx="3815143" cy="42689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000" dirty="0" smtClean="0">
                  <a:latin typeface="+mn-ea"/>
                </a:rPr>
                <a:t>小児科学会による小児医療圏：</a:t>
              </a:r>
              <a:r>
                <a:rPr lang="en-US" altLang="ja-JP" sz="1000" b="1" dirty="0" smtClean="0">
                  <a:solidFill>
                    <a:srgbClr val="FF0000"/>
                  </a:solidFill>
                  <a:latin typeface="+mn-ea"/>
                </a:rPr>
                <a:t>300</a:t>
              </a:r>
              <a:endParaRPr lang="en-US" altLang="ja-JP" sz="1000" b="1" dirty="0">
                <a:solidFill>
                  <a:srgbClr val="FF0000"/>
                </a:solidFill>
                <a:latin typeface="+mn-ea"/>
              </a:endParaRPr>
            </a:p>
          </p:txBody>
        </p:sp>
        <p:sp>
          <p:nvSpPr>
            <p:cNvPr id="104" name="テキスト ボックス 103"/>
            <p:cNvSpPr txBox="1"/>
            <p:nvPr/>
          </p:nvSpPr>
          <p:spPr>
            <a:xfrm>
              <a:off x="7139598" y="1591950"/>
              <a:ext cx="3323384" cy="693712"/>
            </a:xfrm>
            <a:prstGeom prst="rect">
              <a:avLst/>
            </a:prstGeom>
            <a:noFill/>
          </p:spPr>
          <p:txBody>
            <a:bodyPr wrap="square" rtlCol="0">
              <a:spAutoFit/>
            </a:bodyPr>
            <a:lstStyle/>
            <a:p>
              <a:r>
                <a:rPr lang="ja-JP" altLang="en-US" sz="1000" dirty="0" smtClean="0">
                  <a:latin typeface="+mn-ea"/>
                </a:rPr>
                <a:t>小児</a:t>
              </a:r>
              <a:r>
                <a:rPr lang="ja-JP" altLang="en-US" sz="1000" dirty="0">
                  <a:latin typeface="+mn-ea"/>
                </a:rPr>
                <a:t>中核病院もしくは地域小児医療センターがある医療圏：</a:t>
              </a:r>
              <a:r>
                <a:rPr lang="en-US" altLang="ja-JP" sz="1000" b="1" dirty="0" smtClean="0">
                  <a:solidFill>
                    <a:srgbClr val="FF0000"/>
                  </a:solidFill>
                  <a:latin typeface="+mn-ea"/>
                </a:rPr>
                <a:t>231</a:t>
              </a:r>
              <a:endParaRPr lang="en-US" altLang="ja-JP" sz="1000" dirty="0">
                <a:solidFill>
                  <a:schemeClr val="accent2">
                    <a:lumMod val="75000"/>
                  </a:schemeClr>
                </a:solidFill>
                <a:latin typeface="+mn-ea"/>
              </a:endParaRPr>
            </a:p>
          </p:txBody>
        </p:sp>
        <p:grpSp>
          <p:nvGrpSpPr>
            <p:cNvPr id="105" name="グループ化 104"/>
            <p:cNvGrpSpPr/>
            <p:nvPr/>
          </p:nvGrpSpPr>
          <p:grpSpPr>
            <a:xfrm>
              <a:off x="2447" y="620694"/>
              <a:ext cx="5142847" cy="6409182"/>
              <a:chOff x="2447" y="620694"/>
              <a:chExt cx="5142847" cy="6409182"/>
            </a:xfrm>
          </p:grpSpPr>
          <p:sp>
            <p:nvSpPr>
              <p:cNvPr id="109" name="AutoShape 21"/>
              <p:cNvSpPr>
                <a:spLocks noChangeArrowheads="1"/>
              </p:cNvSpPr>
              <p:nvPr/>
            </p:nvSpPr>
            <p:spPr bwMode="auto">
              <a:xfrm rot="16200000">
                <a:off x="-1337483" y="2157886"/>
                <a:ext cx="3417340" cy="342955"/>
              </a:xfrm>
              <a:prstGeom prst="homePlate">
                <a:avLst>
                  <a:gd name="adj" fmla="val 73050"/>
                </a:avLst>
              </a:prstGeom>
              <a:solidFill>
                <a:srgbClr val="CCFFFF"/>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8778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8778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8778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8778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endParaRPr lang="ja-JP" altLang="ja-JP" sz="1000">
                  <a:solidFill>
                    <a:srgbClr val="000000"/>
                  </a:solidFill>
                  <a:latin typeface="+mn-ea"/>
                  <a:ea typeface="+mn-ea"/>
                </a:endParaRPr>
              </a:p>
            </p:txBody>
          </p:sp>
          <p:sp>
            <p:nvSpPr>
              <p:cNvPr id="110" name="AutoShape 22"/>
              <p:cNvSpPr>
                <a:spLocks noChangeArrowheads="1"/>
              </p:cNvSpPr>
              <p:nvPr/>
            </p:nvSpPr>
            <p:spPr bwMode="auto">
              <a:xfrm rot="16200000">
                <a:off x="-1450028" y="3854602"/>
                <a:ext cx="3642432" cy="342955"/>
              </a:xfrm>
              <a:prstGeom prst="homePlate">
                <a:avLst>
                  <a:gd name="adj" fmla="val 49970"/>
                </a:avLst>
              </a:prstGeom>
              <a:solidFill>
                <a:srgbClr val="00FFFF"/>
              </a:solidFill>
              <a:ln w="19050">
                <a:solidFill>
                  <a:schemeClr val="tx1"/>
                </a:solidFill>
                <a:miter lim="800000"/>
                <a:headEnd/>
                <a:tailEnd/>
              </a:ln>
            </p:spPr>
            <p:txBody>
              <a:bodyPr wrap="none" anchor="t"/>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8778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8778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8778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8778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ja-JP" sz="1000" dirty="0">
                  <a:solidFill>
                    <a:srgbClr val="000000"/>
                  </a:solidFill>
                  <a:latin typeface="+mn-ea"/>
                  <a:ea typeface="+mn-ea"/>
                </a:endParaRPr>
              </a:p>
            </p:txBody>
          </p:sp>
          <p:sp>
            <p:nvSpPr>
              <p:cNvPr id="111" name="テキスト ボックス 110"/>
              <p:cNvSpPr txBox="1"/>
              <p:nvPr/>
            </p:nvSpPr>
            <p:spPr>
              <a:xfrm>
                <a:off x="2447" y="3256322"/>
                <a:ext cx="586986" cy="1049461"/>
              </a:xfrm>
              <a:prstGeom prst="rect">
                <a:avLst/>
              </a:prstGeom>
              <a:noFill/>
            </p:spPr>
            <p:txBody>
              <a:bodyPr vert="eaVert" wrap="none" rtlCol="0">
                <a:spAutoFit/>
              </a:bodyPr>
              <a:lstStyle/>
              <a:p>
                <a:r>
                  <a:rPr kumimoji="1" lang="ja-JP" altLang="en-US" sz="1000" dirty="0" smtClean="0">
                    <a:latin typeface="+mn-ea"/>
                  </a:rPr>
                  <a:t>二次医療</a:t>
                </a:r>
                <a:endParaRPr kumimoji="1" lang="ja-JP" altLang="en-US" sz="1000" dirty="0">
                  <a:latin typeface="+mn-ea"/>
                </a:endParaRPr>
              </a:p>
            </p:txBody>
          </p:sp>
          <p:sp>
            <p:nvSpPr>
              <p:cNvPr id="112" name="テキスト ボックス 111"/>
              <p:cNvSpPr txBox="1"/>
              <p:nvPr/>
            </p:nvSpPr>
            <p:spPr>
              <a:xfrm>
                <a:off x="2447" y="908724"/>
                <a:ext cx="586986" cy="1049461"/>
              </a:xfrm>
              <a:prstGeom prst="rect">
                <a:avLst/>
              </a:prstGeom>
              <a:noFill/>
            </p:spPr>
            <p:txBody>
              <a:bodyPr vert="eaVert" wrap="none" rtlCol="0">
                <a:spAutoFit/>
              </a:bodyPr>
              <a:lstStyle/>
              <a:p>
                <a:r>
                  <a:rPr kumimoji="1" lang="ja-JP" altLang="en-US" sz="1000" dirty="0" smtClean="0">
                    <a:latin typeface="+mn-ea"/>
                  </a:rPr>
                  <a:t>三次医療</a:t>
                </a:r>
                <a:endParaRPr kumimoji="1" lang="ja-JP" altLang="en-US" sz="1000" dirty="0">
                  <a:latin typeface="+mn-ea"/>
                </a:endParaRPr>
              </a:p>
            </p:txBody>
          </p:sp>
          <p:pic>
            <p:nvPicPr>
              <p:cNvPr id="113" name="図 112"/>
              <p:cNvPicPr>
                <a:picLocks noChangeAspect="1"/>
              </p:cNvPicPr>
              <p:nvPr/>
            </p:nvPicPr>
            <p:blipFill>
              <a:blip r:embed="rId6"/>
              <a:stretch>
                <a:fillRect/>
              </a:stretch>
            </p:blipFill>
            <p:spPr>
              <a:xfrm>
                <a:off x="849705" y="5874937"/>
                <a:ext cx="1023277" cy="571040"/>
              </a:xfrm>
              <a:prstGeom prst="rect">
                <a:avLst/>
              </a:prstGeom>
            </p:spPr>
          </p:pic>
          <p:cxnSp>
            <p:nvCxnSpPr>
              <p:cNvPr id="114" name="直線コネクタ 113"/>
              <p:cNvCxnSpPr/>
              <p:nvPr/>
            </p:nvCxnSpPr>
            <p:spPr>
              <a:xfrm flipH="1">
                <a:off x="2016909" y="5135813"/>
                <a:ext cx="1501679" cy="913156"/>
              </a:xfrm>
              <a:prstGeom prst="line">
                <a:avLst/>
              </a:prstGeom>
              <a:ln w="3810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15" name="テキスト ボックス 114"/>
              <p:cNvSpPr txBox="1"/>
              <p:nvPr/>
            </p:nvSpPr>
            <p:spPr>
              <a:xfrm>
                <a:off x="724857" y="2307331"/>
                <a:ext cx="2563081" cy="426899"/>
              </a:xfrm>
              <a:prstGeom prst="rect">
                <a:avLst/>
              </a:prstGeom>
              <a:noFill/>
            </p:spPr>
            <p:txBody>
              <a:bodyPr wrap="square" rtlCol="0">
                <a:spAutoFit/>
              </a:bodyPr>
              <a:lstStyle/>
              <a:p>
                <a:r>
                  <a:rPr kumimoji="1" lang="ja-JP" altLang="en-US" sz="1000" dirty="0" smtClean="0">
                    <a:solidFill>
                      <a:srgbClr val="660066"/>
                    </a:solidFill>
                    <a:latin typeface="+mn-ea"/>
                  </a:rPr>
                  <a:t>地方過疎部の医療圏</a:t>
                </a:r>
                <a:endParaRPr kumimoji="1" lang="ja-JP" altLang="en-US" sz="1000" dirty="0">
                  <a:solidFill>
                    <a:srgbClr val="660066"/>
                  </a:solidFill>
                  <a:latin typeface="+mn-ea"/>
                </a:endParaRPr>
              </a:p>
            </p:txBody>
          </p:sp>
          <p:sp>
            <p:nvSpPr>
              <p:cNvPr id="116" name="正方形/長方形 115"/>
              <p:cNvSpPr/>
              <p:nvPr/>
            </p:nvSpPr>
            <p:spPr>
              <a:xfrm>
                <a:off x="641430" y="3504459"/>
                <a:ext cx="3079771" cy="1227335"/>
              </a:xfrm>
              <a:prstGeom prst="rect">
                <a:avLst/>
              </a:prstGeom>
              <a:ln>
                <a:solidFill>
                  <a:schemeClr val="tx2"/>
                </a:solidFill>
              </a:ln>
            </p:spPr>
            <p:txBody>
              <a:bodyPr wrap="square">
                <a:spAutoFit/>
              </a:bodyPr>
              <a:lstStyle/>
              <a:p>
                <a:r>
                  <a:rPr lang="ja-JP" altLang="en-US" sz="1000" b="1" dirty="0">
                    <a:latin typeface="+mn-ea"/>
                  </a:rPr>
                  <a:t>小児地域支援</a:t>
                </a:r>
                <a:r>
                  <a:rPr lang="ja-JP" altLang="en-US" sz="1000" b="1" dirty="0" smtClean="0">
                    <a:latin typeface="+mn-ea"/>
                  </a:rPr>
                  <a:t>病院</a:t>
                </a:r>
                <a:r>
                  <a:rPr lang="ja-JP" altLang="en-US" sz="1000" dirty="0" smtClean="0">
                    <a:latin typeface="+mn-ea"/>
                  </a:rPr>
                  <a:t>（独立型）</a:t>
                </a:r>
                <a:endParaRPr lang="en-US" altLang="ja-JP" sz="1000" kern="1200" dirty="0" smtClean="0">
                  <a:latin typeface="+mn-ea"/>
                </a:endParaRPr>
              </a:p>
              <a:p>
                <a:r>
                  <a:rPr lang="en-US" altLang="ja-JP" sz="1000" dirty="0" smtClean="0">
                    <a:latin typeface="+mn-ea"/>
                  </a:rPr>
                  <a:t>【</a:t>
                </a:r>
                <a:r>
                  <a:rPr lang="en-US" altLang="ja-JP" sz="1000" b="1" dirty="0" smtClean="0">
                    <a:solidFill>
                      <a:srgbClr val="FF0000"/>
                    </a:solidFill>
                    <a:latin typeface="+mn-ea"/>
                  </a:rPr>
                  <a:t>68</a:t>
                </a:r>
                <a:r>
                  <a:rPr lang="ja-JP" altLang="en-US" sz="1000" dirty="0" smtClean="0">
                    <a:latin typeface="+mn-ea"/>
                  </a:rPr>
                  <a:t>医療圏、</a:t>
                </a:r>
                <a:r>
                  <a:rPr lang="en-US" altLang="ja-JP" sz="1000" dirty="0" smtClean="0">
                    <a:latin typeface="+mn-ea"/>
                  </a:rPr>
                  <a:t>80</a:t>
                </a:r>
                <a:r>
                  <a:rPr lang="ja-JP" altLang="en-US" sz="1000" dirty="0" smtClean="0">
                    <a:latin typeface="+mn-ea"/>
                  </a:rPr>
                  <a:t>病院</a:t>
                </a:r>
                <a:r>
                  <a:rPr lang="en-US" altLang="ja-JP" sz="1000" dirty="0" smtClean="0">
                    <a:latin typeface="+mn-ea"/>
                  </a:rPr>
                  <a:t>】</a:t>
                </a:r>
                <a:endParaRPr lang="en-US" altLang="ja-JP" sz="1000" kern="1200" dirty="0" smtClean="0">
                  <a:latin typeface="+mn-ea"/>
                </a:endParaRPr>
              </a:p>
              <a:p>
                <a:r>
                  <a:rPr lang="ja-JP" altLang="en-US" sz="1000" dirty="0" smtClean="0">
                    <a:latin typeface="+mn-ea"/>
                  </a:rPr>
                  <a:t>（小児</a:t>
                </a:r>
                <a:r>
                  <a:rPr lang="ja-JP" altLang="en-US" sz="1000" dirty="0">
                    <a:latin typeface="+mn-ea"/>
                  </a:rPr>
                  <a:t>中核</a:t>
                </a:r>
                <a:r>
                  <a:rPr lang="ja-JP" altLang="en-US" sz="1000" dirty="0" smtClean="0">
                    <a:latin typeface="+mn-ea"/>
                  </a:rPr>
                  <a:t>病院、地域小児医療センターがない医療圏）</a:t>
                </a:r>
                <a:endParaRPr lang="en-US" altLang="ja-JP" sz="1000" dirty="0" smtClean="0">
                  <a:latin typeface="+mn-ea"/>
                </a:endParaRPr>
              </a:p>
            </p:txBody>
          </p:sp>
          <p:sp>
            <p:nvSpPr>
              <p:cNvPr id="117" name="テキスト ボックス 116"/>
              <p:cNvSpPr txBox="1"/>
              <p:nvPr/>
            </p:nvSpPr>
            <p:spPr>
              <a:xfrm>
                <a:off x="814261" y="2664757"/>
                <a:ext cx="3031790" cy="693712"/>
              </a:xfrm>
              <a:prstGeom prst="rect">
                <a:avLst/>
              </a:prstGeom>
              <a:noFill/>
            </p:spPr>
            <p:txBody>
              <a:bodyPr wrap="square" rtlCol="0">
                <a:spAutoFit/>
              </a:bodyPr>
              <a:lstStyle/>
              <a:p>
                <a:r>
                  <a:rPr lang="ja-JP" altLang="en-US" sz="1000" dirty="0" smtClean="0">
                    <a:latin typeface="+mn-ea"/>
                  </a:rPr>
                  <a:t>小児</a:t>
                </a:r>
                <a:r>
                  <a:rPr lang="ja-JP" altLang="en-US" sz="1000" dirty="0">
                    <a:latin typeface="+mn-ea"/>
                  </a:rPr>
                  <a:t>中核</a:t>
                </a:r>
                <a:r>
                  <a:rPr lang="ja-JP" altLang="en-US" sz="1000" dirty="0" smtClean="0">
                    <a:latin typeface="+mn-ea"/>
                  </a:rPr>
                  <a:t>病院も地域</a:t>
                </a:r>
                <a:r>
                  <a:rPr lang="ja-JP" altLang="en-US" sz="1000" dirty="0">
                    <a:latin typeface="+mn-ea"/>
                  </a:rPr>
                  <a:t>小児医療</a:t>
                </a:r>
                <a:r>
                  <a:rPr lang="ja-JP" altLang="en-US" sz="1000" dirty="0" smtClean="0">
                    <a:latin typeface="+mn-ea"/>
                  </a:rPr>
                  <a:t>センターもない医療圏：</a:t>
                </a:r>
                <a:r>
                  <a:rPr lang="en-US" altLang="ja-JP" sz="1000" b="1" dirty="0" smtClean="0">
                    <a:solidFill>
                      <a:srgbClr val="FF0000"/>
                    </a:solidFill>
                    <a:latin typeface="+mn-ea"/>
                  </a:rPr>
                  <a:t>69</a:t>
                </a:r>
                <a:endParaRPr lang="en-US" altLang="ja-JP" sz="1000" dirty="0">
                  <a:solidFill>
                    <a:schemeClr val="accent2">
                      <a:lumMod val="75000"/>
                    </a:schemeClr>
                  </a:solidFill>
                  <a:latin typeface="+mn-ea"/>
                </a:endParaRPr>
              </a:p>
            </p:txBody>
          </p:sp>
          <p:sp>
            <p:nvSpPr>
              <p:cNvPr id="118" name="テキスト ボックス 117"/>
              <p:cNvSpPr txBox="1"/>
              <p:nvPr/>
            </p:nvSpPr>
            <p:spPr>
              <a:xfrm>
                <a:off x="2337470" y="5802541"/>
                <a:ext cx="2807824" cy="1227335"/>
              </a:xfrm>
              <a:prstGeom prst="rect">
                <a:avLst/>
              </a:prstGeom>
              <a:noFill/>
            </p:spPr>
            <p:txBody>
              <a:bodyPr wrap="square" rtlCol="0">
                <a:spAutoFit/>
              </a:bodyPr>
              <a:lstStyle/>
              <a:p>
                <a:r>
                  <a:rPr lang="ja-JP" altLang="en-US" sz="1000" dirty="0" smtClean="0">
                    <a:latin typeface="+mn-ea"/>
                  </a:rPr>
                  <a:t>小児</a:t>
                </a:r>
                <a:r>
                  <a:rPr lang="ja-JP" altLang="en-US" sz="1000" dirty="0">
                    <a:latin typeface="+mn-ea"/>
                  </a:rPr>
                  <a:t>中核</a:t>
                </a:r>
                <a:r>
                  <a:rPr lang="ja-JP" altLang="en-US" sz="1000" dirty="0" smtClean="0">
                    <a:latin typeface="+mn-ea"/>
                  </a:rPr>
                  <a:t>病院</a:t>
                </a:r>
                <a:r>
                  <a:rPr lang="ja-JP" altLang="en-US" sz="1000" dirty="0">
                    <a:latin typeface="+mn-ea"/>
                  </a:rPr>
                  <a:t>、</a:t>
                </a:r>
                <a:r>
                  <a:rPr lang="ja-JP" altLang="en-US" sz="1000" dirty="0" smtClean="0">
                    <a:latin typeface="+mn-ea"/>
                  </a:rPr>
                  <a:t>地域</a:t>
                </a:r>
                <a:r>
                  <a:rPr lang="ja-JP" altLang="en-US" sz="1000" dirty="0">
                    <a:latin typeface="+mn-ea"/>
                  </a:rPr>
                  <a:t>小児医療</a:t>
                </a:r>
                <a:r>
                  <a:rPr lang="ja-JP" altLang="en-US" sz="1000" dirty="0" smtClean="0">
                    <a:latin typeface="+mn-ea"/>
                  </a:rPr>
                  <a:t>センター、小児地域支援病院のすべてがない医療圏（東京都島しょ）：</a:t>
                </a:r>
                <a:r>
                  <a:rPr lang="en-US" altLang="ja-JP" sz="1000" b="1" dirty="0" smtClean="0">
                    <a:solidFill>
                      <a:srgbClr val="FF0000"/>
                    </a:solidFill>
                    <a:latin typeface="+mn-ea"/>
                  </a:rPr>
                  <a:t>1</a:t>
                </a:r>
                <a:endParaRPr lang="en-US" altLang="ja-JP" sz="1000" dirty="0">
                  <a:solidFill>
                    <a:schemeClr val="accent2">
                      <a:lumMod val="75000"/>
                    </a:schemeClr>
                  </a:solidFill>
                  <a:latin typeface="+mn-ea"/>
                </a:endParaRPr>
              </a:p>
            </p:txBody>
          </p:sp>
          <p:sp>
            <p:nvSpPr>
              <p:cNvPr id="119" name="AutoShape 22"/>
              <p:cNvSpPr>
                <a:spLocks noChangeArrowheads="1"/>
              </p:cNvSpPr>
              <p:nvPr/>
            </p:nvSpPr>
            <p:spPr bwMode="auto">
              <a:xfrm rot="16200000">
                <a:off x="-312754" y="5856144"/>
                <a:ext cx="1367884" cy="342958"/>
              </a:xfrm>
              <a:prstGeom prst="homePlate">
                <a:avLst>
                  <a:gd name="adj" fmla="val 49970"/>
                </a:avLst>
              </a:prstGeom>
              <a:solidFill>
                <a:srgbClr val="00B0F0"/>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defTabSz="8778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8778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8778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87788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endParaRPr lang="ja-JP" altLang="ja-JP" sz="1000">
                  <a:solidFill>
                    <a:srgbClr val="000000"/>
                  </a:solidFill>
                  <a:latin typeface="+mn-ea"/>
                  <a:ea typeface="+mn-ea"/>
                </a:endParaRPr>
              </a:p>
            </p:txBody>
          </p:sp>
          <p:sp>
            <p:nvSpPr>
              <p:cNvPr id="120" name="テキスト ボックス 119"/>
              <p:cNvSpPr txBox="1"/>
              <p:nvPr/>
            </p:nvSpPr>
            <p:spPr>
              <a:xfrm>
                <a:off x="17391" y="5592382"/>
                <a:ext cx="586986" cy="1049461"/>
              </a:xfrm>
              <a:prstGeom prst="rect">
                <a:avLst/>
              </a:prstGeom>
              <a:noFill/>
            </p:spPr>
            <p:txBody>
              <a:bodyPr vert="eaVert" wrap="none" rtlCol="0">
                <a:spAutoFit/>
              </a:bodyPr>
              <a:lstStyle/>
              <a:p>
                <a:r>
                  <a:rPr lang="ja-JP" altLang="en-US" sz="1000" dirty="0">
                    <a:latin typeface="+mn-ea"/>
                  </a:rPr>
                  <a:t>一</a:t>
                </a:r>
                <a:r>
                  <a:rPr kumimoji="1" lang="ja-JP" altLang="en-US" sz="1000" dirty="0" smtClean="0">
                    <a:latin typeface="+mn-ea"/>
                  </a:rPr>
                  <a:t>次医療</a:t>
                </a:r>
                <a:endParaRPr kumimoji="1" lang="ja-JP" altLang="en-US" sz="1000" dirty="0">
                  <a:latin typeface="+mn-ea"/>
                </a:endParaRPr>
              </a:p>
            </p:txBody>
          </p:sp>
          <p:pic>
            <p:nvPicPr>
              <p:cNvPr id="121" name="図 120"/>
              <p:cNvPicPr>
                <a:picLocks noChangeAspect="1"/>
              </p:cNvPicPr>
              <p:nvPr/>
            </p:nvPicPr>
            <p:blipFill>
              <a:blip r:embed="rId7"/>
              <a:stretch>
                <a:fillRect/>
              </a:stretch>
            </p:blipFill>
            <p:spPr>
              <a:xfrm>
                <a:off x="3256084" y="4482098"/>
                <a:ext cx="1030634" cy="814024"/>
              </a:xfrm>
              <a:prstGeom prst="rect">
                <a:avLst/>
              </a:prstGeom>
            </p:spPr>
          </p:pic>
          <p:pic>
            <p:nvPicPr>
              <p:cNvPr id="122" name="Picture 4" descr="C:\Users\msuch\AppData\Local\Microsoft\Windows\Temporary Internet Files\Content.IE5\B81UFZC0\MCj04339370000[1].png"/>
              <p:cNvPicPr>
                <a:picLocks noChangeAspect="1" noChangeArrowheads="1"/>
              </p:cNvPicPr>
              <p:nvPr/>
            </p:nvPicPr>
            <p:blipFill>
              <a:blip r:embed="rId5" cstate="print"/>
              <a:srcRect/>
              <a:stretch>
                <a:fillRect/>
              </a:stretch>
            </p:blipFill>
            <p:spPr bwMode="auto">
              <a:xfrm>
                <a:off x="4019544" y="4482098"/>
                <a:ext cx="373463" cy="373463"/>
              </a:xfrm>
              <a:prstGeom prst="rect">
                <a:avLst/>
              </a:prstGeom>
              <a:noFill/>
              <a:ln w="9525">
                <a:noFill/>
                <a:miter lim="800000"/>
                <a:headEnd/>
                <a:tailEnd/>
              </a:ln>
            </p:spPr>
          </p:pic>
        </p:grpSp>
        <p:sp>
          <p:nvSpPr>
            <p:cNvPr id="107" name="正方形/長方形 106"/>
            <p:cNvSpPr/>
            <p:nvPr/>
          </p:nvSpPr>
          <p:spPr>
            <a:xfrm>
              <a:off x="7897474" y="1109677"/>
              <a:ext cx="1320720" cy="426899"/>
            </a:xfrm>
            <a:prstGeom prst="rect">
              <a:avLst/>
            </a:prstGeom>
          </p:spPr>
          <p:txBody>
            <a:bodyPr wrap="none">
              <a:spAutoFit/>
            </a:bodyPr>
            <a:lstStyle/>
            <a:p>
              <a:r>
                <a:rPr lang="en-US" altLang="ja-JP" sz="1000" dirty="0" smtClean="0">
                  <a:latin typeface="+mn-ea"/>
                </a:rPr>
                <a:t>【106</a:t>
              </a:r>
              <a:r>
                <a:rPr lang="ja-JP" altLang="en-US" sz="1000" dirty="0" smtClean="0">
                  <a:latin typeface="+mn-ea"/>
                </a:rPr>
                <a:t>病院</a:t>
              </a:r>
              <a:r>
                <a:rPr lang="en-US" altLang="ja-JP" sz="1000" dirty="0">
                  <a:latin typeface="+mn-ea"/>
                </a:rPr>
                <a:t>】</a:t>
              </a:r>
            </a:p>
          </p:txBody>
        </p:sp>
        <p:sp>
          <p:nvSpPr>
            <p:cNvPr id="108" name="正方形/長方形 107"/>
            <p:cNvSpPr/>
            <p:nvPr/>
          </p:nvSpPr>
          <p:spPr>
            <a:xfrm>
              <a:off x="8344211" y="3034748"/>
              <a:ext cx="1320720" cy="426899"/>
            </a:xfrm>
            <a:prstGeom prst="rect">
              <a:avLst/>
            </a:prstGeom>
          </p:spPr>
          <p:txBody>
            <a:bodyPr wrap="none">
              <a:spAutoFit/>
            </a:bodyPr>
            <a:lstStyle/>
            <a:p>
              <a:r>
                <a:rPr lang="en-US" altLang="ja-JP" sz="1000" dirty="0" smtClean="0">
                  <a:latin typeface="+mn-ea"/>
                </a:rPr>
                <a:t>【399</a:t>
              </a:r>
              <a:r>
                <a:rPr lang="ja-JP" altLang="en-US" sz="1000" dirty="0" smtClean="0">
                  <a:latin typeface="+mn-ea"/>
                </a:rPr>
                <a:t>病院</a:t>
              </a:r>
              <a:r>
                <a:rPr lang="en-US" altLang="ja-JP" sz="1000" dirty="0">
                  <a:latin typeface="+mn-ea"/>
                </a:rPr>
                <a:t>】</a:t>
              </a:r>
            </a:p>
          </p:txBody>
        </p:sp>
      </p:grpSp>
      <p:sp>
        <p:nvSpPr>
          <p:cNvPr id="44" name="テキスト ボックス 43"/>
          <p:cNvSpPr txBox="1"/>
          <p:nvPr/>
        </p:nvSpPr>
        <p:spPr>
          <a:xfrm>
            <a:off x="4104148" y="6093296"/>
            <a:ext cx="1082348" cy="246221"/>
          </a:xfrm>
          <a:prstGeom prst="rect">
            <a:avLst/>
          </a:prstGeom>
          <a:noFill/>
        </p:spPr>
        <p:txBody>
          <a:bodyPr wrap="none" rtlCol="0">
            <a:spAutoFit/>
          </a:bodyPr>
          <a:lstStyle/>
          <a:p>
            <a:r>
              <a:rPr kumimoji="1" lang="ja-JP" altLang="en-US" sz="1000" dirty="0" smtClean="0"/>
              <a:t>地域の診療所等</a:t>
            </a:r>
            <a:endParaRPr kumimoji="1" lang="ja-JP" altLang="en-US" sz="1000" dirty="0"/>
          </a:p>
        </p:txBody>
      </p:sp>
      <p:sp>
        <p:nvSpPr>
          <p:cNvPr id="123" name="Rectangle 2" descr="25%"/>
          <p:cNvSpPr>
            <a:spLocks noChangeArrowheads="1"/>
          </p:cNvSpPr>
          <p:nvPr/>
        </p:nvSpPr>
        <p:spPr bwMode="auto">
          <a:xfrm>
            <a:off x="2038811" y="2839883"/>
            <a:ext cx="3417458" cy="37309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tIns="108000" anchor="b"/>
          <a:lstStyle/>
          <a:p>
            <a:pPr algn="ctr">
              <a:lnSpc>
                <a:spcPts val="2875"/>
              </a:lnSpc>
            </a:pPr>
            <a:r>
              <a:rPr lang="ja-JP" altLang="en-US" sz="1400" b="1" dirty="0" smtClean="0">
                <a:solidFill>
                  <a:schemeClr val="accent6"/>
                </a:solidFill>
                <a:latin typeface="+mn-ea"/>
              </a:rPr>
              <a:t>地域</a:t>
            </a:r>
            <a:r>
              <a:rPr lang="ja-JP" altLang="en-US" sz="1400" b="1" dirty="0">
                <a:solidFill>
                  <a:schemeClr val="accent6"/>
                </a:solidFill>
                <a:latin typeface="+mn-ea"/>
              </a:rPr>
              <a:t>における小児医療体制整備の</a:t>
            </a:r>
            <a:r>
              <a:rPr lang="ja-JP" altLang="en-US" sz="1400" b="1" dirty="0" smtClean="0">
                <a:solidFill>
                  <a:schemeClr val="accent6"/>
                </a:solidFill>
                <a:latin typeface="+mn-ea"/>
              </a:rPr>
              <a:t>イメージ</a:t>
            </a:r>
            <a:endParaRPr lang="ja-JP" altLang="en-US" sz="1400" b="1" dirty="0">
              <a:solidFill>
                <a:schemeClr val="accent6"/>
              </a:solidFill>
              <a:latin typeface="+mn-ea"/>
            </a:endParaRPr>
          </a:p>
        </p:txBody>
      </p:sp>
      <p:sp>
        <p:nvSpPr>
          <p:cNvPr id="2" name="テキスト ボックス 1"/>
          <p:cNvSpPr txBox="1"/>
          <p:nvPr/>
        </p:nvSpPr>
        <p:spPr>
          <a:xfrm>
            <a:off x="71743" y="2042845"/>
            <a:ext cx="6359932" cy="954107"/>
          </a:xfrm>
          <a:prstGeom prst="rect">
            <a:avLst/>
          </a:prstGeom>
          <a:noFill/>
        </p:spPr>
        <p:txBody>
          <a:bodyPr wrap="square" rtlCol="0">
            <a:spAutoFit/>
          </a:bodyPr>
          <a:lstStyle/>
          <a:p>
            <a:r>
              <a:rPr lang="ja-JP" altLang="en-US" sz="1400" dirty="0"/>
              <a:t>　拠点となる医療機関が存在しない地域では、それに準じた医療機関を小児地域支援病院として設定し、近隣圏との連携強化を図ることに</a:t>
            </a:r>
            <a:r>
              <a:rPr lang="ja-JP" altLang="en-US" sz="1400" dirty="0" smtClean="0"/>
              <a:t>より、地域の小児医療</a:t>
            </a:r>
            <a:r>
              <a:rPr lang="ja-JP" altLang="en-US" sz="1400" dirty="0"/>
              <a:t>体制を整備する。また、中核病院や地域小児医療センターと小児科かかりつけ医等との連携を推進する</a:t>
            </a:r>
            <a:r>
              <a:rPr lang="ja-JP" altLang="en-US" sz="1400" dirty="0" smtClean="0"/>
              <a:t>。</a:t>
            </a:r>
            <a:endParaRPr lang="ja-JP" altLang="en-US" sz="1400" dirty="0"/>
          </a:p>
        </p:txBody>
      </p:sp>
      <p:sp>
        <p:nvSpPr>
          <p:cNvPr id="126" name="テキスト ボックス 125"/>
          <p:cNvSpPr txBox="1"/>
          <p:nvPr/>
        </p:nvSpPr>
        <p:spPr>
          <a:xfrm>
            <a:off x="368030" y="6495147"/>
            <a:ext cx="1082348" cy="246221"/>
          </a:xfrm>
          <a:prstGeom prst="rect">
            <a:avLst/>
          </a:prstGeom>
          <a:noFill/>
        </p:spPr>
        <p:txBody>
          <a:bodyPr wrap="none" rtlCol="0">
            <a:spAutoFit/>
          </a:bodyPr>
          <a:lstStyle/>
          <a:p>
            <a:r>
              <a:rPr kumimoji="1" lang="ja-JP" altLang="en-US" sz="1000" dirty="0" smtClean="0"/>
              <a:t>地域の診療所等</a:t>
            </a:r>
            <a:endParaRPr kumimoji="1" lang="ja-JP" altLang="en-US" sz="1000" dirty="0"/>
          </a:p>
        </p:txBody>
      </p:sp>
      <p:sp>
        <p:nvSpPr>
          <p:cNvPr id="8" name="正方形/長方形 7"/>
          <p:cNvSpPr/>
          <p:nvPr/>
        </p:nvSpPr>
        <p:spPr>
          <a:xfrm>
            <a:off x="6609184" y="1700808"/>
            <a:ext cx="3168352" cy="5040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p:cNvSpPr/>
          <p:nvPr/>
        </p:nvSpPr>
        <p:spPr>
          <a:xfrm>
            <a:off x="83356" y="1700808"/>
            <a:ext cx="6381811" cy="5069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7" name="テキスト ボックス 126"/>
          <p:cNvSpPr txBox="1"/>
          <p:nvPr/>
        </p:nvSpPr>
        <p:spPr>
          <a:xfrm>
            <a:off x="6597309" y="2060848"/>
            <a:ext cx="3168352" cy="954107"/>
          </a:xfrm>
          <a:prstGeom prst="rect">
            <a:avLst/>
          </a:prstGeom>
          <a:noFill/>
        </p:spPr>
        <p:txBody>
          <a:bodyPr wrap="square" rtlCol="0">
            <a:spAutoFit/>
          </a:bodyPr>
          <a:lstStyle/>
          <a:p>
            <a:r>
              <a:rPr lang="ja-JP" altLang="en-US" sz="1400" dirty="0"/>
              <a:t>　</a:t>
            </a:r>
            <a:r>
              <a:rPr lang="ja-JP" altLang="ja-JP" sz="1400" dirty="0" smtClean="0"/>
              <a:t>地域</a:t>
            </a:r>
            <a:r>
              <a:rPr lang="ja-JP" altLang="ja-JP" sz="1400" dirty="0"/>
              <a:t>における受入れ体制を構築するための人材の育成や、地域住民の小児医療への理解を深めるための取組みを進める。</a:t>
            </a:r>
            <a:endParaRPr kumimoji="1" lang="ja-JP" altLang="en-US" sz="1400" dirty="0"/>
          </a:p>
        </p:txBody>
      </p:sp>
      <p:sp>
        <p:nvSpPr>
          <p:cNvPr id="133" name="円/楕円 132"/>
          <p:cNvSpPr/>
          <p:nvPr/>
        </p:nvSpPr>
        <p:spPr>
          <a:xfrm>
            <a:off x="6811794" y="3353863"/>
            <a:ext cx="2893734" cy="269473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dirty="0" smtClean="0"/>
              <a:t>地域の連携</a:t>
            </a:r>
            <a:r>
              <a:rPr lang="ja-JP" altLang="en-US" sz="1400" dirty="0"/>
              <a:t>体制</a:t>
            </a:r>
            <a:endParaRPr kumimoji="1" lang="ja-JP" altLang="en-US" sz="1400" dirty="0"/>
          </a:p>
        </p:txBody>
      </p:sp>
      <p:pic>
        <p:nvPicPr>
          <p:cNvPr id="128" name="Picture 2" descr="Z:\小児・周産期\H26年度以降伊藤・松本\08 研究班（厚労科研）\H27研究班\27-1 市川班 H27-28\アンパンマンキャラクター利用関連\アンパンマン画像関連\アンパンマン小バナー.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79126" y="5176779"/>
            <a:ext cx="2359070" cy="1002941"/>
          </a:xfrm>
          <a:prstGeom prst="rect">
            <a:avLst/>
          </a:prstGeom>
          <a:noFill/>
          <a:extLst>
            <a:ext uri="{909E8E84-426E-40DD-AFC4-6F175D3DCCD1}">
              <a14:hiddenFill xmlns:a14="http://schemas.microsoft.com/office/drawing/2010/main">
                <a:solidFill>
                  <a:srgbClr val="FFFFFF"/>
                </a:solidFill>
              </a14:hiddenFill>
            </a:ext>
          </a:extLst>
        </p:spPr>
      </p:pic>
      <p:grpSp>
        <p:nvGrpSpPr>
          <p:cNvPr id="135" name="グループ化 134"/>
          <p:cNvGrpSpPr/>
          <p:nvPr/>
        </p:nvGrpSpPr>
        <p:grpSpPr>
          <a:xfrm>
            <a:off x="8243268" y="3212976"/>
            <a:ext cx="1462260" cy="1137495"/>
            <a:chOff x="8243268" y="3497879"/>
            <a:chExt cx="1462260" cy="1137495"/>
          </a:xfrm>
        </p:grpSpPr>
        <p:pic>
          <p:nvPicPr>
            <p:cNvPr id="129" name="図 128"/>
            <p:cNvPicPr>
              <a:picLocks noChangeAspect="1"/>
            </p:cNvPicPr>
            <p:nvPr/>
          </p:nvPicPr>
          <p:blipFill>
            <a:blip r:embed="rId3"/>
            <a:stretch>
              <a:fillRect/>
            </a:stretch>
          </p:blipFill>
          <p:spPr>
            <a:xfrm>
              <a:off x="8426625" y="3497879"/>
              <a:ext cx="1278903" cy="776986"/>
            </a:xfrm>
            <a:prstGeom prst="rect">
              <a:avLst/>
            </a:prstGeom>
          </p:spPr>
        </p:pic>
        <p:sp>
          <p:nvSpPr>
            <p:cNvPr id="130" name="テキスト ボックス 129"/>
            <p:cNvSpPr txBox="1"/>
            <p:nvPr/>
          </p:nvSpPr>
          <p:spPr>
            <a:xfrm>
              <a:off x="8243268" y="4342986"/>
              <a:ext cx="1462260" cy="292388"/>
            </a:xfrm>
            <a:prstGeom prst="rect">
              <a:avLst/>
            </a:prstGeom>
            <a:noFill/>
          </p:spPr>
          <p:txBody>
            <a:bodyPr wrap="none" rtlCol="0">
              <a:spAutoFit/>
            </a:bodyPr>
            <a:lstStyle/>
            <a:p>
              <a:r>
                <a:rPr kumimoji="1" lang="ja-JP" altLang="en-US" sz="1300" b="1" dirty="0" smtClean="0"/>
                <a:t>地域かかりつけ医</a:t>
              </a:r>
              <a:endParaRPr kumimoji="1" lang="ja-JP" altLang="en-US" sz="1300" b="1" dirty="0"/>
            </a:p>
          </p:txBody>
        </p:sp>
      </p:grpSp>
      <p:grpSp>
        <p:nvGrpSpPr>
          <p:cNvPr id="134" name="グループ化 133"/>
          <p:cNvGrpSpPr/>
          <p:nvPr/>
        </p:nvGrpSpPr>
        <p:grpSpPr>
          <a:xfrm>
            <a:off x="6756519" y="3288113"/>
            <a:ext cx="1240215" cy="1010925"/>
            <a:chOff x="6756519" y="3573016"/>
            <a:chExt cx="1240215" cy="1010925"/>
          </a:xfrm>
        </p:grpSpPr>
        <p:pic>
          <p:nvPicPr>
            <p:cNvPr id="131" name="図 130"/>
            <p:cNvPicPr>
              <a:picLocks noChangeAspect="1"/>
            </p:cNvPicPr>
            <p:nvPr/>
          </p:nvPicPr>
          <p:blipFill>
            <a:blip r:embed="rId4"/>
            <a:stretch>
              <a:fillRect/>
            </a:stretch>
          </p:blipFill>
          <p:spPr>
            <a:xfrm>
              <a:off x="6756519" y="3573016"/>
              <a:ext cx="1063807" cy="711670"/>
            </a:xfrm>
            <a:prstGeom prst="rect">
              <a:avLst/>
            </a:prstGeom>
          </p:spPr>
        </p:pic>
        <p:sp>
          <p:nvSpPr>
            <p:cNvPr id="132" name="テキスト ボックス 131"/>
            <p:cNvSpPr txBox="1"/>
            <p:nvPr/>
          </p:nvSpPr>
          <p:spPr>
            <a:xfrm>
              <a:off x="6811794" y="4291553"/>
              <a:ext cx="1184940" cy="292388"/>
            </a:xfrm>
            <a:prstGeom prst="rect">
              <a:avLst/>
            </a:prstGeom>
            <a:noFill/>
          </p:spPr>
          <p:txBody>
            <a:bodyPr wrap="none" rtlCol="0">
              <a:spAutoFit/>
            </a:bodyPr>
            <a:lstStyle/>
            <a:p>
              <a:r>
                <a:rPr kumimoji="1" lang="ja-JP" altLang="en-US" sz="1300" b="1" dirty="0" smtClean="0"/>
                <a:t>小児救急病院</a:t>
              </a:r>
              <a:endParaRPr kumimoji="1" lang="ja-JP" altLang="en-US" sz="1300" b="1" dirty="0"/>
            </a:p>
          </p:txBody>
        </p:sp>
      </p:grpSp>
      <p:cxnSp>
        <p:nvCxnSpPr>
          <p:cNvPr id="56" name="直線コネクタ 55"/>
          <p:cNvCxnSpPr/>
          <p:nvPr/>
        </p:nvCxnSpPr>
        <p:spPr>
          <a:xfrm flipH="1">
            <a:off x="2347742" y="3753801"/>
            <a:ext cx="687947" cy="1551640"/>
          </a:xfrm>
          <a:prstGeom prst="line">
            <a:avLst/>
          </a:prstGeom>
          <a:ln w="3810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8" name="直線コネクタ 57"/>
          <p:cNvCxnSpPr/>
          <p:nvPr/>
        </p:nvCxnSpPr>
        <p:spPr>
          <a:xfrm flipH="1">
            <a:off x="2450327" y="4636916"/>
            <a:ext cx="1526769" cy="683547"/>
          </a:xfrm>
          <a:prstGeom prst="line">
            <a:avLst/>
          </a:prstGeom>
          <a:ln w="3810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54" name="スライド番号プレースホルダー 2"/>
          <p:cNvSpPr>
            <a:spLocks noGrp="1"/>
          </p:cNvSpPr>
          <p:nvPr>
            <p:ph type="sldNum" sz="quarter" idx="12"/>
          </p:nvPr>
        </p:nvSpPr>
        <p:spPr>
          <a:xfrm>
            <a:off x="7610152" y="6520259"/>
            <a:ext cx="2311400" cy="365125"/>
          </a:xfrm>
        </p:spPr>
        <p:txBody>
          <a:bodyPr/>
          <a:lstStyle/>
          <a:p>
            <a:fld id="{5A02BD7A-635E-43A0-8464-FD5073BFE4FA}" type="slidenum">
              <a:rPr lang="ja-JP" altLang="en-US" smtClean="0">
                <a:solidFill>
                  <a:schemeClr val="tx1"/>
                </a:solidFill>
              </a:rPr>
              <a:pPr/>
              <a:t>12</a:t>
            </a:fld>
            <a:endParaRPr lang="ja-JP" altLang="en-US" dirty="0">
              <a:solidFill>
                <a:schemeClr val="tx1"/>
              </a:solidFill>
            </a:endParaRPr>
          </a:p>
        </p:txBody>
      </p:sp>
      <p:sp>
        <p:nvSpPr>
          <p:cNvPr id="55" name="テキスト ボックス 54"/>
          <p:cNvSpPr txBox="1"/>
          <p:nvPr/>
        </p:nvSpPr>
        <p:spPr>
          <a:xfrm>
            <a:off x="111060" y="1700808"/>
            <a:ext cx="2924630"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1400" b="1" dirty="0" smtClean="0">
                <a:solidFill>
                  <a:prstClr val="black"/>
                </a:solidFill>
                <a:latin typeface="ＭＳ Ｐゴシック"/>
              </a:rPr>
              <a:t>地域の実情に応じた体制の整備</a:t>
            </a:r>
            <a:endParaRPr lang="en-US" altLang="ja-JP" sz="1400" b="1" dirty="0">
              <a:solidFill>
                <a:prstClr val="black"/>
              </a:solidFill>
              <a:latin typeface="ＭＳ Ｐゴシック"/>
            </a:endParaRPr>
          </a:p>
        </p:txBody>
      </p:sp>
      <p:sp>
        <p:nvSpPr>
          <p:cNvPr id="57" name="テキスト ボックス 56"/>
          <p:cNvSpPr txBox="1"/>
          <p:nvPr/>
        </p:nvSpPr>
        <p:spPr>
          <a:xfrm>
            <a:off x="6609184" y="1700808"/>
            <a:ext cx="3002236"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1400" b="1" dirty="0">
                <a:solidFill>
                  <a:prstClr val="black"/>
                </a:solidFill>
                <a:latin typeface="ＭＳ Ｐゴシック"/>
              </a:rPr>
              <a:t>人材育成</a:t>
            </a:r>
            <a:r>
              <a:rPr lang="ja-JP" altLang="en-US" sz="1400" b="1" dirty="0" smtClean="0">
                <a:solidFill>
                  <a:prstClr val="black"/>
                </a:solidFill>
                <a:latin typeface="ＭＳ Ｐゴシック"/>
              </a:rPr>
              <a:t>と住民への情報発信の推進</a:t>
            </a:r>
            <a:endParaRPr lang="en-US" altLang="ja-JP" sz="1400" b="1" dirty="0">
              <a:solidFill>
                <a:prstClr val="black"/>
              </a:solidFill>
              <a:latin typeface="ＭＳ Ｐゴシック"/>
            </a:endParaRPr>
          </a:p>
        </p:txBody>
      </p:sp>
    </p:spTree>
    <p:extLst>
      <p:ext uri="{BB962C8B-B14F-4D97-AF65-F5344CB8AC3E}">
        <p14:creationId xmlns:p14="http://schemas.microsoft.com/office/powerpoint/2010/main" val="201043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正方形/長方形 111"/>
          <p:cNvSpPr/>
          <p:nvPr/>
        </p:nvSpPr>
        <p:spPr>
          <a:xfrm>
            <a:off x="4853324" y="4746629"/>
            <a:ext cx="4922346" cy="19947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dirty="0"/>
              <a:t>（効果的な施策の推進）</a:t>
            </a:r>
          </a:p>
        </p:txBody>
      </p:sp>
      <p:sp>
        <p:nvSpPr>
          <p:cNvPr id="4" name="テキスト ボックス 3"/>
          <p:cNvSpPr txBox="1"/>
          <p:nvPr/>
        </p:nvSpPr>
        <p:spPr>
          <a:xfrm>
            <a:off x="0" y="0"/>
            <a:ext cx="9906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2800" dirty="0" smtClean="0"/>
              <a:t>在宅医療の体制</a:t>
            </a:r>
            <a:endParaRPr kumimoji="1" lang="ja-JP" altLang="en-US" sz="2800" dirty="0"/>
          </a:p>
        </p:txBody>
      </p:sp>
      <p:sp>
        <p:nvSpPr>
          <p:cNvPr id="12" name="正方形/長方形 11"/>
          <p:cNvSpPr/>
          <p:nvPr/>
        </p:nvSpPr>
        <p:spPr>
          <a:xfrm>
            <a:off x="128464" y="1653662"/>
            <a:ext cx="4608512" cy="50877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6" name="テキスト ボックス 15"/>
          <p:cNvSpPr txBox="1"/>
          <p:nvPr/>
        </p:nvSpPr>
        <p:spPr>
          <a:xfrm>
            <a:off x="33616" y="643915"/>
            <a:ext cx="1008112" cy="338554"/>
          </a:xfrm>
          <a:prstGeom prst="rect">
            <a:avLst/>
          </a:prstGeom>
          <a:noFill/>
          <a:ln>
            <a:solidFill>
              <a:schemeClr val="tx1"/>
            </a:solidFill>
          </a:ln>
        </p:spPr>
        <p:txBody>
          <a:bodyPr wrap="square" rtlCol="0">
            <a:spAutoFit/>
          </a:bodyPr>
          <a:lstStyle/>
          <a:p>
            <a:pPr algn="ctr"/>
            <a:r>
              <a:rPr lang="en-US" altLang="ja-JP" sz="1600" dirty="0" smtClean="0"/>
              <a:t>【</a:t>
            </a:r>
            <a:r>
              <a:rPr lang="ja-JP" altLang="en-US" sz="1600" dirty="0"/>
              <a:t>概要</a:t>
            </a:r>
            <a:r>
              <a:rPr lang="en-US" altLang="ja-JP" sz="1600" dirty="0" smtClean="0"/>
              <a:t>】</a:t>
            </a:r>
            <a:endParaRPr kumimoji="1" lang="ja-JP" altLang="en-US" sz="1600" dirty="0"/>
          </a:p>
        </p:txBody>
      </p:sp>
      <p:sp>
        <p:nvSpPr>
          <p:cNvPr id="18" name="正方形/長方形 17"/>
          <p:cNvSpPr/>
          <p:nvPr/>
        </p:nvSpPr>
        <p:spPr>
          <a:xfrm>
            <a:off x="4859148" y="1650286"/>
            <a:ext cx="4922346" cy="29308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dirty="0"/>
              <a:t>（効果的な施策の推進）</a:t>
            </a:r>
          </a:p>
        </p:txBody>
      </p:sp>
      <p:sp>
        <p:nvSpPr>
          <p:cNvPr id="14" name="テキスト ボックス 13"/>
          <p:cNvSpPr txBox="1"/>
          <p:nvPr/>
        </p:nvSpPr>
        <p:spPr>
          <a:xfrm>
            <a:off x="33616" y="982469"/>
            <a:ext cx="9838768" cy="523220"/>
          </a:xfrm>
          <a:prstGeom prst="rect">
            <a:avLst/>
          </a:prstGeom>
          <a:noFill/>
          <a:ln>
            <a:solidFill>
              <a:schemeClr val="tx2"/>
            </a:solidFill>
          </a:ln>
        </p:spPr>
        <p:txBody>
          <a:bodyPr wrap="square" rtlCol="0">
            <a:spAutoFit/>
          </a:bodyPr>
          <a:lstStyle/>
          <a:p>
            <a:r>
              <a:rPr kumimoji="1" lang="ja-JP" altLang="en-US" sz="1400" dirty="0" smtClean="0"/>
              <a:t>○　地域医療構想や介護保険事業計画と整合性のとれた、実効的な整備目標を設定し、在宅医療の提供体制を着実に整備する。</a:t>
            </a:r>
            <a:endParaRPr kumimoji="1" lang="en-US" altLang="ja-JP" sz="1400" dirty="0" smtClean="0"/>
          </a:p>
          <a:p>
            <a:r>
              <a:rPr kumimoji="1" lang="ja-JP" altLang="en-US" sz="1400" dirty="0" smtClean="0"/>
              <a:t>○　多様な職種</a:t>
            </a:r>
            <a:r>
              <a:rPr lang="ja-JP" altLang="en-US" sz="1400" dirty="0" smtClean="0"/>
              <a:t>・事業者を想定した取組み、市町村が担う地域支援事業と連携した取組みなど、より効果的な施策を実施する。</a:t>
            </a:r>
            <a:endParaRPr kumimoji="1" lang="ja-JP" altLang="en-US" sz="1400" dirty="0"/>
          </a:p>
        </p:txBody>
      </p:sp>
      <p:sp>
        <p:nvSpPr>
          <p:cNvPr id="5" name="テキスト ボックス 4"/>
          <p:cNvSpPr txBox="1"/>
          <p:nvPr/>
        </p:nvSpPr>
        <p:spPr>
          <a:xfrm>
            <a:off x="117962" y="2132856"/>
            <a:ext cx="4619013" cy="1769715"/>
          </a:xfrm>
          <a:prstGeom prst="rect">
            <a:avLst/>
          </a:prstGeom>
          <a:noFill/>
        </p:spPr>
        <p:txBody>
          <a:bodyPr wrap="square" rtlCol="0">
            <a:spAutoFit/>
          </a:bodyPr>
          <a:lstStyle/>
          <a:p>
            <a:pPr marL="180000" indent="-180000"/>
            <a:r>
              <a:rPr lang="ja-JP" altLang="en-US" sz="1400" dirty="0" smtClean="0"/>
              <a:t>○　</a:t>
            </a:r>
            <a:r>
              <a:rPr lang="ja-JP" altLang="ja-JP" sz="1400" dirty="0" smtClean="0"/>
              <a:t>医療</a:t>
            </a:r>
            <a:r>
              <a:rPr lang="ja-JP" altLang="ja-JP" sz="1400" dirty="0"/>
              <a:t>サービスと介護</a:t>
            </a:r>
            <a:r>
              <a:rPr lang="ja-JP" altLang="ja-JP" sz="1400" dirty="0" smtClean="0"/>
              <a:t>サービス</a:t>
            </a:r>
            <a:r>
              <a:rPr lang="ja-JP" altLang="en-US" sz="1400" dirty="0" smtClean="0"/>
              <a:t>が、</a:t>
            </a:r>
            <a:r>
              <a:rPr lang="ja-JP" altLang="ja-JP" sz="1400" dirty="0" smtClean="0"/>
              <a:t>地域</a:t>
            </a:r>
            <a:r>
              <a:rPr lang="ja-JP" altLang="ja-JP" sz="1400" dirty="0"/>
              <a:t>の実情に応じて補完的</a:t>
            </a:r>
            <a:r>
              <a:rPr lang="ja-JP" altLang="ja-JP" sz="1400" dirty="0" smtClean="0"/>
              <a:t>に</a:t>
            </a:r>
            <a:r>
              <a:rPr lang="ja-JP" altLang="en-US" sz="1400" dirty="0" smtClean="0"/>
              <a:t>提供</a:t>
            </a:r>
            <a:r>
              <a:rPr lang="ja-JP" altLang="en-US" sz="1400" dirty="0"/>
              <a:t>さ</a:t>
            </a:r>
            <a:r>
              <a:rPr lang="ja-JP" altLang="en-US" sz="1400" dirty="0" smtClean="0"/>
              <a:t>れるよう、</a:t>
            </a:r>
            <a:r>
              <a:rPr lang="ja-JP" altLang="ja-JP" sz="1400" b="1" u="sng" dirty="0" smtClean="0"/>
              <a:t>都道府県</a:t>
            </a:r>
            <a:r>
              <a:rPr lang="ja-JP" altLang="ja-JP" sz="1400" b="1" u="sng" dirty="0"/>
              <a:t>や</a:t>
            </a:r>
            <a:r>
              <a:rPr lang="ja-JP" altLang="ja-JP" sz="1400" b="1" u="sng" dirty="0" smtClean="0"/>
              <a:t>市町村</a:t>
            </a:r>
            <a:r>
              <a:rPr lang="ja-JP" altLang="en-US" sz="1400" b="1" u="sng" dirty="0" smtClean="0"/>
              <a:t>の医療・介護担当者等の</a:t>
            </a:r>
            <a:r>
              <a:rPr lang="ja-JP" altLang="ja-JP" sz="1400" b="1" u="sng" dirty="0" smtClean="0"/>
              <a:t>関係者</a:t>
            </a:r>
            <a:r>
              <a:rPr lang="ja-JP" altLang="ja-JP" sz="1400" b="1" u="sng" dirty="0"/>
              <a:t>による協議の場を</a:t>
            </a:r>
            <a:r>
              <a:rPr lang="ja-JP" altLang="ja-JP" sz="1400" b="1" u="sng" dirty="0" smtClean="0"/>
              <a:t>設置</a:t>
            </a:r>
            <a:r>
              <a:rPr lang="ja-JP" altLang="en-US" sz="1400" dirty="0" smtClean="0"/>
              <a:t>し</a:t>
            </a:r>
            <a:r>
              <a:rPr lang="ja-JP" altLang="en-US" sz="1400" dirty="0"/>
              <a:t>、</a:t>
            </a:r>
            <a:r>
              <a:rPr lang="ja-JP" altLang="ja-JP" sz="1400" dirty="0" smtClean="0"/>
              <a:t>介護</a:t>
            </a:r>
            <a:r>
              <a:rPr lang="ja-JP" altLang="ja-JP" sz="1400" dirty="0"/>
              <a:t>保険事業計画等における整備目標と整合的な目標</a:t>
            </a:r>
            <a:r>
              <a:rPr lang="ja-JP" altLang="ja-JP" sz="1400" dirty="0" smtClean="0"/>
              <a:t>を</a:t>
            </a:r>
            <a:r>
              <a:rPr lang="ja-JP" altLang="en-US" sz="1400" dirty="0" smtClean="0"/>
              <a:t>検討。</a:t>
            </a:r>
            <a:endParaRPr lang="en-US" altLang="ja-JP" sz="1400" dirty="0" smtClean="0"/>
          </a:p>
          <a:p>
            <a:pPr marL="360000" indent="-180000"/>
            <a:r>
              <a:rPr lang="en-US" altLang="ja-JP" sz="1300" dirty="0" smtClean="0"/>
              <a:t>※</a:t>
            </a:r>
            <a:r>
              <a:rPr lang="ja-JP" altLang="en-US" sz="1300" dirty="0" smtClean="0"/>
              <a:t>　例えばサービス付き高齢者向け住宅等の整備等に関する計画や療養病床の動向など在宅医療の提供体制を考える上で地域において留意すべき事項や、協議</a:t>
            </a:r>
            <a:r>
              <a:rPr lang="ja-JP" altLang="en-US" sz="1300" dirty="0"/>
              <a:t>の</a:t>
            </a:r>
            <a:r>
              <a:rPr lang="ja-JP" altLang="en-US" sz="1300" dirty="0" smtClean="0"/>
              <a:t>進め方について、今後、国において整理し、都道府県に示していく。</a:t>
            </a:r>
            <a:endParaRPr lang="en-US" altLang="ja-JP" sz="1300" dirty="0" smtClean="0"/>
          </a:p>
        </p:txBody>
      </p:sp>
      <p:sp>
        <p:nvSpPr>
          <p:cNvPr id="27" name="テキスト ボックス 26"/>
          <p:cNvSpPr txBox="1"/>
          <p:nvPr/>
        </p:nvSpPr>
        <p:spPr>
          <a:xfrm>
            <a:off x="194618" y="1700808"/>
            <a:ext cx="2439916"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ja-JP" altLang="en-US" sz="1400" b="1" dirty="0" smtClean="0"/>
              <a:t>実効的な整備目標の設定</a:t>
            </a:r>
            <a:endParaRPr kumimoji="1" lang="ja-JP" altLang="en-US" sz="1400" b="1" dirty="0"/>
          </a:p>
        </p:txBody>
      </p:sp>
      <p:sp>
        <p:nvSpPr>
          <p:cNvPr id="28" name="テキスト ボックス 27"/>
          <p:cNvSpPr txBox="1"/>
          <p:nvPr/>
        </p:nvSpPr>
        <p:spPr>
          <a:xfrm>
            <a:off x="4925332" y="1700809"/>
            <a:ext cx="3412044"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1400" b="1" dirty="0"/>
              <a:t>多様な職種・事業者を想定した取組</a:t>
            </a:r>
            <a:endParaRPr kumimoji="1" lang="ja-JP" altLang="en-US" sz="1400" b="1" dirty="0"/>
          </a:p>
        </p:txBody>
      </p:sp>
      <p:sp>
        <p:nvSpPr>
          <p:cNvPr id="26" name="テキスト ボックス 25"/>
          <p:cNvSpPr txBox="1"/>
          <p:nvPr/>
        </p:nvSpPr>
        <p:spPr>
          <a:xfrm>
            <a:off x="4859149" y="1988840"/>
            <a:ext cx="4979620" cy="1446550"/>
          </a:xfrm>
          <a:prstGeom prst="rect">
            <a:avLst/>
          </a:prstGeom>
          <a:noFill/>
        </p:spPr>
        <p:txBody>
          <a:bodyPr wrap="square" rtlCol="0">
            <a:spAutoFit/>
          </a:bodyPr>
          <a:lstStyle/>
          <a:p>
            <a:pPr marL="180000" indent="-180000"/>
            <a:r>
              <a:rPr lang="ja-JP" altLang="ja-JP" sz="1400" dirty="0" smtClean="0"/>
              <a:t>○</a:t>
            </a:r>
            <a:r>
              <a:rPr lang="ja-JP" altLang="ja-JP" sz="1400" dirty="0"/>
              <a:t>　在宅医療の提供者側に対する施策に偏重しないよう、多様な</a:t>
            </a:r>
            <a:r>
              <a:rPr lang="ja-JP" altLang="ja-JP" sz="1400" dirty="0" smtClean="0"/>
              <a:t>職種・</a:t>
            </a:r>
            <a:r>
              <a:rPr lang="en-US" altLang="ja-JP" sz="1400" dirty="0" smtClean="0"/>
              <a:t> </a:t>
            </a:r>
            <a:r>
              <a:rPr lang="ja-JP" altLang="ja-JP" sz="1400" dirty="0" smtClean="0"/>
              <a:t>事</a:t>
            </a:r>
            <a:r>
              <a:rPr lang="ja-JP" altLang="ja-JP" sz="1400" dirty="0"/>
              <a:t>業者が参加することを想定した施策</a:t>
            </a:r>
            <a:r>
              <a:rPr lang="ja-JP" altLang="ja-JP" sz="1400" dirty="0" smtClean="0"/>
              <a:t>を</a:t>
            </a:r>
            <a:r>
              <a:rPr lang="ja-JP" altLang="en-US" sz="1400" dirty="0" smtClean="0"/>
              <a:t>実施</a:t>
            </a:r>
            <a:r>
              <a:rPr lang="ja-JP" altLang="ja-JP" sz="1400" dirty="0" smtClean="0"/>
              <a:t>。</a:t>
            </a:r>
            <a:endParaRPr lang="ja-JP" altLang="ja-JP" sz="1400" dirty="0"/>
          </a:p>
          <a:p>
            <a:pPr marL="355600" indent="-260350"/>
            <a:r>
              <a:rPr lang="ja-JP" altLang="en-US" sz="1200" dirty="0" smtClean="0"/>
              <a:t>（例）</a:t>
            </a:r>
            <a:r>
              <a:rPr lang="ja-JP" altLang="ja-JP" sz="1200" dirty="0" smtClean="0"/>
              <a:t>・</a:t>
            </a:r>
            <a:r>
              <a:rPr lang="ja-JP" altLang="ja-JP" sz="1200" dirty="0"/>
              <a:t>地域住民に対する普及啓発</a:t>
            </a:r>
          </a:p>
          <a:p>
            <a:pPr marL="493200" indent="-90000"/>
            <a:r>
              <a:rPr lang="ja-JP" altLang="ja-JP" sz="1200" dirty="0" smtClean="0"/>
              <a:t>・</a:t>
            </a:r>
            <a:r>
              <a:rPr lang="ja-JP" altLang="ja-JP" sz="1200" dirty="0"/>
              <a:t>入院医療機関に対し在宅医療で対応可能な患者像や</a:t>
            </a:r>
            <a:r>
              <a:rPr lang="ja-JP" altLang="ja-JP" sz="1200" dirty="0" smtClean="0"/>
              <a:t>療養環境について</a:t>
            </a:r>
            <a:r>
              <a:rPr lang="ja-JP" altLang="ja-JP" sz="1200" dirty="0"/>
              <a:t>の研修</a:t>
            </a:r>
          </a:p>
          <a:p>
            <a:pPr marL="493200" indent="-90000"/>
            <a:r>
              <a:rPr lang="ja-JP" altLang="ja-JP" sz="1200" dirty="0" smtClean="0"/>
              <a:t>・入院医療機関と、かかりつけの医療機関や居宅介護支援事</a:t>
            </a:r>
            <a:r>
              <a:rPr lang="ja-JP" altLang="en-US" sz="1200" dirty="0"/>
              <a:t>業</a:t>
            </a:r>
            <a:r>
              <a:rPr lang="ja-JP" altLang="ja-JP" sz="1200" dirty="0" smtClean="0"/>
              <a:t>所等との入退院時における情報共有のための連携ルール等の策定</a:t>
            </a:r>
            <a:r>
              <a:rPr lang="ja-JP" altLang="en-US" sz="1200" dirty="0" smtClean="0"/>
              <a:t>　</a:t>
            </a:r>
            <a:r>
              <a:rPr lang="ja-JP" altLang="ja-JP" sz="1200" dirty="0" smtClean="0"/>
              <a:t>等</a:t>
            </a:r>
            <a:endParaRPr lang="en-US" altLang="ja-JP" sz="1200" dirty="0" smtClean="0"/>
          </a:p>
        </p:txBody>
      </p:sp>
      <p:sp>
        <p:nvSpPr>
          <p:cNvPr id="110" name="テキスト ボックス 109"/>
          <p:cNvSpPr txBox="1"/>
          <p:nvPr/>
        </p:nvSpPr>
        <p:spPr>
          <a:xfrm>
            <a:off x="4919478" y="4795692"/>
            <a:ext cx="3412044"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1400" b="1" dirty="0"/>
              <a:t>地域支援事業と連携した取組</a:t>
            </a:r>
            <a:endParaRPr kumimoji="1" lang="ja-JP" altLang="en-US" sz="1400" b="1" dirty="0"/>
          </a:p>
        </p:txBody>
      </p:sp>
      <p:sp>
        <p:nvSpPr>
          <p:cNvPr id="111" name="テキスト ボックス 110"/>
          <p:cNvSpPr txBox="1"/>
          <p:nvPr/>
        </p:nvSpPr>
        <p:spPr>
          <a:xfrm>
            <a:off x="4830511" y="5140930"/>
            <a:ext cx="4979620" cy="1600438"/>
          </a:xfrm>
          <a:prstGeom prst="rect">
            <a:avLst/>
          </a:prstGeom>
          <a:noFill/>
        </p:spPr>
        <p:txBody>
          <a:bodyPr wrap="square" rtlCol="0">
            <a:spAutoFit/>
          </a:bodyPr>
          <a:lstStyle/>
          <a:p>
            <a:pPr marL="180000" indent="-180000"/>
            <a:r>
              <a:rPr lang="ja-JP" altLang="ja-JP" sz="1400" dirty="0" smtClean="0"/>
              <a:t>○</a:t>
            </a:r>
            <a:r>
              <a:rPr lang="ja-JP" altLang="ja-JP" sz="1400" dirty="0">
                <a:solidFill>
                  <a:srgbClr val="FF0000"/>
                </a:solidFill>
              </a:rPr>
              <a:t>　</a:t>
            </a:r>
            <a:r>
              <a:rPr lang="ja-JP" altLang="ja-JP" sz="1400" dirty="0" smtClean="0"/>
              <a:t>医師会</a:t>
            </a:r>
            <a:r>
              <a:rPr lang="ja-JP" altLang="ja-JP" sz="1400" dirty="0"/>
              <a:t>等</a:t>
            </a:r>
            <a:r>
              <a:rPr lang="ja-JP" altLang="ja-JP" sz="1400" dirty="0" smtClean="0"/>
              <a:t>と連携</a:t>
            </a:r>
            <a:r>
              <a:rPr lang="ja-JP" altLang="en-US" sz="1400" dirty="0" smtClean="0"/>
              <a:t>し、また</a:t>
            </a:r>
            <a:r>
              <a:rPr lang="ja-JP" altLang="ja-JP" sz="1400" dirty="0" smtClean="0"/>
              <a:t>保健所</a:t>
            </a:r>
            <a:r>
              <a:rPr lang="ja-JP" altLang="en-US" sz="1400" dirty="0"/>
              <a:t>を</a:t>
            </a:r>
            <a:r>
              <a:rPr lang="ja-JP" altLang="ja-JP" sz="1400" dirty="0" smtClean="0"/>
              <a:t>活用</a:t>
            </a:r>
            <a:r>
              <a:rPr lang="ja-JP" altLang="en-US" sz="1400" dirty="0" smtClean="0"/>
              <a:t>しながら、</a:t>
            </a:r>
            <a:r>
              <a:rPr lang="ja-JP" altLang="ja-JP" sz="1400" dirty="0" smtClean="0"/>
              <a:t>地域</a:t>
            </a:r>
            <a:r>
              <a:rPr lang="ja-JP" altLang="ja-JP" sz="1400" dirty="0"/>
              <a:t>支援事業の在宅医療・介護連携推進事業を担う</a:t>
            </a:r>
            <a:r>
              <a:rPr lang="ja-JP" altLang="ja-JP" sz="1400" dirty="0" smtClean="0"/>
              <a:t>市町村</a:t>
            </a:r>
            <a:r>
              <a:rPr lang="ja-JP" altLang="en-US" sz="1400" dirty="0" smtClean="0"/>
              <a:t>を</a:t>
            </a:r>
            <a:r>
              <a:rPr lang="ja-JP" altLang="ja-JP" sz="1400" dirty="0" smtClean="0"/>
              <a:t>支援。</a:t>
            </a:r>
            <a:endParaRPr lang="en-US" altLang="ja-JP" sz="1400" dirty="0" smtClean="0"/>
          </a:p>
          <a:p>
            <a:pPr marL="180000" indent="-180000"/>
            <a:r>
              <a:rPr lang="ja-JP" altLang="en-US" sz="1400" dirty="0" smtClean="0"/>
              <a:t>　　 特に、以下のような医療に係る専門的・技術的な対応が必要な取組は、重点的に対応。</a:t>
            </a:r>
            <a:endParaRPr lang="en-US" altLang="ja-JP" sz="1400" dirty="0" smtClean="0"/>
          </a:p>
          <a:p>
            <a:pPr indent="177800"/>
            <a:r>
              <a:rPr lang="ja-JP" altLang="en-US" sz="1400" dirty="0" smtClean="0"/>
              <a:t>　</a:t>
            </a:r>
            <a:r>
              <a:rPr lang="ja-JP" altLang="ja-JP" sz="1400" dirty="0" smtClean="0"/>
              <a:t>（ウ）切れ目</a:t>
            </a:r>
            <a:r>
              <a:rPr lang="ja-JP" altLang="ja-JP" sz="1400" dirty="0"/>
              <a:t>のない在宅医療と在宅</a:t>
            </a:r>
            <a:r>
              <a:rPr lang="ja-JP" altLang="ja-JP" sz="1400" dirty="0" smtClean="0"/>
              <a:t>介護の</a:t>
            </a:r>
            <a:r>
              <a:rPr lang="ja-JP" altLang="ja-JP" sz="1400" dirty="0"/>
              <a:t>提供体制の</a:t>
            </a:r>
            <a:r>
              <a:rPr lang="ja-JP" altLang="ja-JP" sz="1400" dirty="0" smtClean="0"/>
              <a:t>構築</a:t>
            </a:r>
            <a:r>
              <a:rPr lang="ja-JP" altLang="en-US" sz="1400" dirty="0" smtClean="0"/>
              <a:t>　　　</a:t>
            </a:r>
            <a:endParaRPr lang="en-US" altLang="ja-JP" sz="1400" dirty="0" smtClean="0"/>
          </a:p>
          <a:p>
            <a:pPr indent="177800"/>
            <a:r>
              <a:rPr lang="ja-JP" altLang="en-US" sz="1400" dirty="0" smtClean="0"/>
              <a:t>　</a:t>
            </a:r>
            <a:r>
              <a:rPr lang="ja-JP" altLang="ja-JP" sz="1400" dirty="0" smtClean="0"/>
              <a:t>（</a:t>
            </a:r>
            <a:r>
              <a:rPr lang="ja-JP" altLang="ja-JP" sz="1400" dirty="0"/>
              <a:t>オ）在宅医療・介護連携に関する</a:t>
            </a:r>
            <a:r>
              <a:rPr lang="ja-JP" altLang="ja-JP" sz="1400" dirty="0" smtClean="0"/>
              <a:t>相談支援</a:t>
            </a:r>
            <a:endParaRPr lang="en-US" altLang="ja-JP" sz="1400" dirty="0" smtClean="0"/>
          </a:p>
          <a:p>
            <a:pPr indent="177800"/>
            <a:r>
              <a:rPr lang="ja-JP" altLang="en-US" sz="1400" dirty="0" smtClean="0"/>
              <a:t>　</a:t>
            </a:r>
            <a:r>
              <a:rPr lang="ja-JP" altLang="ja-JP" sz="1400" dirty="0" smtClean="0"/>
              <a:t>（</a:t>
            </a:r>
            <a:r>
              <a:rPr lang="ja-JP" altLang="ja-JP" sz="1400" dirty="0"/>
              <a:t>ク）在宅医療・</a:t>
            </a:r>
            <a:r>
              <a:rPr lang="ja-JP" altLang="ja-JP" sz="1400" dirty="0" smtClean="0"/>
              <a:t>介護連携</a:t>
            </a:r>
            <a:r>
              <a:rPr lang="ja-JP" altLang="ja-JP" sz="1400" dirty="0"/>
              <a:t>に関する関係市区町村の</a:t>
            </a:r>
            <a:r>
              <a:rPr lang="ja-JP" altLang="ja-JP" sz="1400" dirty="0" smtClean="0"/>
              <a:t>連携</a:t>
            </a:r>
            <a:endParaRPr lang="en-US" altLang="ja-JP" sz="1400" dirty="0" smtClean="0"/>
          </a:p>
        </p:txBody>
      </p:sp>
      <p:pic>
        <p:nvPicPr>
          <p:cNvPr id="116" name="図 115" descr="building03_cl2.wmf"/>
          <p:cNvPicPr>
            <a:picLocks noChangeAspect="1"/>
          </p:cNvPicPr>
          <p:nvPr/>
        </p:nvPicPr>
        <p:blipFill>
          <a:blip r:embed="rId2" cstate="print"/>
          <a:stretch>
            <a:fillRect/>
          </a:stretch>
        </p:blipFill>
        <p:spPr>
          <a:xfrm flipH="1">
            <a:off x="9248768" y="4101440"/>
            <a:ext cx="456760" cy="269497"/>
          </a:xfrm>
          <a:prstGeom prst="rect">
            <a:avLst/>
          </a:prstGeom>
        </p:spPr>
      </p:pic>
      <p:pic>
        <p:nvPicPr>
          <p:cNvPr id="117" name="図 116" descr="person_0290.wmf"/>
          <p:cNvPicPr>
            <a:picLocks noChangeAspect="1"/>
          </p:cNvPicPr>
          <p:nvPr/>
        </p:nvPicPr>
        <p:blipFill>
          <a:blip r:embed="rId3" cstate="print"/>
          <a:stretch>
            <a:fillRect/>
          </a:stretch>
        </p:blipFill>
        <p:spPr>
          <a:xfrm flipH="1">
            <a:off x="9166019" y="4082828"/>
            <a:ext cx="283361" cy="366942"/>
          </a:xfrm>
          <a:prstGeom prst="rect">
            <a:avLst/>
          </a:prstGeom>
        </p:spPr>
      </p:pic>
      <p:sp>
        <p:nvSpPr>
          <p:cNvPr id="118" name="Rectangle 25"/>
          <p:cNvSpPr>
            <a:spLocks noChangeArrowheads="1"/>
          </p:cNvSpPr>
          <p:nvPr/>
        </p:nvSpPr>
        <p:spPr bwMode="auto">
          <a:xfrm>
            <a:off x="8610679" y="4249768"/>
            <a:ext cx="734115" cy="226962"/>
          </a:xfrm>
          <a:prstGeom prst="rect">
            <a:avLst/>
          </a:prstGeom>
          <a:noFill/>
          <a:ln w="9525">
            <a:noFill/>
            <a:miter lim="800000"/>
            <a:headEnd/>
            <a:tailEnd/>
          </a:ln>
          <a:effectLst/>
        </p:spPr>
        <p:txBody>
          <a:bodyPr wrap="none" lIns="95764" tIns="47883" rIns="95764" bIns="47883" anchor="ctr"/>
          <a:lstStyle/>
          <a:p>
            <a:pPr algn="ctr" defTabSz="957263">
              <a:spcBef>
                <a:spcPct val="0"/>
              </a:spcBef>
            </a:pPr>
            <a:r>
              <a:rPr lang="ja-JP" altLang="en-US" sz="1000" dirty="0" smtClean="0">
                <a:solidFill>
                  <a:prstClr val="black"/>
                </a:solidFill>
                <a:latin typeface="Arial" pitchFamily="34" charset="0"/>
              </a:rPr>
              <a:t>居宅介護</a:t>
            </a:r>
            <a:endParaRPr lang="en-US" altLang="ja-JP" sz="1000" dirty="0" smtClean="0">
              <a:solidFill>
                <a:prstClr val="black"/>
              </a:solidFill>
              <a:latin typeface="Arial" pitchFamily="34" charset="0"/>
            </a:endParaRPr>
          </a:p>
          <a:p>
            <a:pPr algn="ctr" defTabSz="957263">
              <a:spcBef>
                <a:spcPct val="0"/>
              </a:spcBef>
            </a:pPr>
            <a:r>
              <a:rPr lang="ja-JP" altLang="en-US" sz="1000" dirty="0" smtClean="0">
                <a:solidFill>
                  <a:prstClr val="black"/>
                </a:solidFill>
                <a:latin typeface="Arial" pitchFamily="34" charset="0"/>
              </a:rPr>
              <a:t>支援事業所</a:t>
            </a:r>
            <a:endParaRPr lang="ja-JP" altLang="en-US" sz="1000" dirty="0">
              <a:solidFill>
                <a:prstClr val="black"/>
              </a:solidFill>
              <a:latin typeface="Arial" pitchFamily="34" charset="0"/>
            </a:endParaRPr>
          </a:p>
        </p:txBody>
      </p:sp>
      <p:pic>
        <p:nvPicPr>
          <p:cNvPr id="123" name="Picture 26" descr="クリニック"/>
          <p:cNvPicPr>
            <a:picLocks noChangeAspect="1" noChangeArrowheads="1"/>
          </p:cNvPicPr>
          <p:nvPr/>
        </p:nvPicPr>
        <p:blipFill>
          <a:blip r:embed="rId4" cstate="print"/>
          <a:srcRect/>
          <a:stretch>
            <a:fillRect/>
          </a:stretch>
        </p:blipFill>
        <p:spPr bwMode="auto">
          <a:xfrm>
            <a:off x="8106565" y="3606492"/>
            <a:ext cx="1201134" cy="490522"/>
          </a:xfrm>
          <a:prstGeom prst="rect">
            <a:avLst/>
          </a:prstGeom>
          <a:noFill/>
        </p:spPr>
      </p:pic>
      <p:sp>
        <p:nvSpPr>
          <p:cNvPr id="124" name="Rectangle 27"/>
          <p:cNvSpPr>
            <a:spLocks noChangeArrowheads="1"/>
          </p:cNvSpPr>
          <p:nvPr/>
        </p:nvSpPr>
        <p:spPr bwMode="auto">
          <a:xfrm>
            <a:off x="8570558" y="3501008"/>
            <a:ext cx="1060914" cy="247087"/>
          </a:xfrm>
          <a:prstGeom prst="rect">
            <a:avLst/>
          </a:prstGeom>
          <a:noFill/>
          <a:ln w="9525">
            <a:noFill/>
            <a:miter lim="800000"/>
            <a:headEnd/>
            <a:tailEnd/>
          </a:ln>
          <a:effectLst/>
        </p:spPr>
        <p:txBody>
          <a:bodyPr wrap="none" lIns="95764" tIns="47883" rIns="95764" bIns="47883" anchor="ctr"/>
          <a:lstStyle/>
          <a:p>
            <a:pPr algn="ctr" defTabSz="957263">
              <a:spcBef>
                <a:spcPct val="0"/>
              </a:spcBef>
            </a:pPr>
            <a:r>
              <a:rPr lang="ja-JP" altLang="en-US" sz="1000" dirty="0" smtClean="0">
                <a:solidFill>
                  <a:prstClr val="black"/>
                </a:solidFill>
                <a:latin typeface="Arial" pitchFamily="34" charset="0"/>
              </a:rPr>
              <a:t>かかりつけ医</a:t>
            </a:r>
            <a:endParaRPr lang="ja-JP" altLang="en-US" sz="1000" dirty="0">
              <a:solidFill>
                <a:prstClr val="black"/>
              </a:solidFill>
              <a:latin typeface="Arial" pitchFamily="34" charset="0"/>
            </a:endParaRPr>
          </a:p>
        </p:txBody>
      </p:sp>
      <p:sp>
        <p:nvSpPr>
          <p:cNvPr id="131" name="角丸四角形吹き出し 130"/>
          <p:cNvSpPr/>
          <p:nvPr/>
        </p:nvSpPr>
        <p:spPr>
          <a:xfrm>
            <a:off x="5896571" y="3473136"/>
            <a:ext cx="1200969" cy="258183"/>
          </a:xfrm>
          <a:prstGeom prst="wedgeRoundRectCallout">
            <a:avLst>
              <a:gd name="adj1" fmla="val -48305"/>
              <a:gd name="adj2" fmla="val 127894"/>
              <a:gd name="adj3" fmla="val 16667"/>
            </a:avLst>
          </a:prstGeom>
          <a:solidFill>
            <a:schemeClr val="bg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dirty="0" smtClean="0">
                <a:solidFill>
                  <a:schemeClr val="tx1"/>
                </a:solidFill>
              </a:rPr>
              <a:t>在宅医療の研修</a:t>
            </a:r>
            <a:endParaRPr kumimoji="1" lang="ja-JP" altLang="en-US" sz="1100" dirty="0">
              <a:solidFill>
                <a:schemeClr val="tx1"/>
              </a:solidFill>
            </a:endParaRPr>
          </a:p>
        </p:txBody>
      </p:sp>
      <p:sp>
        <p:nvSpPr>
          <p:cNvPr id="145" name="円/楕円 144"/>
          <p:cNvSpPr/>
          <p:nvPr/>
        </p:nvSpPr>
        <p:spPr>
          <a:xfrm>
            <a:off x="341517" y="4155796"/>
            <a:ext cx="2795334" cy="1862606"/>
          </a:xfrm>
          <a:prstGeom prst="ellipse">
            <a:avLst/>
          </a:prstGeom>
          <a:solidFill>
            <a:schemeClr val="accent5">
              <a:lumMod val="60000"/>
              <a:lumOff val="40000"/>
              <a:alpha val="3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1992347" y="4208212"/>
            <a:ext cx="2545865" cy="1820411"/>
          </a:xfrm>
          <a:prstGeom prst="ellipse">
            <a:avLst/>
          </a:prstGeom>
          <a:solidFill>
            <a:srgbClr val="F1FE4C">
              <a:alpha val="63000"/>
            </a:srgbClr>
          </a:solidFill>
          <a:ln>
            <a:solidFill>
              <a:srgbClr val="F1FE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Rectangle 25"/>
          <p:cNvSpPr>
            <a:spLocks noChangeArrowheads="1"/>
          </p:cNvSpPr>
          <p:nvPr/>
        </p:nvSpPr>
        <p:spPr bwMode="auto">
          <a:xfrm>
            <a:off x="3152800" y="4077072"/>
            <a:ext cx="813120" cy="437019"/>
          </a:xfrm>
          <a:prstGeom prst="rect">
            <a:avLst/>
          </a:prstGeom>
          <a:noFill/>
          <a:ln w="9525">
            <a:noFill/>
            <a:miter lim="800000"/>
            <a:headEnd/>
            <a:tailEnd/>
          </a:ln>
          <a:effectLst/>
        </p:spPr>
        <p:txBody>
          <a:bodyPr wrap="none" lIns="95764" tIns="47883" rIns="95764" bIns="47883" anchor="ctr"/>
          <a:lstStyle/>
          <a:p>
            <a:pPr algn="ctr" defTabSz="957263">
              <a:spcBef>
                <a:spcPct val="0"/>
              </a:spcBef>
            </a:pPr>
            <a:r>
              <a:rPr lang="ja-JP" altLang="en-US" sz="1600" b="1" dirty="0" smtClean="0">
                <a:solidFill>
                  <a:prstClr val="black"/>
                </a:solidFill>
                <a:latin typeface="Arial" pitchFamily="34" charset="0"/>
              </a:rPr>
              <a:t>市町村</a:t>
            </a:r>
            <a:endParaRPr lang="en-US" altLang="ja-JP" sz="1600" b="1" dirty="0" smtClean="0">
              <a:solidFill>
                <a:prstClr val="black"/>
              </a:solidFill>
              <a:latin typeface="Arial" pitchFamily="34" charset="0"/>
            </a:endParaRPr>
          </a:p>
        </p:txBody>
      </p:sp>
      <p:sp>
        <p:nvSpPr>
          <p:cNvPr id="148" name="Rectangle 25"/>
          <p:cNvSpPr>
            <a:spLocks noChangeArrowheads="1"/>
          </p:cNvSpPr>
          <p:nvPr/>
        </p:nvSpPr>
        <p:spPr bwMode="auto">
          <a:xfrm>
            <a:off x="2072680" y="4796413"/>
            <a:ext cx="870798" cy="437019"/>
          </a:xfrm>
          <a:prstGeom prst="rect">
            <a:avLst/>
          </a:prstGeom>
          <a:noFill/>
          <a:ln w="9525">
            <a:noFill/>
            <a:miter lim="800000"/>
            <a:headEnd/>
            <a:tailEnd/>
          </a:ln>
          <a:effectLst/>
        </p:spPr>
        <p:txBody>
          <a:bodyPr wrap="none" lIns="95764" tIns="47883" rIns="95764" bIns="47883" anchor="ctr"/>
          <a:lstStyle/>
          <a:p>
            <a:pPr algn="ctr" defTabSz="957263">
              <a:spcBef>
                <a:spcPct val="0"/>
              </a:spcBef>
            </a:pPr>
            <a:r>
              <a:rPr lang="ja-JP" altLang="en-US" sz="1600" b="1" dirty="0" smtClean="0">
                <a:solidFill>
                  <a:prstClr val="black"/>
                </a:solidFill>
                <a:latin typeface="Arial" pitchFamily="34" charset="0"/>
              </a:rPr>
              <a:t>協議の場</a:t>
            </a:r>
            <a:endParaRPr lang="en-US" altLang="ja-JP" sz="1600" b="1" dirty="0" smtClean="0">
              <a:solidFill>
                <a:prstClr val="black"/>
              </a:solidFill>
              <a:latin typeface="Arial" pitchFamily="34" charset="0"/>
            </a:endParaRPr>
          </a:p>
        </p:txBody>
      </p:sp>
      <p:sp>
        <p:nvSpPr>
          <p:cNvPr id="149" name="Rectangle 25"/>
          <p:cNvSpPr>
            <a:spLocks noChangeArrowheads="1"/>
          </p:cNvSpPr>
          <p:nvPr/>
        </p:nvSpPr>
        <p:spPr bwMode="auto">
          <a:xfrm>
            <a:off x="875983" y="4994735"/>
            <a:ext cx="1440158" cy="315044"/>
          </a:xfrm>
          <a:prstGeom prst="rect">
            <a:avLst/>
          </a:prstGeom>
          <a:noFill/>
          <a:ln w="9525">
            <a:noFill/>
            <a:miter lim="800000"/>
            <a:headEnd/>
            <a:tailEnd/>
          </a:ln>
          <a:effectLst/>
        </p:spPr>
        <p:txBody>
          <a:bodyPr wrap="none" lIns="95764" tIns="47883" rIns="95764" bIns="47883" anchor="ctr"/>
          <a:lstStyle/>
          <a:p>
            <a:pPr defTabSz="957263">
              <a:spcBef>
                <a:spcPct val="0"/>
              </a:spcBef>
            </a:pPr>
            <a:r>
              <a:rPr lang="ja-JP" altLang="en-US" sz="1100" dirty="0" smtClean="0">
                <a:solidFill>
                  <a:prstClr val="black"/>
                </a:solidFill>
                <a:latin typeface="Arial" pitchFamily="34" charset="0"/>
              </a:rPr>
              <a:t>・医療計画</a:t>
            </a:r>
            <a:endParaRPr lang="en-US" altLang="ja-JP" sz="1100" dirty="0" smtClean="0">
              <a:solidFill>
                <a:prstClr val="black"/>
              </a:solidFill>
              <a:latin typeface="Arial" pitchFamily="34" charset="0"/>
            </a:endParaRPr>
          </a:p>
        </p:txBody>
      </p:sp>
      <p:sp>
        <p:nvSpPr>
          <p:cNvPr id="150" name="Rectangle 25"/>
          <p:cNvSpPr>
            <a:spLocks noChangeArrowheads="1"/>
          </p:cNvSpPr>
          <p:nvPr/>
        </p:nvSpPr>
        <p:spPr bwMode="auto">
          <a:xfrm>
            <a:off x="3152800" y="4994735"/>
            <a:ext cx="1391364" cy="315044"/>
          </a:xfrm>
          <a:prstGeom prst="rect">
            <a:avLst/>
          </a:prstGeom>
          <a:noFill/>
          <a:ln w="9525">
            <a:noFill/>
            <a:miter lim="800000"/>
            <a:headEnd/>
            <a:tailEnd/>
          </a:ln>
          <a:effectLst/>
        </p:spPr>
        <p:txBody>
          <a:bodyPr wrap="none" lIns="95764" tIns="47883" rIns="95764" bIns="47883" anchor="ctr"/>
          <a:lstStyle/>
          <a:p>
            <a:pPr defTabSz="957263">
              <a:spcBef>
                <a:spcPct val="0"/>
              </a:spcBef>
            </a:pPr>
            <a:r>
              <a:rPr lang="ja-JP" altLang="en-US" sz="1100" dirty="0" smtClean="0">
                <a:solidFill>
                  <a:prstClr val="black"/>
                </a:solidFill>
                <a:latin typeface="Arial" pitchFamily="34" charset="0"/>
              </a:rPr>
              <a:t>・市町村介護保険事業</a:t>
            </a:r>
            <a:endParaRPr lang="en-US" altLang="ja-JP" sz="1100" dirty="0" smtClean="0">
              <a:solidFill>
                <a:prstClr val="black"/>
              </a:solidFill>
              <a:latin typeface="Arial" pitchFamily="34" charset="0"/>
            </a:endParaRPr>
          </a:p>
          <a:p>
            <a:pPr defTabSz="957263">
              <a:spcBef>
                <a:spcPct val="0"/>
              </a:spcBef>
            </a:pPr>
            <a:r>
              <a:rPr lang="ja-JP" altLang="en-US" sz="1100" dirty="0">
                <a:solidFill>
                  <a:prstClr val="black"/>
                </a:solidFill>
                <a:latin typeface="Arial" pitchFamily="34" charset="0"/>
              </a:rPr>
              <a:t>　</a:t>
            </a:r>
            <a:r>
              <a:rPr lang="ja-JP" altLang="en-US" sz="1100" dirty="0" smtClean="0">
                <a:solidFill>
                  <a:prstClr val="black"/>
                </a:solidFill>
                <a:latin typeface="Arial" pitchFamily="34" charset="0"/>
              </a:rPr>
              <a:t>計画</a:t>
            </a:r>
            <a:endParaRPr lang="en-US" altLang="ja-JP" sz="1100" dirty="0" smtClean="0">
              <a:solidFill>
                <a:prstClr val="black"/>
              </a:solidFill>
              <a:latin typeface="Arial" pitchFamily="34" charset="0"/>
            </a:endParaRPr>
          </a:p>
        </p:txBody>
      </p:sp>
      <p:sp>
        <p:nvSpPr>
          <p:cNvPr id="151" name="左カーブ矢印 150"/>
          <p:cNvSpPr/>
          <p:nvPr/>
        </p:nvSpPr>
        <p:spPr>
          <a:xfrm rot="5400000">
            <a:off x="2152653" y="4891923"/>
            <a:ext cx="655386" cy="198529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52" name="Picture 5" descr="C:\Users\IKYUW\AppData\Local\Microsoft\Windows\Temporary Internet Files\Content.IE5\Y4ZL70VA\MC90044601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7206" y="5218074"/>
            <a:ext cx="1189416" cy="973585"/>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35" descr="C:\Users\ARNAS\Desktop\MC900151245.WMF"/>
          <p:cNvPicPr>
            <a:picLocks noChangeAspect="1" noChangeArrowheads="1"/>
          </p:cNvPicPr>
          <p:nvPr/>
        </p:nvPicPr>
        <p:blipFill>
          <a:blip r:embed="rId6" cstate="print"/>
          <a:srcRect/>
          <a:stretch>
            <a:fillRect/>
          </a:stretch>
        </p:blipFill>
        <p:spPr bwMode="auto">
          <a:xfrm>
            <a:off x="571569" y="5588334"/>
            <a:ext cx="824323" cy="445417"/>
          </a:xfrm>
          <a:prstGeom prst="rect">
            <a:avLst/>
          </a:prstGeom>
          <a:noFill/>
          <a:ln w="9525">
            <a:noFill/>
            <a:miter lim="800000"/>
            <a:headEnd/>
            <a:tailEnd/>
          </a:ln>
        </p:spPr>
      </p:pic>
      <p:pic>
        <p:nvPicPr>
          <p:cNvPr id="154" name="Picture 145" descr="E:\JPEG\IP08_K\IP08_K05.JPG"/>
          <p:cNvPicPr>
            <a:picLocks noChangeAspect="1" noChangeArrowheads="1"/>
          </p:cNvPicPr>
          <p:nvPr/>
        </p:nvPicPr>
        <p:blipFill>
          <a:blip r:embed="rId7" cstate="print"/>
          <a:srcRect/>
          <a:stretch>
            <a:fillRect/>
          </a:stretch>
        </p:blipFill>
        <p:spPr bwMode="auto">
          <a:xfrm>
            <a:off x="224532" y="5239126"/>
            <a:ext cx="624012" cy="487028"/>
          </a:xfrm>
          <a:prstGeom prst="rect">
            <a:avLst/>
          </a:prstGeom>
          <a:noFill/>
          <a:ln w="9525">
            <a:noFill/>
            <a:miter lim="800000"/>
            <a:headEnd/>
            <a:tailEnd/>
          </a:ln>
        </p:spPr>
      </p:pic>
      <p:pic>
        <p:nvPicPr>
          <p:cNvPr id="155" name="図 154" descr="build32.wmf"/>
          <p:cNvPicPr>
            <a:picLocks noChangeAspect="1"/>
          </p:cNvPicPr>
          <p:nvPr/>
        </p:nvPicPr>
        <p:blipFill>
          <a:blip r:embed="rId8" cstate="print"/>
          <a:stretch>
            <a:fillRect/>
          </a:stretch>
        </p:blipFill>
        <p:spPr>
          <a:xfrm>
            <a:off x="3667068" y="5341365"/>
            <a:ext cx="597703" cy="297655"/>
          </a:xfrm>
          <a:prstGeom prst="rect">
            <a:avLst/>
          </a:prstGeom>
        </p:spPr>
      </p:pic>
      <p:pic>
        <p:nvPicPr>
          <p:cNvPr id="156" name="図 155" descr="health_0166.wmf"/>
          <p:cNvPicPr>
            <a:picLocks noChangeAspect="1"/>
          </p:cNvPicPr>
          <p:nvPr/>
        </p:nvPicPr>
        <p:blipFill>
          <a:blip r:embed="rId9" cstate="print"/>
          <a:stretch>
            <a:fillRect/>
          </a:stretch>
        </p:blipFill>
        <p:spPr>
          <a:xfrm>
            <a:off x="3896900" y="5573581"/>
            <a:ext cx="641311" cy="455042"/>
          </a:xfrm>
          <a:prstGeom prst="rect">
            <a:avLst/>
          </a:prstGeom>
        </p:spPr>
      </p:pic>
      <p:sp>
        <p:nvSpPr>
          <p:cNvPr id="158" name="Rectangle 25"/>
          <p:cNvSpPr>
            <a:spLocks noChangeArrowheads="1"/>
          </p:cNvSpPr>
          <p:nvPr/>
        </p:nvSpPr>
        <p:spPr bwMode="auto">
          <a:xfrm>
            <a:off x="955421" y="4090416"/>
            <a:ext cx="973241" cy="451909"/>
          </a:xfrm>
          <a:prstGeom prst="rect">
            <a:avLst/>
          </a:prstGeom>
          <a:noFill/>
          <a:ln w="9525">
            <a:noFill/>
            <a:miter lim="800000"/>
            <a:headEnd/>
            <a:tailEnd/>
          </a:ln>
          <a:effectLst/>
        </p:spPr>
        <p:txBody>
          <a:bodyPr wrap="none" lIns="95764" tIns="47883" rIns="95764" bIns="47883" anchor="ctr"/>
          <a:lstStyle/>
          <a:p>
            <a:pPr algn="ctr" defTabSz="957263">
              <a:spcBef>
                <a:spcPct val="0"/>
              </a:spcBef>
            </a:pPr>
            <a:r>
              <a:rPr lang="ja-JP" altLang="en-US" sz="1600" b="1" dirty="0">
                <a:solidFill>
                  <a:prstClr val="black"/>
                </a:solidFill>
                <a:latin typeface="Arial" pitchFamily="34" charset="0"/>
              </a:rPr>
              <a:t>都道府県</a:t>
            </a:r>
          </a:p>
        </p:txBody>
      </p:sp>
      <p:sp>
        <p:nvSpPr>
          <p:cNvPr id="7" name="二等辺三角形 6"/>
          <p:cNvSpPr/>
          <p:nvPr/>
        </p:nvSpPr>
        <p:spPr>
          <a:xfrm rot="5022020">
            <a:off x="6914070" y="2726470"/>
            <a:ext cx="339805" cy="2491975"/>
          </a:xfrm>
          <a:prstGeom prst="triangle">
            <a:avLst/>
          </a:prstGeom>
          <a:solidFill>
            <a:schemeClr val="tx2">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0" name="図 159" descr="health_0166.wmf"/>
          <p:cNvPicPr>
            <a:picLocks noChangeAspect="1"/>
          </p:cNvPicPr>
          <p:nvPr/>
        </p:nvPicPr>
        <p:blipFill>
          <a:blip r:embed="rId9" cstate="print"/>
          <a:stretch>
            <a:fillRect/>
          </a:stretch>
        </p:blipFill>
        <p:spPr>
          <a:xfrm>
            <a:off x="6789931" y="3765118"/>
            <a:ext cx="641311" cy="455042"/>
          </a:xfrm>
          <a:prstGeom prst="rect">
            <a:avLst/>
          </a:prstGeom>
        </p:spPr>
      </p:pic>
      <p:sp>
        <p:nvSpPr>
          <p:cNvPr id="159" name="角丸四角形吹き出し 158"/>
          <p:cNvSpPr/>
          <p:nvPr/>
        </p:nvSpPr>
        <p:spPr>
          <a:xfrm>
            <a:off x="6025830" y="4246991"/>
            <a:ext cx="2584849" cy="276832"/>
          </a:xfrm>
          <a:prstGeom prst="wedgeRoundRectCallout">
            <a:avLst>
              <a:gd name="adj1" fmla="val 7465"/>
              <a:gd name="adj2" fmla="val -12191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dirty="0" smtClean="0">
                <a:solidFill>
                  <a:schemeClr val="tx1"/>
                </a:solidFill>
              </a:rPr>
              <a:t>入退院時の患者情報の共有ルール策定</a:t>
            </a:r>
            <a:endParaRPr kumimoji="1" lang="ja-JP" altLang="en-US" sz="1100" dirty="0">
              <a:solidFill>
                <a:schemeClr val="tx1"/>
              </a:solidFill>
            </a:endParaRPr>
          </a:p>
        </p:txBody>
      </p:sp>
      <p:pic>
        <p:nvPicPr>
          <p:cNvPr id="113" name="Picture 7" descr="C:\Users\ARNAS\Desktop\MC900236664.WMF"/>
          <p:cNvPicPr>
            <a:picLocks noChangeAspect="1" noChangeArrowheads="1"/>
          </p:cNvPicPr>
          <p:nvPr/>
        </p:nvPicPr>
        <p:blipFill>
          <a:blip r:embed="rId10" cstate="print"/>
          <a:srcRect/>
          <a:stretch>
            <a:fillRect/>
          </a:stretch>
        </p:blipFill>
        <p:spPr bwMode="auto">
          <a:xfrm>
            <a:off x="5043931" y="3850868"/>
            <a:ext cx="1011814" cy="658252"/>
          </a:xfrm>
          <a:prstGeom prst="rect">
            <a:avLst/>
          </a:prstGeom>
          <a:noFill/>
          <a:ln w="9525">
            <a:noFill/>
            <a:miter lim="800000"/>
            <a:headEnd/>
            <a:tailEnd/>
          </a:ln>
        </p:spPr>
      </p:pic>
      <p:pic>
        <p:nvPicPr>
          <p:cNvPr id="125" name="Picture 3" descr="C:\Users\IMLGJ\AppData\Local\Microsoft\Windows\Temporary Internet Files\Content.IE5\YO97QDGR\MC90044607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69610" y="4133116"/>
            <a:ext cx="253922" cy="475641"/>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グループ化 125"/>
          <p:cNvGrpSpPr/>
          <p:nvPr/>
        </p:nvGrpSpPr>
        <p:grpSpPr>
          <a:xfrm>
            <a:off x="5375926" y="4035640"/>
            <a:ext cx="821518" cy="496748"/>
            <a:chOff x="774998" y="5720198"/>
            <a:chExt cx="1020444" cy="638603"/>
          </a:xfrm>
        </p:grpSpPr>
        <p:sp>
          <p:nvSpPr>
            <p:cNvPr id="127" name="円/楕円 126"/>
            <p:cNvSpPr/>
            <p:nvPr/>
          </p:nvSpPr>
          <p:spPr>
            <a:xfrm>
              <a:off x="1702083" y="5723724"/>
              <a:ext cx="93359" cy="753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0"/>
              <a:endParaRPr lang="ja-JP" altLang="en-US" dirty="0">
                <a:solidFill>
                  <a:prstClr val="white"/>
                </a:solidFill>
              </a:endParaRPr>
            </a:p>
          </p:txBody>
        </p:sp>
        <p:grpSp>
          <p:nvGrpSpPr>
            <p:cNvPr id="128" name="グループ化 127"/>
            <p:cNvGrpSpPr/>
            <p:nvPr/>
          </p:nvGrpSpPr>
          <p:grpSpPr>
            <a:xfrm>
              <a:off x="774998" y="5720198"/>
              <a:ext cx="577602" cy="638603"/>
              <a:chOff x="374418" y="4205369"/>
              <a:chExt cx="906170" cy="881482"/>
            </a:xfrm>
          </p:grpSpPr>
          <p:pic>
            <p:nvPicPr>
              <p:cNvPr id="129" name="Picture 2" descr="C:\Users\IMLGJ\AppData\Local\Microsoft\Windows\Temporary Internet Files\Content.IE5\YO97QDGR\MC900445510[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4418" y="4205369"/>
                <a:ext cx="906170" cy="881482"/>
              </a:xfrm>
              <a:prstGeom prst="rect">
                <a:avLst/>
              </a:prstGeom>
              <a:noFill/>
              <a:extLst>
                <a:ext uri="{909E8E84-426E-40DD-AFC4-6F175D3DCCD1}">
                  <a14:hiddenFill xmlns:a14="http://schemas.microsoft.com/office/drawing/2010/main">
                    <a:solidFill>
                      <a:srgbClr val="FFFFFF"/>
                    </a:solidFill>
                  </a14:hiddenFill>
                </a:ext>
              </a:extLst>
            </p:spPr>
          </p:pic>
          <p:sp>
            <p:nvSpPr>
              <p:cNvPr id="130" name="正方形/長方形 129"/>
              <p:cNvSpPr/>
              <p:nvPr/>
            </p:nvSpPr>
            <p:spPr>
              <a:xfrm>
                <a:off x="374418" y="4363674"/>
                <a:ext cx="338909" cy="4334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0"/>
                <a:endParaRPr lang="ja-JP" altLang="en-US" dirty="0">
                  <a:solidFill>
                    <a:prstClr val="white"/>
                  </a:solidFill>
                </a:endParaRPr>
              </a:p>
            </p:txBody>
          </p:sp>
        </p:grpSp>
      </p:grpSp>
      <p:sp>
        <p:nvSpPr>
          <p:cNvPr id="114" name="Rectangle 25"/>
          <p:cNvSpPr>
            <a:spLocks noChangeArrowheads="1"/>
          </p:cNvSpPr>
          <p:nvPr/>
        </p:nvSpPr>
        <p:spPr bwMode="auto">
          <a:xfrm>
            <a:off x="5027810" y="3573016"/>
            <a:ext cx="813120" cy="315044"/>
          </a:xfrm>
          <a:prstGeom prst="rect">
            <a:avLst/>
          </a:prstGeom>
          <a:noFill/>
          <a:ln w="9525">
            <a:noFill/>
            <a:miter lim="800000"/>
            <a:headEnd/>
            <a:tailEnd/>
          </a:ln>
          <a:effectLst/>
        </p:spPr>
        <p:txBody>
          <a:bodyPr wrap="none" lIns="95764" tIns="47883" rIns="95764" bIns="47883" anchor="ctr"/>
          <a:lstStyle/>
          <a:p>
            <a:pPr algn="ctr" defTabSz="957263">
              <a:spcBef>
                <a:spcPct val="0"/>
              </a:spcBef>
            </a:pPr>
            <a:r>
              <a:rPr lang="ja-JP" altLang="en-US" sz="1050" dirty="0" smtClean="0">
                <a:solidFill>
                  <a:prstClr val="black"/>
                </a:solidFill>
                <a:latin typeface="Arial" pitchFamily="34" charset="0"/>
              </a:rPr>
              <a:t>入院医療機関</a:t>
            </a:r>
            <a:endParaRPr lang="ja-JP" altLang="en-US" sz="1050" dirty="0">
              <a:solidFill>
                <a:prstClr val="black"/>
              </a:solidFill>
              <a:latin typeface="Arial" pitchFamily="34" charset="0"/>
            </a:endParaRPr>
          </a:p>
        </p:txBody>
      </p:sp>
      <p:sp>
        <p:nvSpPr>
          <p:cNvPr id="46" name="Rectangle 25"/>
          <p:cNvSpPr>
            <a:spLocks noChangeArrowheads="1"/>
          </p:cNvSpPr>
          <p:nvPr/>
        </p:nvSpPr>
        <p:spPr bwMode="auto">
          <a:xfrm>
            <a:off x="1836232" y="6191659"/>
            <a:ext cx="1391364" cy="315044"/>
          </a:xfrm>
          <a:prstGeom prst="rect">
            <a:avLst/>
          </a:prstGeom>
          <a:noFill/>
          <a:ln w="9525">
            <a:noFill/>
            <a:miter lim="800000"/>
            <a:headEnd/>
            <a:tailEnd/>
          </a:ln>
          <a:effectLst/>
        </p:spPr>
        <p:txBody>
          <a:bodyPr wrap="none" lIns="95764" tIns="47883" rIns="95764" bIns="47883" anchor="ctr"/>
          <a:lstStyle/>
          <a:p>
            <a:pPr algn="ctr" defTabSz="957263">
              <a:spcBef>
                <a:spcPct val="0"/>
              </a:spcBef>
            </a:pPr>
            <a:r>
              <a:rPr lang="ja-JP" altLang="en-US" sz="1100" dirty="0" smtClean="0">
                <a:solidFill>
                  <a:prstClr val="black"/>
                </a:solidFill>
                <a:latin typeface="Arial" pitchFamily="34" charset="0"/>
              </a:rPr>
              <a:t>両計画で整合的な目標を検討</a:t>
            </a:r>
            <a:endParaRPr lang="en-US" altLang="ja-JP" sz="1100" dirty="0" smtClean="0">
              <a:solidFill>
                <a:prstClr val="black"/>
              </a:solidFill>
              <a:latin typeface="Arial" pitchFamily="34" charset="0"/>
            </a:endParaRPr>
          </a:p>
        </p:txBody>
      </p:sp>
      <p:sp>
        <p:nvSpPr>
          <p:cNvPr id="48" name="左カーブ矢印 47"/>
          <p:cNvSpPr/>
          <p:nvPr/>
        </p:nvSpPr>
        <p:spPr>
          <a:xfrm rot="16200000">
            <a:off x="2239022" y="3708720"/>
            <a:ext cx="655386" cy="198529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スライド番号プレースホルダー 2"/>
          <p:cNvSpPr>
            <a:spLocks noGrp="1"/>
          </p:cNvSpPr>
          <p:nvPr>
            <p:ph type="sldNum" sz="quarter" idx="12"/>
          </p:nvPr>
        </p:nvSpPr>
        <p:spPr>
          <a:xfrm>
            <a:off x="7610152" y="6520259"/>
            <a:ext cx="2311400" cy="365125"/>
          </a:xfrm>
        </p:spPr>
        <p:txBody>
          <a:bodyPr/>
          <a:lstStyle/>
          <a:p>
            <a:fld id="{5A02BD7A-635E-43A0-8464-FD5073BFE4FA}" type="slidenum">
              <a:rPr lang="ja-JP" altLang="en-US" smtClean="0">
                <a:solidFill>
                  <a:schemeClr val="tx1"/>
                </a:solidFill>
              </a:rPr>
              <a:pPr/>
              <a:t>13</a:t>
            </a:fld>
            <a:endParaRPr lang="ja-JP" altLang="en-US" dirty="0">
              <a:solidFill>
                <a:schemeClr val="tx1"/>
              </a:solidFill>
            </a:endParaRPr>
          </a:p>
        </p:txBody>
      </p:sp>
    </p:spTree>
    <p:extLst>
      <p:ext uri="{BB962C8B-B14F-4D97-AF65-F5344CB8AC3E}">
        <p14:creationId xmlns:p14="http://schemas.microsoft.com/office/powerpoint/2010/main" val="943537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テキスト ボックス 59"/>
          <p:cNvSpPr txBox="1"/>
          <p:nvPr/>
        </p:nvSpPr>
        <p:spPr>
          <a:xfrm>
            <a:off x="128464" y="839364"/>
            <a:ext cx="9649072" cy="3741764"/>
          </a:xfrm>
          <a:prstGeom prst="rect">
            <a:avLst/>
          </a:prstGeom>
          <a:noFill/>
          <a:ln w="28575">
            <a:solidFill>
              <a:schemeClr val="tx2"/>
            </a:solidFill>
            <a:prstDash val="sysDot"/>
          </a:ln>
        </p:spPr>
        <p:txBody>
          <a:bodyPr wrap="square" rtlCol="0">
            <a:spAutoFit/>
          </a:bodyPr>
          <a:lstStyle/>
          <a:p>
            <a:pPr marL="180000" indent="-457200"/>
            <a:endParaRPr kumimoji="1" lang="en-US" altLang="ja-JP" sz="1400" dirty="0" smtClean="0"/>
          </a:p>
        </p:txBody>
      </p:sp>
      <p:sp>
        <p:nvSpPr>
          <p:cNvPr id="49" name="U ターン矢印 48"/>
          <p:cNvSpPr/>
          <p:nvPr/>
        </p:nvSpPr>
        <p:spPr>
          <a:xfrm rot="16200000" flipV="1">
            <a:off x="5119685" y="3092367"/>
            <a:ext cx="1512905" cy="890028"/>
          </a:xfrm>
          <a:prstGeom prst="uturnArrow">
            <a:avLst>
              <a:gd name="adj1" fmla="val 21117"/>
              <a:gd name="adj2" fmla="val 25000"/>
              <a:gd name="adj3" fmla="val 33203"/>
              <a:gd name="adj4" fmla="val 43750"/>
              <a:gd name="adj5" fmla="val 100000"/>
            </a:avLst>
          </a:prstGeom>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50" name="正方形/長方形 49"/>
          <p:cNvSpPr/>
          <p:nvPr/>
        </p:nvSpPr>
        <p:spPr>
          <a:xfrm>
            <a:off x="6100974" y="2987160"/>
            <a:ext cx="3532545" cy="1161920"/>
          </a:xfrm>
          <a:prstGeom prst="rect">
            <a:avLst/>
          </a:prstGeom>
          <a:solidFill>
            <a:schemeClr val="bg1"/>
          </a:solidFill>
          <a:ln w="952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ja-JP" sz="1400" dirty="0" smtClean="0">
              <a:solidFill>
                <a:schemeClr val="tx1"/>
              </a:solidFill>
            </a:endParaRPr>
          </a:p>
          <a:p>
            <a:pPr algn="ctr" fontAlgn="auto">
              <a:spcBef>
                <a:spcPts val="0"/>
              </a:spcBef>
              <a:spcAft>
                <a:spcPts val="0"/>
              </a:spcAft>
              <a:defRPr/>
            </a:pPr>
            <a:r>
              <a:rPr lang="ja-JP" altLang="en-US" sz="1400" dirty="0" smtClean="0">
                <a:solidFill>
                  <a:schemeClr val="tx1"/>
                </a:solidFill>
              </a:rPr>
              <a:t>進捗</a:t>
            </a:r>
            <a:r>
              <a:rPr lang="ja-JP" altLang="en-US" sz="1400" dirty="0">
                <a:solidFill>
                  <a:schemeClr val="tx1"/>
                </a:solidFill>
              </a:rPr>
              <a:t>状況に応じて数値目標の</a:t>
            </a:r>
            <a:r>
              <a:rPr lang="ja-JP" altLang="en-US" sz="1400" dirty="0" smtClean="0">
                <a:solidFill>
                  <a:schemeClr val="tx1"/>
                </a:solidFill>
              </a:rPr>
              <a:t>再設定</a:t>
            </a:r>
            <a:endParaRPr lang="en-US" altLang="ja-JP" sz="1400" dirty="0" smtClean="0">
              <a:solidFill>
                <a:schemeClr val="tx1"/>
              </a:solidFill>
            </a:endParaRPr>
          </a:p>
          <a:p>
            <a:pPr algn="ctr" fontAlgn="auto">
              <a:spcBef>
                <a:spcPts val="0"/>
              </a:spcBef>
              <a:spcAft>
                <a:spcPts val="0"/>
              </a:spcAft>
              <a:defRPr/>
            </a:pPr>
            <a:r>
              <a:rPr lang="ja-JP" altLang="en-US" sz="1400" dirty="0" smtClean="0">
                <a:solidFill>
                  <a:schemeClr val="tx1"/>
                </a:solidFill>
              </a:rPr>
              <a:t>及び施策</a:t>
            </a:r>
            <a:r>
              <a:rPr lang="ja-JP" altLang="en-US" sz="1400" dirty="0">
                <a:solidFill>
                  <a:schemeClr val="tx1"/>
                </a:solidFill>
              </a:rPr>
              <a:t>の見直し</a:t>
            </a:r>
            <a:endParaRPr lang="en-US" altLang="ja-JP" sz="1400" dirty="0">
              <a:solidFill>
                <a:schemeClr val="tx1"/>
              </a:solidFill>
            </a:endParaRPr>
          </a:p>
          <a:p>
            <a:pPr algn="ctr" fontAlgn="auto">
              <a:spcBef>
                <a:spcPts val="0"/>
              </a:spcBef>
              <a:spcAft>
                <a:spcPts val="0"/>
              </a:spcAft>
              <a:defRPr/>
            </a:pPr>
            <a:r>
              <a:rPr lang="en-US" altLang="ja-JP" sz="1400" dirty="0">
                <a:solidFill>
                  <a:schemeClr val="tx1"/>
                </a:solidFill>
              </a:rPr>
              <a:t>【</a:t>
            </a:r>
            <a:r>
              <a:rPr lang="ja-JP" altLang="en-US" sz="1400" dirty="0">
                <a:solidFill>
                  <a:schemeClr val="tx1"/>
                </a:solidFill>
              </a:rPr>
              <a:t>ＰＤＣＡサイクル</a:t>
            </a:r>
            <a:r>
              <a:rPr lang="en-US" altLang="ja-JP" sz="1400" dirty="0">
                <a:solidFill>
                  <a:schemeClr val="tx1"/>
                </a:solidFill>
              </a:rPr>
              <a:t>】</a:t>
            </a:r>
            <a:endParaRPr lang="ja-JP" altLang="en-US" sz="1400" dirty="0">
              <a:solidFill>
                <a:schemeClr val="tx1"/>
              </a:solidFill>
            </a:endParaRPr>
          </a:p>
        </p:txBody>
      </p:sp>
      <p:sp>
        <p:nvSpPr>
          <p:cNvPr id="4" name="テキスト ボックス 3"/>
          <p:cNvSpPr txBox="1"/>
          <p:nvPr/>
        </p:nvSpPr>
        <p:spPr>
          <a:xfrm>
            <a:off x="0" y="0"/>
            <a:ext cx="9906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2800" dirty="0" smtClean="0"/>
              <a:t>指標の見直しについて</a:t>
            </a:r>
            <a:endParaRPr kumimoji="1" lang="ja-JP" altLang="en-US" sz="2800" dirty="0"/>
          </a:p>
        </p:txBody>
      </p:sp>
      <p:sp>
        <p:nvSpPr>
          <p:cNvPr id="5" name="角丸四角形 4"/>
          <p:cNvSpPr>
            <a:spLocks/>
          </p:cNvSpPr>
          <p:nvPr/>
        </p:nvSpPr>
        <p:spPr>
          <a:xfrm>
            <a:off x="272480" y="2377269"/>
            <a:ext cx="1553408" cy="317745"/>
          </a:xfrm>
          <a:prstGeom prst="roundRect">
            <a:avLst/>
          </a:prstGeom>
          <a:solidFill>
            <a:srgbClr val="FFFF99"/>
          </a:solidFill>
          <a:ln w="28575">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altLang="ja-JP" sz="1600" b="1" dirty="0">
                <a:solidFill>
                  <a:schemeClr val="tx1"/>
                </a:solidFill>
              </a:rPr>
              <a:t>4 </a:t>
            </a:r>
            <a:r>
              <a:rPr lang="ja-JP" altLang="en-US" sz="1600" b="1" dirty="0">
                <a:solidFill>
                  <a:schemeClr val="tx1"/>
                </a:solidFill>
              </a:rPr>
              <a:t>課題</a:t>
            </a:r>
            <a:r>
              <a:rPr lang="ja-JP" altLang="en-US" sz="1600" b="1" dirty="0" smtClean="0">
                <a:solidFill>
                  <a:schemeClr val="tx1"/>
                </a:solidFill>
              </a:rPr>
              <a:t>の抽出</a:t>
            </a:r>
            <a:endParaRPr lang="ja-JP" altLang="en-US" sz="1600" b="1" dirty="0">
              <a:solidFill>
                <a:schemeClr val="tx1"/>
              </a:solidFill>
            </a:endParaRPr>
          </a:p>
        </p:txBody>
      </p:sp>
      <p:sp>
        <p:nvSpPr>
          <p:cNvPr id="6" name="角丸四角形 5"/>
          <p:cNvSpPr>
            <a:spLocks/>
          </p:cNvSpPr>
          <p:nvPr/>
        </p:nvSpPr>
        <p:spPr>
          <a:xfrm>
            <a:off x="272480" y="1016274"/>
            <a:ext cx="1553408" cy="318570"/>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altLang="ja-JP" sz="1600" dirty="0">
                <a:solidFill>
                  <a:schemeClr val="tx1"/>
                </a:solidFill>
              </a:rPr>
              <a:t>1 </a:t>
            </a:r>
            <a:r>
              <a:rPr lang="ja-JP" altLang="en-US" sz="1600" dirty="0">
                <a:solidFill>
                  <a:schemeClr val="tx1"/>
                </a:solidFill>
              </a:rPr>
              <a:t>現状</a:t>
            </a:r>
            <a:r>
              <a:rPr lang="ja-JP" altLang="en-US" sz="1600" dirty="0" smtClean="0">
                <a:solidFill>
                  <a:schemeClr val="tx1"/>
                </a:solidFill>
              </a:rPr>
              <a:t>の把握</a:t>
            </a:r>
            <a:endParaRPr lang="ja-JP" altLang="en-US" sz="1600" dirty="0">
              <a:solidFill>
                <a:schemeClr val="tx1"/>
              </a:solidFill>
            </a:endParaRPr>
          </a:p>
        </p:txBody>
      </p:sp>
      <p:sp>
        <p:nvSpPr>
          <p:cNvPr id="7" name="角丸四角形 6"/>
          <p:cNvSpPr>
            <a:spLocks/>
          </p:cNvSpPr>
          <p:nvPr/>
        </p:nvSpPr>
        <p:spPr>
          <a:xfrm>
            <a:off x="272480" y="1923329"/>
            <a:ext cx="1553408" cy="318570"/>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altLang="ja-JP" sz="1600" dirty="0">
                <a:solidFill>
                  <a:schemeClr val="tx1"/>
                </a:solidFill>
              </a:rPr>
              <a:t>3</a:t>
            </a:r>
            <a:r>
              <a:rPr lang="ja-JP" altLang="en-US" sz="1600" dirty="0">
                <a:solidFill>
                  <a:schemeClr val="tx1"/>
                </a:solidFill>
              </a:rPr>
              <a:t> 連携</a:t>
            </a:r>
            <a:r>
              <a:rPr lang="ja-JP" altLang="en-US" sz="1600" dirty="0" smtClean="0">
                <a:solidFill>
                  <a:schemeClr val="tx1"/>
                </a:solidFill>
              </a:rPr>
              <a:t>の検討</a:t>
            </a:r>
            <a:endParaRPr lang="ja-JP" altLang="en-US" sz="1600" dirty="0">
              <a:solidFill>
                <a:schemeClr val="tx1"/>
              </a:solidFill>
            </a:endParaRPr>
          </a:p>
        </p:txBody>
      </p:sp>
      <p:sp>
        <p:nvSpPr>
          <p:cNvPr id="8" name="角丸四角形 7"/>
          <p:cNvSpPr>
            <a:spLocks/>
          </p:cNvSpPr>
          <p:nvPr/>
        </p:nvSpPr>
        <p:spPr>
          <a:xfrm>
            <a:off x="272480" y="2830384"/>
            <a:ext cx="1553408" cy="317745"/>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altLang="ja-JP" sz="1600" dirty="0">
                <a:solidFill>
                  <a:schemeClr val="tx1"/>
                </a:solidFill>
              </a:rPr>
              <a:t>5</a:t>
            </a:r>
            <a:r>
              <a:rPr lang="ja-JP" altLang="en-US" sz="1600" dirty="0">
                <a:solidFill>
                  <a:schemeClr val="tx1"/>
                </a:solidFill>
              </a:rPr>
              <a:t> 数値目標</a:t>
            </a:r>
          </a:p>
        </p:txBody>
      </p:sp>
      <p:sp>
        <p:nvSpPr>
          <p:cNvPr id="9" name="角丸四角形 8"/>
          <p:cNvSpPr>
            <a:spLocks/>
          </p:cNvSpPr>
          <p:nvPr/>
        </p:nvSpPr>
        <p:spPr>
          <a:xfrm>
            <a:off x="272480" y="3283499"/>
            <a:ext cx="1553408" cy="318570"/>
          </a:xfrm>
          <a:prstGeom prst="roundRect">
            <a:avLst/>
          </a:prstGeom>
          <a:solidFill>
            <a:srgbClr val="FFFF99"/>
          </a:solidFill>
          <a:ln w="28575">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altLang="ja-JP" sz="1600" b="1" dirty="0">
                <a:solidFill>
                  <a:schemeClr val="tx1"/>
                </a:solidFill>
              </a:rPr>
              <a:t>6</a:t>
            </a:r>
            <a:r>
              <a:rPr lang="ja-JP" altLang="en-US" sz="1600" b="1" dirty="0">
                <a:solidFill>
                  <a:schemeClr val="tx1"/>
                </a:solidFill>
              </a:rPr>
              <a:t> 施策</a:t>
            </a:r>
          </a:p>
        </p:txBody>
      </p:sp>
      <p:sp>
        <p:nvSpPr>
          <p:cNvPr id="10" name="角丸四角形 9"/>
          <p:cNvSpPr>
            <a:spLocks/>
          </p:cNvSpPr>
          <p:nvPr/>
        </p:nvSpPr>
        <p:spPr>
          <a:xfrm>
            <a:off x="272480" y="3737439"/>
            <a:ext cx="1553408" cy="317745"/>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altLang="ja-JP" sz="1600" dirty="0">
                <a:solidFill>
                  <a:schemeClr val="tx1"/>
                </a:solidFill>
              </a:rPr>
              <a:t>7</a:t>
            </a:r>
            <a:r>
              <a:rPr lang="ja-JP" altLang="en-US" sz="1600" dirty="0">
                <a:solidFill>
                  <a:schemeClr val="tx1"/>
                </a:solidFill>
              </a:rPr>
              <a:t> 評価</a:t>
            </a:r>
          </a:p>
        </p:txBody>
      </p:sp>
      <p:sp>
        <p:nvSpPr>
          <p:cNvPr id="11" name="角丸四角形 10"/>
          <p:cNvSpPr>
            <a:spLocks/>
          </p:cNvSpPr>
          <p:nvPr/>
        </p:nvSpPr>
        <p:spPr>
          <a:xfrm>
            <a:off x="272480" y="4190550"/>
            <a:ext cx="1553408" cy="318570"/>
          </a:xfrm>
          <a:prstGeom prst="roundRect">
            <a:avLst/>
          </a:prstGeom>
          <a:solidFill>
            <a:srgbClr val="FFFF99"/>
          </a:solidFill>
          <a:ln w="28575">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altLang="ja-JP" sz="1600" b="1" dirty="0">
                <a:solidFill>
                  <a:schemeClr val="tx1"/>
                </a:solidFill>
              </a:rPr>
              <a:t>8 </a:t>
            </a:r>
            <a:r>
              <a:rPr lang="ja-JP" altLang="en-US" sz="1600" b="1" dirty="0">
                <a:solidFill>
                  <a:schemeClr val="tx1"/>
                </a:solidFill>
              </a:rPr>
              <a:t>公表</a:t>
            </a:r>
          </a:p>
        </p:txBody>
      </p:sp>
      <p:sp>
        <p:nvSpPr>
          <p:cNvPr id="12" name="角丸四角形 11"/>
          <p:cNvSpPr>
            <a:spLocks/>
          </p:cNvSpPr>
          <p:nvPr/>
        </p:nvSpPr>
        <p:spPr>
          <a:xfrm>
            <a:off x="272480" y="1470214"/>
            <a:ext cx="1553408" cy="317745"/>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altLang="ja-JP" sz="1600" dirty="0">
                <a:solidFill>
                  <a:schemeClr val="tx1"/>
                </a:solidFill>
              </a:rPr>
              <a:t>2 </a:t>
            </a:r>
            <a:r>
              <a:rPr lang="ja-JP" altLang="en-US" sz="1600" dirty="0">
                <a:solidFill>
                  <a:schemeClr val="tx1"/>
                </a:solidFill>
              </a:rPr>
              <a:t>圏域</a:t>
            </a:r>
            <a:r>
              <a:rPr lang="ja-JP" altLang="en-US" sz="1600" dirty="0" smtClean="0">
                <a:solidFill>
                  <a:schemeClr val="tx1"/>
                </a:solidFill>
              </a:rPr>
              <a:t>の設定</a:t>
            </a:r>
            <a:endParaRPr lang="ja-JP" altLang="en-US" sz="1600" dirty="0">
              <a:solidFill>
                <a:schemeClr val="tx1"/>
              </a:solidFill>
            </a:endParaRPr>
          </a:p>
        </p:txBody>
      </p:sp>
      <p:sp>
        <p:nvSpPr>
          <p:cNvPr id="13" name="角丸四角形 12"/>
          <p:cNvSpPr/>
          <p:nvPr/>
        </p:nvSpPr>
        <p:spPr>
          <a:xfrm>
            <a:off x="2292886" y="1882546"/>
            <a:ext cx="7336165" cy="759900"/>
          </a:xfrm>
          <a:prstGeom prst="roundRect">
            <a:avLst>
              <a:gd name="adj" fmla="val 8658"/>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ja-JP" altLang="en-US"/>
          </a:p>
        </p:txBody>
      </p:sp>
      <p:sp>
        <p:nvSpPr>
          <p:cNvPr id="14" name="角丸四角形 13"/>
          <p:cNvSpPr/>
          <p:nvPr/>
        </p:nvSpPr>
        <p:spPr>
          <a:xfrm>
            <a:off x="2281094" y="2780490"/>
            <a:ext cx="3128274" cy="746237"/>
          </a:xfrm>
          <a:prstGeom prst="roundRect">
            <a:avLst>
              <a:gd name="adj" fmla="val 8658"/>
            </a:avLst>
          </a:prstGeom>
          <a:noFill/>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ja-JP" altLang="en-US" dirty="0"/>
          </a:p>
        </p:txBody>
      </p:sp>
      <p:sp>
        <p:nvSpPr>
          <p:cNvPr id="15" name="正方形/長方形 14"/>
          <p:cNvSpPr/>
          <p:nvPr/>
        </p:nvSpPr>
        <p:spPr>
          <a:xfrm>
            <a:off x="2551415" y="2800494"/>
            <a:ext cx="2587625" cy="215900"/>
          </a:xfrm>
          <a:prstGeom prst="rect">
            <a:avLst/>
          </a:prstGeom>
          <a:solidFill>
            <a:schemeClr val="bg1">
              <a:lumMod val="85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altLang="ja-JP" sz="1600" dirty="0">
                <a:solidFill>
                  <a:srgbClr val="FF0000"/>
                </a:solidFill>
              </a:rPr>
              <a:t>【</a:t>
            </a:r>
            <a:r>
              <a:rPr lang="ja-JP" altLang="en-US" sz="1600" dirty="0">
                <a:solidFill>
                  <a:srgbClr val="FF0000"/>
                </a:solidFill>
              </a:rPr>
              <a:t>施策</a:t>
            </a:r>
            <a:r>
              <a:rPr lang="en-US" altLang="ja-JP" sz="1600" dirty="0">
                <a:solidFill>
                  <a:srgbClr val="FF0000"/>
                </a:solidFill>
              </a:rPr>
              <a:t>】</a:t>
            </a:r>
          </a:p>
        </p:txBody>
      </p:sp>
      <p:sp>
        <p:nvSpPr>
          <p:cNvPr id="16" name="角丸四角形 15"/>
          <p:cNvSpPr/>
          <p:nvPr/>
        </p:nvSpPr>
        <p:spPr>
          <a:xfrm>
            <a:off x="2282092" y="3689101"/>
            <a:ext cx="3126278" cy="759891"/>
          </a:xfrm>
          <a:prstGeom prst="roundRect">
            <a:avLst>
              <a:gd name="adj" fmla="val 8658"/>
            </a:avLst>
          </a:prstGeom>
          <a:no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ja-JP" altLang="en-US" dirty="0"/>
          </a:p>
        </p:txBody>
      </p:sp>
      <p:sp>
        <p:nvSpPr>
          <p:cNvPr id="17" name="正方形/長方形 16"/>
          <p:cNvSpPr/>
          <p:nvPr/>
        </p:nvSpPr>
        <p:spPr>
          <a:xfrm>
            <a:off x="2550279" y="3709872"/>
            <a:ext cx="2587625" cy="215900"/>
          </a:xfrm>
          <a:prstGeom prst="rect">
            <a:avLst/>
          </a:prstGeom>
          <a:solidFill>
            <a:schemeClr val="bg1">
              <a:lumMod val="85000"/>
            </a:scheme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altLang="ja-JP" sz="1600" dirty="0">
                <a:solidFill>
                  <a:srgbClr val="FF0000"/>
                </a:solidFill>
              </a:rPr>
              <a:t>【</a:t>
            </a:r>
            <a:r>
              <a:rPr lang="ja-JP" altLang="en-US" sz="1600" dirty="0">
                <a:solidFill>
                  <a:srgbClr val="FF0000"/>
                </a:solidFill>
              </a:rPr>
              <a:t>評価</a:t>
            </a:r>
            <a:r>
              <a:rPr lang="en-US" altLang="ja-JP" sz="1600" dirty="0">
                <a:solidFill>
                  <a:srgbClr val="FF0000"/>
                </a:solidFill>
              </a:rPr>
              <a:t>】</a:t>
            </a:r>
          </a:p>
        </p:txBody>
      </p:sp>
      <p:sp>
        <p:nvSpPr>
          <p:cNvPr id="18" name="テキスト ボックス 27"/>
          <p:cNvSpPr txBox="1">
            <a:spLocks noChangeArrowheads="1"/>
          </p:cNvSpPr>
          <p:nvPr/>
        </p:nvSpPr>
        <p:spPr bwMode="auto">
          <a:xfrm>
            <a:off x="2390738" y="2124145"/>
            <a:ext cx="7128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r>
              <a:rPr lang="ja-JP" altLang="en-US" sz="1400" dirty="0"/>
              <a:t>指標による現状把握により明らかとなった課題に対応する形で、事後に定量的な比較評価を行えるよう、地域の実情に応じた数値目標を設定</a:t>
            </a:r>
          </a:p>
        </p:txBody>
      </p:sp>
      <p:sp>
        <p:nvSpPr>
          <p:cNvPr id="19" name="テキスト ボックス 28"/>
          <p:cNvSpPr txBox="1">
            <a:spLocks noChangeArrowheads="1"/>
          </p:cNvSpPr>
          <p:nvPr/>
        </p:nvSpPr>
        <p:spPr bwMode="auto">
          <a:xfrm>
            <a:off x="2513319" y="2983345"/>
            <a:ext cx="2663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r>
              <a:rPr lang="ja-JP" altLang="en-US" sz="1400" dirty="0"/>
              <a:t>数値目標を達成するため</a:t>
            </a:r>
            <a:r>
              <a:rPr lang="ja-JP" altLang="en-US" sz="1400" dirty="0" smtClean="0"/>
              <a:t>に必要</a:t>
            </a:r>
            <a:r>
              <a:rPr lang="ja-JP" altLang="en-US" sz="1400" dirty="0"/>
              <a:t>な施策の立案及び実施</a:t>
            </a:r>
          </a:p>
        </p:txBody>
      </p:sp>
      <p:sp>
        <p:nvSpPr>
          <p:cNvPr id="20" name="テキスト ボックス 29"/>
          <p:cNvSpPr txBox="1">
            <a:spLocks noChangeArrowheads="1"/>
          </p:cNvSpPr>
          <p:nvPr/>
        </p:nvSpPr>
        <p:spPr bwMode="auto">
          <a:xfrm>
            <a:off x="2488477" y="3925772"/>
            <a:ext cx="27135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r>
              <a:rPr lang="ja-JP" altLang="en-US" sz="1400" dirty="0"/>
              <a:t>数値目標の達成状況、施策の進捗状況の評価</a:t>
            </a:r>
            <a:endParaRPr lang="en-US" altLang="ja-JP" sz="1400" dirty="0"/>
          </a:p>
        </p:txBody>
      </p:sp>
      <p:sp>
        <p:nvSpPr>
          <p:cNvPr id="21" name="円/楕円 20"/>
          <p:cNvSpPr/>
          <p:nvPr/>
        </p:nvSpPr>
        <p:spPr>
          <a:xfrm>
            <a:off x="2432720" y="3615779"/>
            <a:ext cx="390043" cy="360040"/>
          </a:xfrm>
          <a:prstGeom prst="ellipse">
            <a:avLst/>
          </a:prstGeom>
          <a:solidFill>
            <a:srgbClr val="FF0000"/>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altLang="ja-JP" dirty="0"/>
              <a:t>C</a:t>
            </a:r>
            <a:endParaRPr lang="ja-JP" altLang="en-US" dirty="0"/>
          </a:p>
        </p:txBody>
      </p:sp>
      <p:sp>
        <p:nvSpPr>
          <p:cNvPr id="22" name="円/楕円 21"/>
          <p:cNvSpPr/>
          <p:nvPr/>
        </p:nvSpPr>
        <p:spPr>
          <a:xfrm>
            <a:off x="2887010" y="2690737"/>
            <a:ext cx="390043" cy="360040"/>
          </a:xfrm>
          <a:prstGeom prst="ellipse">
            <a:avLst/>
          </a:prstGeom>
          <a:solidFill>
            <a:srgbClr val="FF0000"/>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altLang="ja-JP" dirty="0"/>
              <a:t>D</a:t>
            </a:r>
            <a:endParaRPr lang="ja-JP" altLang="en-US" dirty="0"/>
          </a:p>
        </p:txBody>
      </p:sp>
      <p:sp>
        <p:nvSpPr>
          <p:cNvPr id="23" name="円/楕円 22"/>
          <p:cNvSpPr/>
          <p:nvPr/>
        </p:nvSpPr>
        <p:spPr>
          <a:xfrm>
            <a:off x="2432720" y="2690737"/>
            <a:ext cx="390043" cy="360040"/>
          </a:xfrm>
          <a:prstGeom prst="ellipse">
            <a:avLst/>
          </a:prstGeom>
          <a:solidFill>
            <a:srgbClr val="FF0000"/>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altLang="ja-JP" dirty="0"/>
              <a:t>P</a:t>
            </a:r>
            <a:endParaRPr lang="ja-JP" altLang="en-US" dirty="0"/>
          </a:p>
        </p:txBody>
      </p:sp>
      <p:sp>
        <p:nvSpPr>
          <p:cNvPr id="25" name="角丸四角形 24"/>
          <p:cNvSpPr/>
          <p:nvPr/>
        </p:nvSpPr>
        <p:spPr>
          <a:xfrm>
            <a:off x="2297692" y="980728"/>
            <a:ext cx="7335490" cy="748098"/>
          </a:xfrm>
          <a:prstGeom prst="roundRect">
            <a:avLst>
              <a:gd name="adj" fmla="val 8658"/>
            </a:avLst>
          </a:prstGeom>
          <a:noFill/>
          <a:ln>
            <a:solidFill>
              <a:schemeClr val="tx1"/>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ja-JP" altLang="en-US" dirty="0"/>
          </a:p>
        </p:txBody>
      </p:sp>
      <p:sp>
        <p:nvSpPr>
          <p:cNvPr id="26" name="正方形/長方形 25"/>
          <p:cNvSpPr/>
          <p:nvPr/>
        </p:nvSpPr>
        <p:spPr>
          <a:xfrm>
            <a:off x="3224808" y="1052736"/>
            <a:ext cx="5492371" cy="403768"/>
          </a:xfrm>
          <a:prstGeom prst="rect">
            <a:avLst/>
          </a:prstGeom>
          <a:no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altLang="ja-JP" sz="1600" dirty="0" smtClean="0">
                <a:solidFill>
                  <a:schemeClr val="tx1"/>
                </a:solidFill>
              </a:rPr>
              <a:t>【</a:t>
            </a:r>
            <a:r>
              <a:rPr lang="ja-JP" altLang="en-US" sz="1600" dirty="0" smtClean="0">
                <a:solidFill>
                  <a:schemeClr val="tx1"/>
                </a:solidFill>
              </a:rPr>
              <a:t>指標による現状把握</a:t>
            </a:r>
            <a:r>
              <a:rPr lang="en-US" altLang="ja-JP" sz="1600" dirty="0" smtClean="0">
                <a:solidFill>
                  <a:schemeClr val="tx1"/>
                </a:solidFill>
              </a:rPr>
              <a:t>】</a:t>
            </a:r>
            <a:r>
              <a:rPr lang="en-US" altLang="ja-JP" sz="1000" dirty="0">
                <a:solidFill>
                  <a:schemeClr val="tx1"/>
                </a:solidFill>
              </a:rPr>
              <a:t>※</a:t>
            </a:r>
            <a:r>
              <a:rPr lang="ja-JP" altLang="en-US" sz="1000" dirty="0">
                <a:solidFill>
                  <a:schemeClr val="tx1"/>
                </a:solidFill>
              </a:rPr>
              <a:t>指標は現状把握に用いるものであり、数値目標とは異なる</a:t>
            </a:r>
          </a:p>
          <a:p>
            <a:pPr algn="ctr" fontAlgn="auto">
              <a:spcBef>
                <a:spcPts val="0"/>
              </a:spcBef>
              <a:spcAft>
                <a:spcPts val="0"/>
              </a:spcAft>
              <a:defRPr/>
            </a:pPr>
            <a:endParaRPr lang="en-US" altLang="ja-JP" sz="1200" dirty="0">
              <a:solidFill>
                <a:schemeClr val="tx1"/>
              </a:solidFill>
            </a:endParaRPr>
          </a:p>
        </p:txBody>
      </p:sp>
      <p:sp>
        <p:nvSpPr>
          <p:cNvPr id="27" name="正方形/長方形 26"/>
          <p:cNvSpPr/>
          <p:nvPr/>
        </p:nvSpPr>
        <p:spPr>
          <a:xfrm>
            <a:off x="4684387" y="1470214"/>
            <a:ext cx="2590800" cy="228600"/>
          </a:xfrm>
          <a:prstGeom prst="rect">
            <a:avLst/>
          </a:prstGeom>
          <a:no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altLang="ja-JP" sz="1600" dirty="0">
                <a:solidFill>
                  <a:schemeClr val="tx1"/>
                </a:solidFill>
              </a:rPr>
              <a:t>【</a:t>
            </a:r>
            <a:r>
              <a:rPr lang="ja-JP" altLang="en-US" sz="1600" dirty="0">
                <a:solidFill>
                  <a:schemeClr val="tx1"/>
                </a:solidFill>
              </a:rPr>
              <a:t>課題の抽出</a:t>
            </a:r>
            <a:r>
              <a:rPr lang="en-US" altLang="ja-JP" sz="1600" dirty="0">
                <a:solidFill>
                  <a:schemeClr val="tx1"/>
                </a:solidFill>
              </a:rPr>
              <a:t>】</a:t>
            </a:r>
            <a:endParaRPr lang="en-US" altLang="ja-JP" sz="1200" dirty="0">
              <a:solidFill>
                <a:schemeClr val="tx1"/>
              </a:solidFill>
            </a:endParaRPr>
          </a:p>
        </p:txBody>
      </p:sp>
      <p:sp>
        <p:nvSpPr>
          <p:cNvPr id="28" name="下矢印 27"/>
          <p:cNvSpPr/>
          <p:nvPr/>
        </p:nvSpPr>
        <p:spPr>
          <a:xfrm>
            <a:off x="5800679" y="1306522"/>
            <a:ext cx="329515" cy="149982"/>
          </a:xfrm>
          <a:prstGeom prst="downArrow">
            <a:avLst/>
          </a:prstGeom>
          <a:solidFill>
            <a:schemeClr val="tx1"/>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ja-JP" altLang="en-US"/>
          </a:p>
        </p:txBody>
      </p:sp>
      <p:cxnSp>
        <p:nvCxnSpPr>
          <p:cNvPr id="32" name="直線コネクタ 31"/>
          <p:cNvCxnSpPr>
            <a:stCxn id="5" idx="3"/>
          </p:cNvCxnSpPr>
          <p:nvPr/>
        </p:nvCxnSpPr>
        <p:spPr>
          <a:xfrm flipV="1">
            <a:off x="1825888" y="1729485"/>
            <a:ext cx="472143" cy="806657"/>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8" idx="3"/>
            <a:endCxn id="13" idx="1"/>
          </p:cNvCxnSpPr>
          <p:nvPr/>
        </p:nvCxnSpPr>
        <p:spPr>
          <a:xfrm flipV="1">
            <a:off x="1825888" y="2262496"/>
            <a:ext cx="466998" cy="726761"/>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9" idx="3"/>
            <a:endCxn id="14" idx="1"/>
          </p:cNvCxnSpPr>
          <p:nvPr/>
        </p:nvCxnSpPr>
        <p:spPr>
          <a:xfrm flipV="1">
            <a:off x="1825888" y="3153609"/>
            <a:ext cx="455206" cy="289175"/>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10" idx="3"/>
            <a:endCxn id="16" idx="1"/>
          </p:cNvCxnSpPr>
          <p:nvPr/>
        </p:nvCxnSpPr>
        <p:spPr>
          <a:xfrm>
            <a:off x="1825888" y="3896312"/>
            <a:ext cx="456204" cy="172735"/>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6427087" y="3037941"/>
            <a:ext cx="2880319" cy="258786"/>
          </a:xfrm>
          <a:prstGeom prst="rect">
            <a:avLst/>
          </a:prstGeom>
          <a:solidFill>
            <a:schemeClr val="bg1">
              <a:lumMod val="85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altLang="ja-JP" sz="1600" dirty="0">
                <a:solidFill>
                  <a:srgbClr val="FF0000"/>
                </a:solidFill>
              </a:rPr>
              <a:t>【</a:t>
            </a:r>
            <a:r>
              <a:rPr lang="ja-JP" altLang="en-US" sz="1600" dirty="0">
                <a:solidFill>
                  <a:srgbClr val="FF0000"/>
                </a:solidFill>
              </a:rPr>
              <a:t>改善</a:t>
            </a:r>
            <a:r>
              <a:rPr lang="en-US" altLang="ja-JP" sz="1600" dirty="0">
                <a:solidFill>
                  <a:srgbClr val="FF0000"/>
                </a:solidFill>
              </a:rPr>
              <a:t>】</a:t>
            </a:r>
          </a:p>
        </p:txBody>
      </p:sp>
      <p:sp>
        <p:nvSpPr>
          <p:cNvPr id="37" name="下矢印 36"/>
          <p:cNvSpPr/>
          <p:nvPr/>
        </p:nvSpPr>
        <p:spPr>
          <a:xfrm>
            <a:off x="853922" y="1348554"/>
            <a:ext cx="390525" cy="107950"/>
          </a:xfrm>
          <a:prstGeom prst="downArrow">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ja-JP" altLang="en-US"/>
          </a:p>
        </p:txBody>
      </p:sp>
      <p:sp>
        <p:nvSpPr>
          <p:cNvPr id="38" name="下矢印 37"/>
          <p:cNvSpPr/>
          <p:nvPr/>
        </p:nvSpPr>
        <p:spPr>
          <a:xfrm>
            <a:off x="853922" y="1801669"/>
            <a:ext cx="390525" cy="107950"/>
          </a:xfrm>
          <a:prstGeom prst="downArrow">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ja-JP" altLang="en-US"/>
          </a:p>
        </p:txBody>
      </p:sp>
      <p:sp>
        <p:nvSpPr>
          <p:cNvPr id="39" name="下矢印 38"/>
          <p:cNvSpPr/>
          <p:nvPr/>
        </p:nvSpPr>
        <p:spPr>
          <a:xfrm>
            <a:off x="853922" y="3161839"/>
            <a:ext cx="390525" cy="107950"/>
          </a:xfrm>
          <a:prstGeom prst="downArrow">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ja-JP" altLang="en-US"/>
          </a:p>
        </p:txBody>
      </p:sp>
      <p:sp>
        <p:nvSpPr>
          <p:cNvPr id="40" name="下矢印 39"/>
          <p:cNvSpPr/>
          <p:nvPr/>
        </p:nvSpPr>
        <p:spPr>
          <a:xfrm>
            <a:off x="853922" y="3615779"/>
            <a:ext cx="390525" cy="107950"/>
          </a:xfrm>
          <a:prstGeom prst="downArrow">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ja-JP" altLang="en-US"/>
          </a:p>
        </p:txBody>
      </p:sp>
      <p:sp>
        <p:nvSpPr>
          <p:cNvPr id="41" name="下矢印 40"/>
          <p:cNvSpPr/>
          <p:nvPr/>
        </p:nvSpPr>
        <p:spPr>
          <a:xfrm>
            <a:off x="853922" y="4068894"/>
            <a:ext cx="390525" cy="107950"/>
          </a:xfrm>
          <a:prstGeom prst="downArrow">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ja-JP" altLang="en-US"/>
          </a:p>
        </p:txBody>
      </p:sp>
      <p:sp>
        <p:nvSpPr>
          <p:cNvPr id="46" name="下矢印 45"/>
          <p:cNvSpPr/>
          <p:nvPr/>
        </p:nvSpPr>
        <p:spPr>
          <a:xfrm>
            <a:off x="853922" y="2255609"/>
            <a:ext cx="390525" cy="107950"/>
          </a:xfrm>
          <a:prstGeom prst="downArrow">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ja-JP" altLang="en-US"/>
          </a:p>
        </p:txBody>
      </p:sp>
      <p:sp>
        <p:nvSpPr>
          <p:cNvPr id="47" name="下矢印 46"/>
          <p:cNvSpPr/>
          <p:nvPr/>
        </p:nvSpPr>
        <p:spPr>
          <a:xfrm>
            <a:off x="853922" y="2708724"/>
            <a:ext cx="390525" cy="107950"/>
          </a:xfrm>
          <a:prstGeom prst="downArrow">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ja-JP" altLang="en-US"/>
          </a:p>
        </p:txBody>
      </p:sp>
      <p:sp>
        <p:nvSpPr>
          <p:cNvPr id="48" name="正方形/長方形 47"/>
          <p:cNvSpPr/>
          <p:nvPr/>
        </p:nvSpPr>
        <p:spPr>
          <a:xfrm>
            <a:off x="4366031" y="1923329"/>
            <a:ext cx="3198813" cy="215900"/>
          </a:xfrm>
          <a:prstGeom prst="rect">
            <a:avLst/>
          </a:prstGeom>
          <a:no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altLang="ja-JP" sz="1600" dirty="0">
                <a:solidFill>
                  <a:schemeClr val="tx1"/>
                </a:solidFill>
              </a:rPr>
              <a:t>【</a:t>
            </a:r>
            <a:r>
              <a:rPr lang="ja-JP" altLang="en-US" sz="1600" dirty="0">
                <a:solidFill>
                  <a:schemeClr val="tx1"/>
                </a:solidFill>
              </a:rPr>
              <a:t>数値目標</a:t>
            </a:r>
            <a:r>
              <a:rPr lang="en-US" altLang="ja-JP" sz="1600" dirty="0">
                <a:solidFill>
                  <a:schemeClr val="tx1"/>
                </a:solidFill>
              </a:rPr>
              <a:t>】</a:t>
            </a:r>
            <a:endParaRPr lang="en-US" altLang="ja-JP" sz="1200" dirty="0">
              <a:solidFill>
                <a:schemeClr val="tx1"/>
              </a:solidFill>
            </a:endParaRPr>
          </a:p>
        </p:txBody>
      </p:sp>
      <p:sp>
        <p:nvSpPr>
          <p:cNvPr id="59" name="テキスト ボックス 58"/>
          <p:cNvSpPr txBox="1"/>
          <p:nvPr/>
        </p:nvSpPr>
        <p:spPr>
          <a:xfrm>
            <a:off x="128464" y="4973687"/>
            <a:ext cx="9649072" cy="954107"/>
          </a:xfrm>
          <a:prstGeom prst="rect">
            <a:avLst/>
          </a:prstGeom>
          <a:noFill/>
          <a:ln w="28575">
            <a:solidFill>
              <a:schemeClr val="tx2"/>
            </a:solidFill>
          </a:ln>
        </p:spPr>
        <p:txBody>
          <a:bodyPr wrap="square" rtlCol="0">
            <a:spAutoFit/>
          </a:bodyPr>
          <a:lstStyle/>
          <a:p>
            <a:pPr marL="180000" indent="-457200"/>
            <a:r>
              <a:rPr lang="ja-JP" altLang="en-US" sz="1400" dirty="0" smtClean="0"/>
              <a:t>○　指標を達成する際の行動主体がわかりにくいため、明確に示すべき</a:t>
            </a:r>
            <a:endParaRPr lang="en-US" altLang="ja-JP" sz="1400" dirty="0" smtClean="0"/>
          </a:p>
          <a:p>
            <a:pPr marL="180000" indent="-457200"/>
            <a:r>
              <a:rPr lang="ja-JP" altLang="en-US" sz="1400" dirty="0"/>
              <a:t>○　指標のうち、意義が低いとされた指標については、その理由を検討し、位置づけの見直しを検討すべき</a:t>
            </a:r>
            <a:endParaRPr lang="en-US" altLang="ja-JP" sz="1400" dirty="0"/>
          </a:p>
          <a:p>
            <a:pPr marL="180000" indent="-457200"/>
            <a:r>
              <a:rPr lang="ja-JP" altLang="en-US" sz="1400" dirty="0"/>
              <a:t>○　必ず記載すべき内容、示すべき指標等については、その算出方法も含めて示す</a:t>
            </a:r>
            <a:r>
              <a:rPr lang="ja-JP" altLang="en-US" sz="1400" dirty="0" smtClean="0"/>
              <a:t>べき</a:t>
            </a:r>
            <a:endParaRPr lang="en-US" altLang="ja-JP" sz="1400" dirty="0" smtClean="0"/>
          </a:p>
          <a:p>
            <a:pPr marL="180000" indent="-457200"/>
            <a:r>
              <a:rPr lang="ja-JP" altLang="en-US" sz="1400" dirty="0"/>
              <a:t>○　現在の指標例以外にも有効と考えられる指標や不足している指標がないか検討すべき</a:t>
            </a:r>
            <a:endParaRPr kumimoji="1" lang="en-US" altLang="ja-JP" sz="1400" dirty="0" smtClean="0"/>
          </a:p>
        </p:txBody>
      </p:sp>
      <p:sp>
        <p:nvSpPr>
          <p:cNvPr id="63" name="テキスト ボックス 62"/>
          <p:cNvSpPr txBox="1"/>
          <p:nvPr/>
        </p:nvSpPr>
        <p:spPr>
          <a:xfrm>
            <a:off x="128464" y="6290156"/>
            <a:ext cx="9649071" cy="523220"/>
          </a:xfrm>
          <a:prstGeom prst="rect">
            <a:avLst/>
          </a:prstGeom>
          <a:noFill/>
          <a:ln w="28575">
            <a:solidFill>
              <a:srgbClr val="FF0000"/>
            </a:solidFill>
          </a:ln>
        </p:spPr>
        <p:txBody>
          <a:bodyPr wrap="square" rtlCol="0">
            <a:spAutoFit/>
          </a:bodyPr>
          <a:lstStyle/>
          <a:p>
            <a:pPr marL="180000" indent="-457200"/>
            <a:r>
              <a:rPr lang="ja-JP" altLang="en-US" sz="1400" dirty="0" smtClean="0"/>
              <a:t>○　医療計画の実効性をより一層高めるため</a:t>
            </a:r>
            <a:r>
              <a:rPr lang="ja-JP" altLang="en-US" sz="1400" dirty="0"/>
              <a:t>、</a:t>
            </a:r>
            <a:r>
              <a:rPr lang="ja-JP" altLang="en-US" sz="1400" b="1" dirty="0" smtClean="0"/>
              <a:t>政策循環の仕組みを強化する</a:t>
            </a:r>
            <a:r>
              <a:rPr lang="ja-JP" altLang="en-US" sz="1400" dirty="0" smtClean="0"/>
              <a:t>とともに、</a:t>
            </a:r>
            <a:r>
              <a:rPr kumimoji="1" lang="ja-JP" altLang="en-US" sz="1400" dirty="0" smtClean="0"/>
              <a:t>共通の指標による現状把握</a:t>
            </a:r>
            <a:r>
              <a:rPr lang="ja-JP" altLang="en-US" sz="1400" dirty="0"/>
              <a:t>により</a:t>
            </a:r>
            <a:r>
              <a:rPr lang="ja-JP" altLang="en-US" sz="1400" dirty="0" smtClean="0"/>
              <a:t>、都道府県ごと、二次医療圏ごとの医療提供体制を</a:t>
            </a:r>
            <a:r>
              <a:rPr lang="ja-JP" altLang="en-US" sz="1400" b="1" dirty="0" smtClean="0"/>
              <a:t>客観的に比較可能なものとする</a:t>
            </a:r>
            <a:r>
              <a:rPr lang="ja-JP" altLang="en-US" sz="1400" dirty="0" smtClean="0"/>
              <a:t>。</a:t>
            </a:r>
            <a:endParaRPr lang="en-US" altLang="ja-JP" sz="1400" dirty="0" smtClean="0"/>
          </a:p>
        </p:txBody>
      </p:sp>
      <p:sp>
        <p:nvSpPr>
          <p:cNvPr id="24" name="円/楕円 23"/>
          <p:cNvSpPr/>
          <p:nvPr/>
        </p:nvSpPr>
        <p:spPr>
          <a:xfrm>
            <a:off x="6321152" y="2965932"/>
            <a:ext cx="390043" cy="360040"/>
          </a:xfrm>
          <a:prstGeom prst="ellipse">
            <a:avLst/>
          </a:prstGeom>
          <a:solidFill>
            <a:srgbClr val="FF0000"/>
          </a:solidFill>
        </p:spPr>
        <p:style>
          <a:lnRef idx="0">
            <a:schemeClr val="accent4"/>
          </a:lnRef>
          <a:fillRef idx="3">
            <a:schemeClr val="accent4"/>
          </a:fillRef>
          <a:effectRef idx="3">
            <a:schemeClr val="accent4"/>
          </a:effectRef>
          <a:fontRef idx="minor">
            <a:schemeClr val="lt1"/>
          </a:fontRef>
        </p:style>
        <p:txBody>
          <a:bodyPr anchor="ct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a:r>
              <a:rPr lang="en-US" altLang="ja-JP" dirty="0">
                <a:solidFill>
                  <a:srgbClr val="FFFFFF"/>
                </a:solidFill>
              </a:rPr>
              <a:t>A</a:t>
            </a:r>
          </a:p>
        </p:txBody>
      </p:sp>
      <p:sp>
        <p:nvSpPr>
          <p:cNvPr id="64" name="テキスト ボックス 63"/>
          <p:cNvSpPr txBox="1"/>
          <p:nvPr/>
        </p:nvSpPr>
        <p:spPr>
          <a:xfrm>
            <a:off x="75423" y="4653136"/>
            <a:ext cx="2205671" cy="33855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ts val="600"/>
              </a:spcBef>
            </a:pPr>
            <a:r>
              <a:rPr lang="ja-JP" altLang="en-US" sz="1600" b="1" dirty="0" smtClean="0"/>
              <a:t>検討会における意見</a:t>
            </a:r>
            <a:endParaRPr lang="en-US" altLang="ja-JP" sz="1600" b="1" dirty="0" smtClean="0"/>
          </a:p>
        </p:txBody>
      </p:sp>
      <p:sp>
        <p:nvSpPr>
          <p:cNvPr id="66" name="テキスト ボックス 65"/>
          <p:cNvSpPr txBox="1"/>
          <p:nvPr/>
        </p:nvSpPr>
        <p:spPr>
          <a:xfrm>
            <a:off x="75423" y="5970766"/>
            <a:ext cx="1717923" cy="33855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ts val="600"/>
              </a:spcBef>
            </a:pPr>
            <a:r>
              <a:rPr lang="ja-JP" altLang="en-US" sz="1600" b="1" dirty="0" smtClean="0"/>
              <a:t>見直しの</a:t>
            </a:r>
            <a:r>
              <a:rPr lang="ja-JP" altLang="en-US" sz="1600" b="1" dirty="0"/>
              <a:t>方向性</a:t>
            </a:r>
            <a:endParaRPr lang="en-US" altLang="ja-JP" sz="1600" b="1" dirty="0" smtClean="0"/>
          </a:p>
        </p:txBody>
      </p:sp>
      <p:sp>
        <p:nvSpPr>
          <p:cNvPr id="73" name="下矢印 72"/>
          <p:cNvSpPr/>
          <p:nvPr/>
        </p:nvSpPr>
        <p:spPr>
          <a:xfrm>
            <a:off x="5800680" y="1729485"/>
            <a:ext cx="329515" cy="149982"/>
          </a:xfrm>
          <a:prstGeom prst="downArrow">
            <a:avLst/>
          </a:prstGeom>
          <a:solidFill>
            <a:schemeClr val="tx1"/>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ja-JP" altLang="en-US"/>
          </a:p>
        </p:txBody>
      </p:sp>
      <p:sp>
        <p:nvSpPr>
          <p:cNvPr id="81" name="下矢印 80"/>
          <p:cNvSpPr/>
          <p:nvPr/>
        </p:nvSpPr>
        <p:spPr>
          <a:xfrm>
            <a:off x="3680471" y="2647365"/>
            <a:ext cx="329515" cy="149982"/>
          </a:xfrm>
          <a:prstGeom prst="downArrow">
            <a:avLst/>
          </a:prstGeom>
          <a:solidFill>
            <a:schemeClr val="tx1"/>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ja-JP" altLang="en-US"/>
          </a:p>
        </p:txBody>
      </p:sp>
      <p:sp>
        <p:nvSpPr>
          <p:cNvPr id="82" name="下矢印 81"/>
          <p:cNvSpPr/>
          <p:nvPr/>
        </p:nvSpPr>
        <p:spPr>
          <a:xfrm>
            <a:off x="3680472" y="3526727"/>
            <a:ext cx="329515" cy="149982"/>
          </a:xfrm>
          <a:prstGeom prst="downArrow">
            <a:avLst/>
          </a:prstGeom>
          <a:solidFill>
            <a:schemeClr val="tx1"/>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ja-JP" altLang="en-US"/>
          </a:p>
        </p:txBody>
      </p:sp>
      <p:cxnSp>
        <p:nvCxnSpPr>
          <p:cNvPr id="31" name="直線コネクタ 30"/>
          <p:cNvCxnSpPr/>
          <p:nvPr/>
        </p:nvCxnSpPr>
        <p:spPr>
          <a:xfrm>
            <a:off x="1825888" y="1167614"/>
            <a:ext cx="472143"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75423" y="620688"/>
            <a:ext cx="2876910" cy="33855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ts val="600"/>
              </a:spcBef>
            </a:pPr>
            <a:r>
              <a:rPr lang="ja-JP" altLang="en-US" sz="1600" b="1" dirty="0" smtClean="0"/>
              <a:t>現状の「構築の具体的な手順」</a:t>
            </a:r>
            <a:endParaRPr lang="en-US" altLang="ja-JP" sz="1600" b="1" dirty="0" smtClean="0"/>
          </a:p>
        </p:txBody>
      </p:sp>
      <p:sp>
        <p:nvSpPr>
          <p:cNvPr id="53" name="スライド番号プレースホルダー 2"/>
          <p:cNvSpPr>
            <a:spLocks noGrp="1"/>
          </p:cNvSpPr>
          <p:nvPr>
            <p:ph type="sldNum" sz="quarter" idx="12"/>
          </p:nvPr>
        </p:nvSpPr>
        <p:spPr>
          <a:xfrm>
            <a:off x="7610152" y="6520259"/>
            <a:ext cx="2311400" cy="365125"/>
          </a:xfrm>
        </p:spPr>
        <p:txBody>
          <a:bodyPr/>
          <a:lstStyle/>
          <a:p>
            <a:fld id="{5A02BD7A-635E-43A0-8464-FD5073BFE4FA}" type="slidenum">
              <a:rPr lang="ja-JP" altLang="en-US" smtClean="0">
                <a:solidFill>
                  <a:schemeClr val="tx1"/>
                </a:solidFill>
              </a:rPr>
              <a:pPr/>
              <a:t>14</a:t>
            </a:fld>
            <a:endParaRPr lang="ja-JP" altLang="en-US" dirty="0">
              <a:solidFill>
                <a:schemeClr val="tx1"/>
              </a:solidFill>
            </a:endParaRPr>
          </a:p>
        </p:txBody>
      </p:sp>
    </p:spTree>
    <p:extLst>
      <p:ext uri="{BB962C8B-B14F-4D97-AF65-F5344CB8AC3E}">
        <p14:creationId xmlns:p14="http://schemas.microsoft.com/office/powerpoint/2010/main" val="1282554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800" dirty="0"/>
              <a:t>３</a:t>
            </a:r>
            <a:r>
              <a:rPr kumimoji="1" lang="ja-JP" altLang="en-US" sz="2800" dirty="0" smtClean="0"/>
              <a:t>．地域医療構想について</a:t>
            </a:r>
            <a:endParaRPr kumimoji="1" lang="ja-JP" altLang="en-US" sz="2800" dirty="0"/>
          </a:p>
        </p:txBody>
      </p:sp>
      <p:sp>
        <p:nvSpPr>
          <p:cNvPr id="3" name="テキスト ボックス 2"/>
          <p:cNvSpPr txBox="1"/>
          <p:nvPr/>
        </p:nvSpPr>
        <p:spPr>
          <a:xfrm>
            <a:off x="128464" y="764704"/>
            <a:ext cx="9649072" cy="815608"/>
          </a:xfrm>
          <a:prstGeom prst="rect">
            <a:avLst/>
          </a:prstGeom>
          <a:noFill/>
          <a:ln>
            <a:solidFill>
              <a:schemeClr val="tx2"/>
            </a:solidFill>
          </a:ln>
        </p:spPr>
        <p:txBody>
          <a:bodyPr wrap="square" rtlCol="0">
            <a:spAutoFit/>
          </a:bodyPr>
          <a:lstStyle/>
          <a:p>
            <a:pPr>
              <a:spcBef>
                <a:spcPts val="600"/>
              </a:spcBef>
            </a:pPr>
            <a:endParaRPr lang="en-US" altLang="ja-JP" sz="1000" b="1" u="sng" dirty="0" smtClean="0"/>
          </a:p>
          <a:p>
            <a:pPr>
              <a:spcBef>
                <a:spcPts val="600"/>
              </a:spcBef>
            </a:pPr>
            <a:endParaRPr lang="en-US" altLang="ja-JP" sz="1000" b="1" u="sng" dirty="0"/>
          </a:p>
          <a:p>
            <a:pPr>
              <a:spcBef>
                <a:spcPts val="600"/>
              </a:spcBef>
            </a:pPr>
            <a:r>
              <a:rPr lang="ja-JP" altLang="en-US" sz="1600" dirty="0"/>
              <a:t>　</a:t>
            </a:r>
            <a:r>
              <a:rPr lang="ja-JP" altLang="en-US" sz="1600" dirty="0" smtClean="0"/>
              <a:t>地域医療構想調整会議での議論の進め方の手順について、以下の通り整理する。</a:t>
            </a:r>
            <a:endParaRPr lang="en-US" altLang="ja-JP" sz="1600" dirty="0" smtClean="0"/>
          </a:p>
        </p:txBody>
      </p:sp>
      <p:sp>
        <p:nvSpPr>
          <p:cNvPr id="2" name="スライド番号プレースホルダー 1"/>
          <p:cNvSpPr>
            <a:spLocks noGrp="1"/>
          </p:cNvSpPr>
          <p:nvPr>
            <p:ph type="sldNum" sz="quarter" idx="12"/>
          </p:nvPr>
        </p:nvSpPr>
        <p:spPr>
          <a:xfrm>
            <a:off x="7594600" y="6492875"/>
            <a:ext cx="2311400" cy="365125"/>
          </a:xfrm>
        </p:spPr>
        <p:txBody>
          <a:bodyPr/>
          <a:lstStyle/>
          <a:p>
            <a:fld id="{D2D8002D-B5B0-4BAC-B1F6-782DDCCE6D9C}" type="slidenum">
              <a:rPr kumimoji="1" lang="ja-JP" altLang="en-US" smtClean="0"/>
              <a:t>15</a:t>
            </a:fld>
            <a:endParaRPr kumimoji="1" lang="ja-JP" altLang="en-US"/>
          </a:p>
        </p:txBody>
      </p:sp>
      <p:pic>
        <p:nvPicPr>
          <p:cNvPr id="19" name="Picture 7" descr="イラスト"/>
          <p:cNvPicPr>
            <a:picLocks noChangeAspect="1" noChangeArrowheads="1"/>
          </p:cNvPicPr>
          <p:nvPr/>
        </p:nvPicPr>
        <p:blipFill>
          <a:blip r:embed="rId2" cstate="print"/>
          <a:srcRect/>
          <a:stretch>
            <a:fillRect/>
          </a:stretch>
        </p:blipFill>
        <p:spPr bwMode="auto">
          <a:xfrm>
            <a:off x="8566566" y="702494"/>
            <a:ext cx="1066954" cy="854298"/>
          </a:xfrm>
          <a:prstGeom prst="rect">
            <a:avLst/>
          </a:prstGeom>
          <a:noFill/>
        </p:spPr>
      </p:pic>
      <p:sp>
        <p:nvSpPr>
          <p:cNvPr id="23" name="テキスト ボックス 22"/>
          <p:cNvSpPr txBox="1"/>
          <p:nvPr/>
        </p:nvSpPr>
        <p:spPr>
          <a:xfrm>
            <a:off x="133793" y="1824333"/>
            <a:ext cx="4747200" cy="323165"/>
          </a:xfrm>
          <a:prstGeom prst="rect">
            <a:avLst/>
          </a:prstGeom>
          <a:ln/>
        </p:spPr>
        <p:style>
          <a:lnRef idx="1">
            <a:schemeClr val="accent5"/>
          </a:lnRef>
          <a:fillRef idx="2">
            <a:schemeClr val="accent5"/>
          </a:fillRef>
          <a:effectRef idx="1">
            <a:schemeClr val="accent5"/>
          </a:effectRef>
          <a:fontRef idx="minor">
            <a:schemeClr val="dk1"/>
          </a:fontRef>
        </p:style>
        <p:txBody>
          <a:bodyPr wrap="square" lIns="72000" rIns="72000" rtlCol="0">
            <a:spAutoFit/>
          </a:bodyPr>
          <a:lstStyle/>
          <a:p>
            <a:pPr algn="ctr" defTabSz="1072866"/>
            <a:r>
              <a:rPr lang="ja-JP" altLang="en-US" sz="1500" b="1" dirty="0" smtClean="0">
                <a:solidFill>
                  <a:schemeClr val="tx1"/>
                </a:solidFill>
                <a:latin typeface="メイリオ" pitchFamily="50" charset="-128"/>
                <a:ea typeface="メイリオ" pitchFamily="50" charset="-128"/>
                <a:cs typeface="メイリオ" pitchFamily="50" charset="-128"/>
              </a:rPr>
              <a:t>将来の医療提供体制の構築のための方向性の共有</a:t>
            </a:r>
            <a:endParaRPr lang="en-US" altLang="ja-JP" sz="1500" b="1" dirty="0" smtClean="0">
              <a:solidFill>
                <a:schemeClr val="tx1"/>
              </a:solidFill>
              <a:latin typeface="メイリオ" pitchFamily="50" charset="-128"/>
              <a:ea typeface="メイリオ" pitchFamily="50" charset="-128"/>
              <a:cs typeface="メイリオ" pitchFamily="50" charset="-128"/>
            </a:endParaRPr>
          </a:p>
        </p:txBody>
      </p:sp>
      <p:sp>
        <p:nvSpPr>
          <p:cNvPr id="24" name="正方形/長方形 23"/>
          <p:cNvSpPr/>
          <p:nvPr/>
        </p:nvSpPr>
        <p:spPr>
          <a:xfrm>
            <a:off x="133792" y="1824333"/>
            <a:ext cx="4747200" cy="448498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1072866"/>
            <a:endParaRPr lang="en-US" altLang="ja-JP" sz="1100" b="1" u="sng" dirty="0" smtClean="0">
              <a:solidFill>
                <a:prstClr val="black"/>
              </a:solidFill>
              <a:latin typeface="ＭＳ Ｐゴシック" panose="020B0600070205080204" pitchFamily="50" charset="-128"/>
              <a:ea typeface="ＭＳ Ｐゴシック" panose="020B0600070205080204" pitchFamily="50" charset="-128"/>
            </a:endParaRPr>
          </a:p>
          <a:p>
            <a:pPr defTabSz="1072866"/>
            <a:endParaRPr lang="en-US" altLang="ja-JP" sz="1100" b="1" u="sng" dirty="0">
              <a:solidFill>
                <a:prstClr val="black"/>
              </a:solidFill>
              <a:latin typeface="ＭＳ Ｐゴシック" panose="020B0600070205080204" pitchFamily="50" charset="-128"/>
              <a:ea typeface="ＭＳ Ｐゴシック" panose="020B0600070205080204" pitchFamily="50" charset="-128"/>
            </a:endParaRPr>
          </a:p>
          <a:p>
            <a:pPr defTabSz="1072866"/>
            <a:r>
              <a:rPr lang="ja-JP" altLang="en-US" sz="1400" b="1" u="sng" dirty="0" smtClean="0">
                <a:solidFill>
                  <a:prstClr val="black"/>
                </a:solidFill>
                <a:latin typeface="ＭＳ Ｐゴシック" panose="020B0600070205080204" pitchFamily="50" charset="-128"/>
                <a:ea typeface="ＭＳ Ｐゴシック" panose="020B0600070205080204" pitchFamily="50" charset="-128"/>
              </a:rPr>
              <a:t>（ア）　構想区域における医療機関の役割の明確化</a:t>
            </a:r>
            <a:endParaRPr lang="en-US" altLang="ja-JP" sz="1400" b="1" u="sng" dirty="0" smtClean="0">
              <a:solidFill>
                <a:prstClr val="black"/>
              </a:solidFill>
              <a:latin typeface="ＭＳ Ｐゴシック" panose="020B0600070205080204" pitchFamily="50" charset="-128"/>
              <a:ea typeface="ＭＳ Ｐゴシック" panose="020B0600070205080204" pitchFamily="50" charset="-128"/>
            </a:endParaRPr>
          </a:p>
          <a:p>
            <a:pPr defTabSz="1072866"/>
            <a:endParaRPr lang="en-US" altLang="ja-JP" sz="600" dirty="0" smtClean="0">
              <a:solidFill>
                <a:prstClr val="black"/>
              </a:solidFill>
              <a:latin typeface="ＭＳ Ｐゴシック" panose="020B0600070205080204" pitchFamily="50" charset="-128"/>
              <a:ea typeface="ＭＳ Ｐゴシック" panose="020B0600070205080204" pitchFamily="50" charset="-128"/>
            </a:endParaRPr>
          </a:p>
          <a:p>
            <a:pPr marL="360000" indent="-180000" defTabSz="1072866"/>
            <a:r>
              <a:rPr lang="ja-JP" altLang="en-US" sz="1400" dirty="0" smtClean="0">
                <a:solidFill>
                  <a:prstClr val="black"/>
                </a:solidFill>
                <a:latin typeface="ＭＳ Ｐゴシック" panose="020B0600070205080204" pitchFamily="50" charset="-128"/>
                <a:ea typeface="ＭＳ Ｐゴシック" panose="020B0600070205080204" pitchFamily="50" charset="-128"/>
              </a:rPr>
              <a:t>①　以下の</a:t>
            </a:r>
            <a:r>
              <a:rPr lang="ja-JP" altLang="en-US" sz="1400" u="sng" dirty="0">
                <a:solidFill>
                  <a:prstClr val="black"/>
                </a:solidFill>
                <a:latin typeface="ＭＳ Ｐゴシック" panose="020B0600070205080204" pitchFamily="50" charset="-128"/>
                <a:ea typeface="ＭＳ Ｐゴシック" panose="020B0600070205080204" pitchFamily="50" charset="-128"/>
              </a:rPr>
              <a:t>各医療</a:t>
            </a:r>
            <a:r>
              <a:rPr lang="ja-JP" altLang="en-US" sz="1400" u="sng" dirty="0" smtClean="0">
                <a:solidFill>
                  <a:prstClr val="black"/>
                </a:solidFill>
                <a:latin typeface="ＭＳ Ｐゴシック" panose="020B0600070205080204" pitchFamily="50" charset="-128"/>
                <a:ea typeface="ＭＳ Ｐゴシック" panose="020B0600070205080204" pitchFamily="50" charset="-128"/>
              </a:rPr>
              <a:t>機関が担う医療機能等</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を踏まえ、地域医療構想調整会議で検討し、役割を明確化</a:t>
            </a:r>
            <a:endParaRPr lang="en-US" altLang="ja-JP" sz="1400" dirty="0" smtClean="0">
              <a:solidFill>
                <a:prstClr val="black"/>
              </a:solidFill>
              <a:latin typeface="ＭＳ Ｐゴシック" panose="020B0600070205080204" pitchFamily="50" charset="-128"/>
              <a:ea typeface="ＭＳ Ｐゴシック" panose="020B0600070205080204" pitchFamily="50" charset="-128"/>
            </a:endParaRPr>
          </a:p>
          <a:p>
            <a:pPr defTabSz="1072866"/>
            <a:endParaRPr lang="en-US" altLang="ja-JP" sz="600" dirty="0">
              <a:solidFill>
                <a:prstClr val="black"/>
              </a:solidFill>
              <a:latin typeface="ＭＳ Ｐゴシック" panose="020B0600070205080204" pitchFamily="50" charset="-128"/>
              <a:ea typeface="ＭＳ Ｐゴシック" panose="020B0600070205080204" pitchFamily="50" charset="-128"/>
            </a:endParaRPr>
          </a:p>
          <a:p>
            <a:pPr marL="432000" indent="-198000" defTabSz="1072866"/>
            <a:r>
              <a:rPr lang="ja-JP" altLang="en-US" sz="1400" dirty="0" smtClean="0">
                <a:solidFill>
                  <a:prstClr val="black"/>
                </a:solidFill>
                <a:latin typeface="ＭＳ Ｐゴシック" panose="020B0600070205080204" pitchFamily="50" charset="-128"/>
                <a:ea typeface="ＭＳ Ｐゴシック" panose="020B0600070205080204" pitchFamily="50" charset="-128"/>
              </a:rPr>
              <a:t>・　構想区域の救急医療や災害医療等の中心的な医療機関が担う医療機能</a:t>
            </a:r>
            <a:endParaRPr lang="en-US" altLang="ja-JP" sz="1400" dirty="0" smtClean="0">
              <a:solidFill>
                <a:prstClr val="black"/>
              </a:solidFill>
              <a:latin typeface="ＭＳ Ｐゴシック" panose="020B0600070205080204" pitchFamily="50" charset="-128"/>
              <a:ea typeface="ＭＳ Ｐゴシック" panose="020B0600070205080204" pitchFamily="50" charset="-128"/>
            </a:endParaRPr>
          </a:p>
          <a:p>
            <a:pPr marL="432000" indent="-198000" defTabSz="1072866"/>
            <a:r>
              <a:rPr lang="ja-JP" altLang="en-US" sz="1400" dirty="0" smtClean="0">
                <a:solidFill>
                  <a:prstClr val="black"/>
                </a:solidFill>
                <a:latin typeface="ＭＳ Ｐゴシック" panose="020B0600070205080204" pitchFamily="50" charset="-128"/>
                <a:ea typeface="ＭＳ Ｐゴシック" panose="020B0600070205080204" pitchFamily="50" charset="-128"/>
              </a:rPr>
              <a:t>・　公的医療機関等及び国立病院機構の各医療機関が担う医療機能</a:t>
            </a:r>
            <a:endParaRPr lang="en-US" altLang="ja-JP" sz="1400" dirty="0" smtClean="0">
              <a:solidFill>
                <a:prstClr val="black"/>
              </a:solidFill>
              <a:latin typeface="ＭＳ Ｐゴシック" panose="020B0600070205080204" pitchFamily="50" charset="-128"/>
              <a:ea typeface="ＭＳ Ｐゴシック" panose="020B0600070205080204" pitchFamily="50" charset="-128"/>
            </a:endParaRPr>
          </a:p>
          <a:p>
            <a:pPr marL="432000" indent="-198000" defTabSz="1072866"/>
            <a:r>
              <a:rPr lang="ja-JP" altLang="en-US" sz="1400" dirty="0" smtClean="0">
                <a:solidFill>
                  <a:prstClr val="black"/>
                </a:solidFill>
                <a:latin typeface="ＭＳ Ｐゴシック" panose="020B0600070205080204" pitchFamily="50" charset="-128"/>
                <a:ea typeface="ＭＳ Ｐゴシック" panose="020B0600070205080204" pitchFamily="50" charset="-128"/>
              </a:rPr>
              <a:t>・　</a:t>
            </a:r>
            <a:r>
              <a:rPr lang="ja-JP" altLang="en-US" sz="1400" dirty="0">
                <a:solidFill>
                  <a:prstClr val="black"/>
                </a:solidFill>
                <a:latin typeface="ＭＳ Ｐゴシック" panose="020B0600070205080204" pitchFamily="50" charset="-128"/>
                <a:ea typeface="ＭＳ Ｐゴシック" panose="020B0600070205080204" pitchFamily="50" charset="-128"/>
              </a:rPr>
              <a:t>地域</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医療</a:t>
            </a:r>
            <a:r>
              <a:rPr lang="ja-JP" altLang="en-US" sz="1400" dirty="0">
                <a:solidFill>
                  <a:prstClr val="black"/>
                </a:solidFill>
                <a:latin typeface="ＭＳ Ｐゴシック" panose="020B0600070205080204" pitchFamily="50" charset="-128"/>
                <a:ea typeface="ＭＳ Ｐゴシック" panose="020B0600070205080204" pitchFamily="50" charset="-128"/>
              </a:rPr>
              <a:t>支援</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病院及び特定機能病院が担う医療機能</a:t>
            </a:r>
            <a:endParaRPr lang="en-US" altLang="ja-JP" sz="1400" dirty="0" smtClean="0">
              <a:solidFill>
                <a:prstClr val="black"/>
              </a:solidFill>
              <a:latin typeface="ＭＳ Ｐゴシック" panose="020B0600070205080204" pitchFamily="50" charset="-128"/>
              <a:ea typeface="ＭＳ Ｐゴシック" panose="020B0600070205080204" pitchFamily="50" charset="-128"/>
            </a:endParaRPr>
          </a:p>
          <a:p>
            <a:pPr marL="540000" indent="-198000" defTabSz="1072866"/>
            <a:endParaRPr lang="en-US" altLang="ja-JP" sz="1400" dirty="0" smtClean="0">
              <a:solidFill>
                <a:prstClr val="black"/>
              </a:solidFill>
              <a:latin typeface="ＭＳ Ｐゴシック" panose="020B0600070205080204" pitchFamily="50" charset="-128"/>
              <a:ea typeface="ＭＳ Ｐゴシック" panose="020B0600070205080204" pitchFamily="50" charset="-128"/>
            </a:endParaRPr>
          </a:p>
          <a:p>
            <a:pPr marL="360000" indent="-180000" defTabSz="1072866"/>
            <a:r>
              <a:rPr lang="ja-JP" altLang="en-US" sz="1400" dirty="0" smtClean="0">
                <a:solidFill>
                  <a:prstClr val="black"/>
                </a:solidFill>
                <a:latin typeface="ＭＳ Ｐゴシック" panose="020B0600070205080204" pitchFamily="50" charset="-128"/>
                <a:ea typeface="ＭＳ Ｐゴシック" panose="020B0600070205080204" pitchFamily="50" charset="-128"/>
              </a:rPr>
              <a:t>②</a:t>
            </a:r>
            <a:r>
              <a:rPr lang="ja-JP" altLang="en-US" sz="1400" dirty="0">
                <a:solidFill>
                  <a:prstClr val="black"/>
                </a:solidFill>
                <a:latin typeface="ＭＳ Ｐゴシック" panose="020B0600070205080204" pitchFamily="50" charset="-128"/>
                <a:ea typeface="ＭＳ Ｐゴシック" panose="020B0600070205080204" pitchFamily="50" charset="-128"/>
              </a:rPr>
              <a:t>　</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上記以外の医療機関については、</a:t>
            </a:r>
            <a:r>
              <a:rPr lang="ja-JP" altLang="en-US" sz="1400" u="sng" dirty="0">
                <a:solidFill>
                  <a:prstClr val="black"/>
                </a:solidFill>
                <a:latin typeface="ＭＳ Ｐゴシック" panose="020B0600070205080204" pitchFamily="50" charset="-128"/>
                <a:ea typeface="ＭＳ Ｐゴシック" panose="020B0600070205080204" pitchFamily="50" charset="-128"/>
              </a:rPr>
              <a:t>上記</a:t>
            </a:r>
            <a:r>
              <a:rPr lang="ja-JP" altLang="en-US" sz="1400" u="sng" dirty="0" smtClean="0">
                <a:solidFill>
                  <a:prstClr val="black"/>
                </a:solidFill>
                <a:latin typeface="ＭＳ Ｐゴシック" panose="020B0600070205080204" pitchFamily="50" charset="-128"/>
                <a:ea typeface="ＭＳ Ｐゴシック" panose="020B0600070205080204" pitchFamily="50" charset="-128"/>
              </a:rPr>
              <a:t>の医療機関が担わない機能</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や、</a:t>
            </a:r>
            <a:r>
              <a:rPr lang="ja-JP" altLang="en-US" sz="1400" u="sng" dirty="0" smtClean="0">
                <a:solidFill>
                  <a:prstClr val="black"/>
                </a:solidFill>
                <a:latin typeface="ＭＳ Ｐゴシック" panose="020B0600070205080204" pitchFamily="50" charset="-128"/>
                <a:ea typeface="ＭＳ Ｐゴシック" panose="020B0600070205080204" pitchFamily="50" charset="-128"/>
              </a:rPr>
              <a:t>上記の医療機関との連携等</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を踏まえ、役割を明確化</a:t>
            </a:r>
            <a:endParaRPr lang="en-US" altLang="ja-JP" sz="1400" dirty="0" smtClean="0">
              <a:solidFill>
                <a:prstClr val="black"/>
              </a:solidFill>
              <a:latin typeface="ＭＳ Ｐゴシック" panose="020B0600070205080204" pitchFamily="50" charset="-128"/>
              <a:ea typeface="ＭＳ Ｐゴシック" panose="020B0600070205080204" pitchFamily="50" charset="-128"/>
            </a:endParaRPr>
          </a:p>
          <a:p>
            <a:pPr marL="360000" indent="-180000" defTabSz="1072866"/>
            <a:endParaRPr lang="en-US" altLang="ja-JP" sz="1400" dirty="0" smtClean="0">
              <a:solidFill>
                <a:prstClr val="black"/>
              </a:solidFill>
              <a:latin typeface="ＭＳ Ｐゴシック" panose="020B0600070205080204" pitchFamily="50" charset="-128"/>
              <a:ea typeface="ＭＳ Ｐゴシック" panose="020B0600070205080204" pitchFamily="50" charset="-128"/>
            </a:endParaRPr>
          </a:p>
          <a:p>
            <a:pPr defTabSz="1072866"/>
            <a:r>
              <a:rPr lang="ja-JP" altLang="en-US" sz="1400" b="1" u="sng" dirty="0" smtClean="0">
                <a:solidFill>
                  <a:prstClr val="black"/>
                </a:solidFill>
                <a:latin typeface="ＭＳ Ｐゴシック" panose="020B0600070205080204" pitchFamily="50" charset="-128"/>
                <a:ea typeface="ＭＳ Ｐゴシック" panose="020B0600070205080204" pitchFamily="50" charset="-128"/>
              </a:rPr>
              <a:t>（イ）　病床機能を転換する予定の医療機関の役割の確認</a:t>
            </a:r>
            <a:endParaRPr lang="en-US" altLang="ja-JP" sz="1400" b="1" u="sng" dirty="0" smtClean="0">
              <a:solidFill>
                <a:prstClr val="black"/>
              </a:solidFill>
              <a:latin typeface="ＭＳ Ｐゴシック" panose="020B0600070205080204" pitchFamily="50" charset="-128"/>
              <a:ea typeface="ＭＳ Ｐゴシック" panose="020B0600070205080204" pitchFamily="50" charset="-128"/>
            </a:endParaRPr>
          </a:p>
          <a:p>
            <a:pPr defTabSz="1072866"/>
            <a:endParaRPr lang="en-US" altLang="ja-JP" sz="600" dirty="0" smtClean="0">
              <a:solidFill>
                <a:prstClr val="black"/>
              </a:solidFill>
              <a:latin typeface="ＭＳ Ｐゴシック" panose="020B0600070205080204" pitchFamily="50" charset="-128"/>
              <a:ea typeface="ＭＳ Ｐゴシック" panose="020B0600070205080204" pitchFamily="50" charset="-128"/>
            </a:endParaRPr>
          </a:p>
          <a:p>
            <a:pPr marL="360000" indent="-180000" defTabSz="1072866"/>
            <a:r>
              <a:rPr lang="ja-JP" altLang="en-US" sz="1400" dirty="0" smtClean="0">
                <a:solidFill>
                  <a:prstClr val="black"/>
                </a:solidFill>
                <a:latin typeface="ＭＳ Ｐゴシック" panose="020B0600070205080204" pitchFamily="50" charset="-128"/>
                <a:ea typeface="ＭＳ Ｐゴシック" panose="020B0600070205080204" pitchFamily="50" charset="-128"/>
              </a:rPr>
              <a:t>○　将来に病床機能の転換を予定している医療機関については、その</a:t>
            </a:r>
            <a:r>
              <a:rPr lang="ja-JP" altLang="en-US" sz="1400" u="sng" dirty="0" smtClean="0">
                <a:solidFill>
                  <a:prstClr val="black"/>
                </a:solidFill>
                <a:latin typeface="ＭＳ Ｐゴシック" panose="020B0600070205080204" pitchFamily="50" charset="-128"/>
                <a:ea typeface="ＭＳ Ｐゴシック" panose="020B0600070205080204" pitchFamily="50" charset="-128"/>
              </a:rPr>
              <a:t>転換の内容が地域医療構想の方向性と整合性のあるものとなっているか</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確認</a:t>
            </a:r>
            <a:endParaRPr lang="en-US" altLang="ja-JP" sz="1400" dirty="0" smtClean="0">
              <a:solidFill>
                <a:prstClr val="black"/>
              </a:solidFill>
              <a:latin typeface="ＭＳ Ｐゴシック" panose="020B0600070205080204" pitchFamily="50" charset="-128"/>
              <a:ea typeface="ＭＳ Ｐゴシック" panose="020B0600070205080204" pitchFamily="50" charset="-128"/>
            </a:endParaRPr>
          </a:p>
        </p:txBody>
      </p:sp>
      <p:sp>
        <p:nvSpPr>
          <p:cNvPr id="29" name="テキスト ボックス 28"/>
          <p:cNvSpPr txBox="1"/>
          <p:nvPr/>
        </p:nvSpPr>
        <p:spPr>
          <a:xfrm>
            <a:off x="4969824" y="1824333"/>
            <a:ext cx="4819206" cy="323165"/>
          </a:xfrm>
          <a:prstGeom prst="rect">
            <a:avLst/>
          </a:prstGeom>
          <a:ln/>
        </p:spPr>
        <p:style>
          <a:lnRef idx="1">
            <a:schemeClr val="accent5"/>
          </a:lnRef>
          <a:fillRef idx="2">
            <a:schemeClr val="accent5"/>
          </a:fillRef>
          <a:effectRef idx="1">
            <a:schemeClr val="accent5"/>
          </a:effectRef>
          <a:fontRef idx="minor">
            <a:schemeClr val="dk1"/>
          </a:fontRef>
        </p:style>
        <p:txBody>
          <a:bodyPr wrap="square" lIns="72000" rIns="72000" rtlCol="0">
            <a:spAutoFit/>
          </a:bodyPr>
          <a:lstStyle/>
          <a:p>
            <a:pPr algn="ctr" defTabSz="1072866"/>
            <a:r>
              <a:rPr lang="ja-JP" altLang="en-US" sz="1500" b="1" dirty="0" smtClean="0">
                <a:solidFill>
                  <a:schemeClr val="tx1"/>
                </a:solidFill>
                <a:latin typeface="メイリオ" pitchFamily="50" charset="-128"/>
                <a:ea typeface="メイリオ" pitchFamily="50" charset="-128"/>
                <a:cs typeface="メイリオ" pitchFamily="50" charset="-128"/>
              </a:rPr>
              <a:t>新規参入、規模拡大を行う医療機関等への対応</a:t>
            </a:r>
            <a:endParaRPr lang="en-US" altLang="ja-JP" sz="1500" b="1" dirty="0" smtClean="0">
              <a:solidFill>
                <a:schemeClr val="tx1"/>
              </a:solidFill>
              <a:latin typeface="メイリオ" pitchFamily="50" charset="-128"/>
              <a:ea typeface="メイリオ" pitchFamily="50" charset="-128"/>
              <a:cs typeface="メイリオ" pitchFamily="50" charset="-128"/>
            </a:endParaRPr>
          </a:p>
        </p:txBody>
      </p:sp>
      <p:sp>
        <p:nvSpPr>
          <p:cNvPr id="30" name="正方形/長方形 29"/>
          <p:cNvSpPr/>
          <p:nvPr/>
        </p:nvSpPr>
        <p:spPr>
          <a:xfrm>
            <a:off x="4969823" y="1824333"/>
            <a:ext cx="4819207" cy="241043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60000" indent="-180000" defTabSz="1072866"/>
            <a:endParaRPr lang="en-US" altLang="ja-JP" sz="1100" dirty="0" smtClean="0">
              <a:solidFill>
                <a:prstClr val="black"/>
              </a:solidFill>
              <a:latin typeface="ＭＳ Ｐゴシック" panose="020B0600070205080204" pitchFamily="50" charset="-128"/>
              <a:ea typeface="ＭＳ Ｐゴシック" panose="020B0600070205080204" pitchFamily="50" charset="-128"/>
            </a:endParaRPr>
          </a:p>
          <a:p>
            <a:pPr marL="360000" indent="-180000" defTabSz="1072866"/>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marL="360000" indent="-180000" defTabSz="1072866"/>
            <a:r>
              <a:rPr lang="ja-JP" altLang="en-US" sz="1400" dirty="0" smtClean="0">
                <a:solidFill>
                  <a:prstClr val="black"/>
                </a:solidFill>
                <a:latin typeface="ＭＳ Ｐゴシック" panose="020B0600070205080204" pitchFamily="50" charset="-128"/>
                <a:ea typeface="ＭＳ Ｐゴシック" panose="020B0600070205080204" pitchFamily="50" charset="-128"/>
              </a:rPr>
              <a:t>○　今後、高齢化が急速に進み、医療需要の増加が見込まれる地域において、</a:t>
            </a:r>
            <a:r>
              <a:rPr lang="ja-JP" altLang="en-US" sz="1400" u="sng" dirty="0" smtClean="0">
                <a:solidFill>
                  <a:prstClr val="black"/>
                </a:solidFill>
                <a:latin typeface="ＭＳ Ｐゴシック" panose="020B0600070205080204" pitchFamily="50" charset="-128"/>
                <a:ea typeface="ＭＳ Ｐゴシック" panose="020B0600070205080204" pitchFamily="50" charset="-128"/>
              </a:rPr>
              <a:t>増床等の整備を行う場合においても、共有した方向性を踏まえ、地域において必要となる医療機能を担うこと</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を要請</a:t>
            </a:r>
            <a:endParaRPr lang="en-US" altLang="ja-JP" sz="1400" dirty="0" smtClean="0">
              <a:solidFill>
                <a:prstClr val="black"/>
              </a:solidFill>
              <a:latin typeface="ＭＳ Ｐゴシック" panose="020B0600070205080204" pitchFamily="50" charset="-128"/>
              <a:ea typeface="ＭＳ Ｐゴシック" panose="020B0600070205080204" pitchFamily="50" charset="-128"/>
            </a:endParaRPr>
          </a:p>
          <a:p>
            <a:pPr marL="360000" indent="-180000" defTabSz="1072866"/>
            <a:endParaRPr lang="en-US" altLang="ja-JP" sz="1400" dirty="0">
              <a:solidFill>
                <a:prstClr val="black"/>
              </a:solidFill>
              <a:latin typeface="ＭＳ Ｐゴシック" panose="020B0600070205080204" pitchFamily="50" charset="-128"/>
              <a:ea typeface="ＭＳ Ｐゴシック" panose="020B0600070205080204" pitchFamily="50" charset="-128"/>
            </a:endParaRPr>
          </a:p>
          <a:p>
            <a:pPr marL="360000" indent="-180000" defTabSz="1072866"/>
            <a:r>
              <a:rPr lang="ja-JP" altLang="en-US" sz="1400" dirty="0" smtClean="0">
                <a:solidFill>
                  <a:prstClr val="black"/>
                </a:solidFill>
                <a:latin typeface="ＭＳ Ｐゴシック" panose="020B0600070205080204" pitchFamily="50" charset="-128"/>
                <a:ea typeface="ＭＳ Ｐゴシック" panose="020B0600070205080204" pitchFamily="50" charset="-128"/>
              </a:rPr>
              <a:t>○　新規参入してくる医療機関に対しては、病床の開設の許可を待たず、地域医療構想調整会議への出席を求め、</a:t>
            </a:r>
            <a:r>
              <a:rPr lang="ja-JP" altLang="en-US" sz="1400" u="sng" dirty="0" smtClean="0">
                <a:solidFill>
                  <a:prstClr val="black"/>
                </a:solidFill>
                <a:latin typeface="ＭＳ Ｐゴシック" panose="020B0600070205080204" pitchFamily="50" charset="-128"/>
                <a:ea typeface="ＭＳ Ｐゴシック" panose="020B0600070205080204" pitchFamily="50" charset="-128"/>
              </a:rPr>
              <a:t>地域において必要となる医療機能等について、理解を深めてもらう</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よう努める</a:t>
            </a:r>
            <a:endParaRPr lang="en-US" altLang="ja-JP" sz="1400" dirty="0" smtClean="0">
              <a:solidFill>
                <a:prstClr val="black"/>
              </a:solidFill>
              <a:latin typeface="ＭＳ Ｐゴシック" panose="020B0600070205080204" pitchFamily="50" charset="-128"/>
              <a:ea typeface="ＭＳ Ｐゴシック" panose="020B0600070205080204" pitchFamily="50" charset="-128"/>
            </a:endParaRPr>
          </a:p>
        </p:txBody>
      </p:sp>
      <p:sp>
        <p:nvSpPr>
          <p:cNvPr id="31" name="テキスト ボックス 30"/>
          <p:cNvSpPr txBox="1"/>
          <p:nvPr/>
        </p:nvSpPr>
        <p:spPr>
          <a:xfrm>
            <a:off x="4969825" y="4344613"/>
            <a:ext cx="4819206" cy="323165"/>
          </a:xfrm>
          <a:prstGeom prst="rect">
            <a:avLst/>
          </a:prstGeom>
          <a:ln/>
        </p:spPr>
        <p:style>
          <a:lnRef idx="1">
            <a:schemeClr val="accent5"/>
          </a:lnRef>
          <a:fillRef idx="2">
            <a:schemeClr val="accent5"/>
          </a:fillRef>
          <a:effectRef idx="1">
            <a:schemeClr val="accent5"/>
          </a:effectRef>
          <a:fontRef idx="minor">
            <a:schemeClr val="dk1"/>
          </a:fontRef>
        </p:style>
        <p:txBody>
          <a:bodyPr wrap="square" lIns="72000" rIns="72000" rtlCol="0">
            <a:spAutoFit/>
          </a:bodyPr>
          <a:lstStyle/>
          <a:p>
            <a:pPr algn="ctr" defTabSz="1072866"/>
            <a:r>
              <a:rPr lang="ja-JP" altLang="en-US" sz="1500" b="1" dirty="0" smtClean="0">
                <a:solidFill>
                  <a:schemeClr val="tx1"/>
                </a:solidFill>
                <a:latin typeface="メイリオ" pitchFamily="50" charset="-128"/>
                <a:ea typeface="メイリオ" pitchFamily="50" charset="-128"/>
                <a:cs typeface="メイリオ" pitchFamily="50" charset="-128"/>
              </a:rPr>
              <a:t>地域住民への啓発</a:t>
            </a:r>
            <a:endParaRPr lang="en-US" altLang="ja-JP" sz="1500" b="1" dirty="0" smtClean="0">
              <a:solidFill>
                <a:schemeClr val="tx1"/>
              </a:solidFill>
              <a:latin typeface="メイリオ" pitchFamily="50" charset="-128"/>
              <a:ea typeface="メイリオ" pitchFamily="50" charset="-128"/>
              <a:cs typeface="メイリオ" pitchFamily="50" charset="-128"/>
            </a:endParaRPr>
          </a:p>
        </p:txBody>
      </p:sp>
      <p:sp>
        <p:nvSpPr>
          <p:cNvPr id="32" name="正方形/長方形 31"/>
          <p:cNvSpPr/>
          <p:nvPr/>
        </p:nvSpPr>
        <p:spPr>
          <a:xfrm>
            <a:off x="4969824" y="4344613"/>
            <a:ext cx="4819207" cy="196470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60000" indent="-180000" defTabSz="1072866"/>
            <a:endParaRPr lang="en-US" altLang="ja-JP" sz="1100" dirty="0" smtClean="0">
              <a:solidFill>
                <a:prstClr val="black"/>
              </a:solidFill>
              <a:latin typeface="ＭＳ Ｐゴシック" panose="020B0600070205080204" pitchFamily="50" charset="-128"/>
              <a:ea typeface="ＭＳ Ｐゴシック" panose="020B0600070205080204" pitchFamily="50" charset="-128"/>
            </a:endParaRPr>
          </a:p>
          <a:p>
            <a:pPr marL="360000" indent="-180000" defTabSz="1072866"/>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marL="360000" indent="-180000" defTabSz="1072866"/>
            <a:r>
              <a:rPr lang="ja-JP" altLang="en-US" sz="1400" dirty="0" smtClean="0">
                <a:solidFill>
                  <a:prstClr val="black"/>
                </a:solidFill>
                <a:latin typeface="ＭＳ Ｐゴシック" panose="020B0600070205080204" pitchFamily="50" charset="-128"/>
                <a:ea typeface="ＭＳ Ｐゴシック" panose="020B0600070205080204" pitchFamily="50" charset="-128"/>
              </a:rPr>
              <a:t>○　共有した方向性を踏まえ、今後の地域における医療提供体制をどのように構築していくかについて、</a:t>
            </a:r>
            <a:r>
              <a:rPr lang="ja-JP" altLang="en-US" sz="1400" u="sng" dirty="0" smtClean="0">
                <a:solidFill>
                  <a:prstClr val="black"/>
                </a:solidFill>
                <a:latin typeface="ＭＳ Ｐゴシック" panose="020B0600070205080204" pitchFamily="50" charset="-128"/>
                <a:ea typeface="ＭＳ Ｐゴシック" panose="020B0600070205080204" pitchFamily="50" charset="-128"/>
              </a:rPr>
              <a:t>できるだけ分かりやすく周知し、地域住民の理解を深める</a:t>
            </a:r>
            <a:endParaRPr lang="en-US" altLang="ja-JP" sz="1400" u="sng" dirty="0" smtClean="0">
              <a:solidFill>
                <a:prstClr val="black"/>
              </a:solidFill>
              <a:latin typeface="ＭＳ Ｐゴシック" panose="020B0600070205080204" pitchFamily="50" charset="-128"/>
              <a:ea typeface="ＭＳ Ｐゴシック" panose="020B0600070205080204" pitchFamily="50" charset="-128"/>
            </a:endParaRPr>
          </a:p>
          <a:p>
            <a:pPr marL="360000" indent="-180000" defTabSz="1072866"/>
            <a:endParaRPr lang="en-US" altLang="ja-JP" sz="1400" dirty="0">
              <a:solidFill>
                <a:prstClr val="black"/>
              </a:solidFill>
              <a:latin typeface="ＭＳ Ｐゴシック" panose="020B0600070205080204" pitchFamily="50" charset="-128"/>
              <a:ea typeface="ＭＳ Ｐゴシック" panose="020B0600070205080204" pitchFamily="50" charset="-128"/>
            </a:endParaRPr>
          </a:p>
          <a:p>
            <a:pPr marL="360000" indent="-180000" defTabSz="1072866"/>
            <a:r>
              <a:rPr lang="ja-JP" altLang="en-US" sz="1400" dirty="0" smtClean="0">
                <a:solidFill>
                  <a:prstClr val="black"/>
                </a:solidFill>
                <a:latin typeface="ＭＳ Ｐゴシック" panose="020B0600070205080204" pitchFamily="50" charset="-128"/>
                <a:ea typeface="ＭＳ Ｐゴシック" panose="020B0600070205080204" pitchFamily="50" charset="-128"/>
              </a:rPr>
              <a:t>○　地域医療構想調整会議で行われている議論について、</a:t>
            </a:r>
            <a:r>
              <a:rPr lang="ja-JP" altLang="en-US" sz="1400" u="sng" dirty="0" smtClean="0">
                <a:solidFill>
                  <a:prstClr val="black"/>
                </a:solidFill>
                <a:latin typeface="ＭＳ Ｐゴシック" panose="020B0600070205080204" pitchFamily="50" charset="-128"/>
                <a:ea typeface="ＭＳ Ｐゴシック" panose="020B0600070205080204" pitchFamily="50" charset="-128"/>
              </a:rPr>
              <a:t>議事の内容等の情報を、ホームページ等を通じて提供</a:t>
            </a:r>
            <a:endParaRPr lang="en-US" altLang="ja-JP" sz="1400" u="sng" dirty="0" smtClean="0">
              <a:solidFill>
                <a:prstClr val="black"/>
              </a:solidFill>
              <a:latin typeface="ＭＳ Ｐゴシック" panose="020B0600070205080204" pitchFamily="50" charset="-128"/>
              <a:ea typeface="ＭＳ Ｐゴシック" panose="020B0600070205080204" pitchFamily="50" charset="-128"/>
            </a:endParaRPr>
          </a:p>
        </p:txBody>
      </p:sp>
      <p:sp>
        <p:nvSpPr>
          <p:cNvPr id="33" name="右矢印 32"/>
          <p:cNvSpPr/>
          <p:nvPr/>
        </p:nvSpPr>
        <p:spPr>
          <a:xfrm>
            <a:off x="4808984" y="2765447"/>
            <a:ext cx="288031" cy="86409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4" name="右矢印 33"/>
          <p:cNvSpPr/>
          <p:nvPr/>
        </p:nvSpPr>
        <p:spPr>
          <a:xfrm>
            <a:off x="4808984" y="5062862"/>
            <a:ext cx="288031" cy="86409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4" name="テキスト ボックス 13"/>
          <p:cNvSpPr txBox="1"/>
          <p:nvPr/>
        </p:nvSpPr>
        <p:spPr>
          <a:xfrm>
            <a:off x="133793" y="760311"/>
            <a:ext cx="4747199"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lIns="72000" rIns="72000" rtlCol="0">
            <a:spAutoFit/>
          </a:bodyPr>
          <a:lstStyle/>
          <a:p>
            <a:pPr algn="ctr">
              <a:spcBef>
                <a:spcPts val="600"/>
              </a:spcBef>
            </a:pPr>
            <a:r>
              <a:rPr lang="ja-JP" altLang="en-US" b="1" dirty="0" smtClean="0"/>
              <a:t>地域</a:t>
            </a:r>
            <a:r>
              <a:rPr lang="ja-JP" altLang="en-US" b="1" dirty="0"/>
              <a:t>医療構想調整会議での議論の進め方</a:t>
            </a:r>
            <a:endParaRPr lang="en-US" altLang="ja-JP" b="1" dirty="0"/>
          </a:p>
        </p:txBody>
      </p:sp>
    </p:spTree>
    <p:extLst>
      <p:ext uri="{BB962C8B-B14F-4D97-AF65-F5344CB8AC3E}">
        <p14:creationId xmlns:p14="http://schemas.microsoft.com/office/powerpoint/2010/main" val="3260578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800" dirty="0"/>
              <a:t>４</a:t>
            </a:r>
            <a:r>
              <a:rPr kumimoji="1" lang="ja-JP" altLang="en-US" sz="2800" dirty="0" smtClean="0"/>
              <a:t>．医療・介護連携について</a:t>
            </a:r>
            <a:endParaRPr kumimoji="1" lang="ja-JP" altLang="en-US" sz="2800" dirty="0"/>
          </a:p>
        </p:txBody>
      </p:sp>
      <p:sp>
        <p:nvSpPr>
          <p:cNvPr id="3" name="テキスト ボックス 2"/>
          <p:cNvSpPr txBox="1"/>
          <p:nvPr/>
        </p:nvSpPr>
        <p:spPr>
          <a:xfrm>
            <a:off x="128464" y="620688"/>
            <a:ext cx="9649072" cy="6196568"/>
          </a:xfrm>
          <a:prstGeom prst="rect">
            <a:avLst/>
          </a:prstGeom>
          <a:noFill/>
          <a:ln>
            <a:solidFill>
              <a:schemeClr val="tx2"/>
            </a:solidFill>
          </a:ln>
        </p:spPr>
        <p:txBody>
          <a:bodyPr wrap="square" rtlCol="0">
            <a:spAutoFit/>
          </a:bodyPr>
          <a:lstStyle/>
          <a:p>
            <a:pPr>
              <a:spcBef>
                <a:spcPts val="600"/>
              </a:spcBef>
            </a:pPr>
            <a:endParaRPr kumimoji="1" lang="en-US" altLang="ja-JP" sz="1000" b="1" u="sng" dirty="0" smtClean="0"/>
          </a:p>
          <a:p>
            <a:pPr>
              <a:spcBef>
                <a:spcPts val="600"/>
              </a:spcBef>
            </a:pPr>
            <a:endParaRPr kumimoji="1" lang="en-US" altLang="ja-JP" sz="1000" b="1" u="sng" dirty="0" smtClean="0"/>
          </a:p>
          <a:p>
            <a:pPr marL="360000" indent="-180000">
              <a:spcBef>
                <a:spcPts val="400"/>
              </a:spcBef>
            </a:pPr>
            <a:r>
              <a:rPr lang="ja-JP" altLang="en-US" sz="1600" dirty="0" smtClean="0"/>
              <a:t>○　地域医療構想による慢性期・在宅医療等の需要推計を踏まえ、以下についての考え方を記載する。</a:t>
            </a:r>
            <a:endParaRPr lang="en-US" altLang="ja-JP" sz="1600" dirty="0" smtClean="0"/>
          </a:p>
          <a:p>
            <a:pPr marL="360000" indent="-180000">
              <a:spcBef>
                <a:spcPts val="400"/>
              </a:spcBef>
            </a:pPr>
            <a:r>
              <a:rPr lang="ja-JP" altLang="en-US" sz="1600" dirty="0"/>
              <a:t>　</a:t>
            </a:r>
            <a:r>
              <a:rPr lang="ja-JP" altLang="en-US" sz="1600" dirty="0" smtClean="0"/>
              <a:t>①　地域の医療機関で対応すべき在宅医療のニーズ</a:t>
            </a:r>
            <a:r>
              <a:rPr lang="ja-JP" altLang="en-US" sz="1600" dirty="0"/>
              <a:t>　</a:t>
            </a:r>
            <a:r>
              <a:rPr lang="ja-JP" altLang="en-US" sz="1600" dirty="0" smtClean="0"/>
              <a:t>　②　目標とする提供体制</a:t>
            </a:r>
            <a:endParaRPr lang="en-US" altLang="ja-JP" sz="1600" dirty="0" smtClean="0"/>
          </a:p>
          <a:p>
            <a:pPr marL="360000" indent="-180000">
              <a:spcBef>
                <a:spcPts val="400"/>
              </a:spcBef>
            </a:pPr>
            <a:r>
              <a:rPr lang="ja-JP" altLang="en-US" sz="1600" dirty="0"/>
              <a:t>　</a:t>
            </a:r>
            <a:r>
              <a:rPr lang="ja-JP" altLang="en-US" sz="1600" dirty="0" smtClean="0"/>
              <a:t>　</a:t>
            </a:r>
            <a:r>
              <a:rPr lang="en-US" altLang="ja-JP" sz="1600" dirty="0" smtClean="0"/>
              <a:t>※</a:t>
            </a:r>
            <a:r>
              <a:rPr lang="ja-JP" altLang="en-US" sz="1600" dirty="0" smtClean="0"/>
              <a:t>　②の検討にあたっては</a:t>
            </a:r>
            <a:endParaRPr lang="en-US" altLang="ja-JP" sz="1600" dirty="0" smtClean="0"/>
          </a:p>
          <a:p>
            <a:pPr marL="360000" indent="-180000">
              <a:spcBef>
                <a:spcPts val="400"/>
              </a:spcBef>
            </a:pPr>
            <a:r>
              <a:rPr lang="ja-JP" altLang="en-US" sz="1600" dirty="0" smtClean="0"/>
              <a:t>　　　・　在宅医療サービスと一部の介護サービスが相互に補完する関係にあること</a:t>
            </a:r>
            <a:endParaRPr lang="en-US" altLang="ja-JP" sz="1600" dirty="0" smtClean="0"/>
          </a:p>
          <a:p>
            <a:pPr marL="360000" indent="-180000"/>
            <a:r>
              <a:rPr lang="ja-JP" altLang="en-US" sz="1600" dirty="0"/>
              <a:t>　</a:t>
            </a:r>
            <a:r>
              <a:rPr lang="ja-JP" altLang="en-US" sz="1600" dirty="0" smtClean="0"/>
              <a:t>　　・　現状の介護保険施設等の整備状況は地域の実情に応じて異なること</a:t>
            </a:r>
            <a:endParaRPr lang="en-US" altLang="ja-JP" sz="1600" dirty="0" smtClean="0"/>
          </a:p>
          <a:p>
            <a:pPr marL="360000" indent="-180000">
              <a:spcBef>
                <a:spcPts val="600"/>
              </a:spcBef>
            </a:pPr>
            <a:r>
              <a:rPr lang="ja-JP" altLang="en-US" sz="1600" dirty="0"/>
              <a:t>　</a:t>
            </a:r>
            <a:r>
              <a:rPr lang="ja-JP" altLang="en-US" sz="1600" dirty="0" smtClean="0"/>
              <a:t>　　を考慮し、</a:t>
            </a:r>
            <a:r>
              <a:rPr lang="ja-JP" altLang="en-US" sz="1600" b="1" u="sng" dirty="0" smtClean="0"/>
              <a:t>都道府県や市町村の医療・介護担当者等の関係者による協議の場</a:t>
            </a:r>
            <a:r>
              <a:rPr lang="ja-JP" altLang="en-US" sz="1600" dirty="0" smtClean="0"/>
              <a:t>を設置し検討する。</a:t>
            </a:r>
            <a:endParaRPr lang="en-US" altLang="ja-JP" sz="1600" dirty="0" smtClean="0"/>
          </a:p>
          <a:p>
            <a:pPr>
              <a:spcBef>
                <a:spcPts val="600"/>
              </a:spcBef>
            </a:pPr>
            <a:endParaRPr lang="en-US" altLang="ja-JP" sz="900" b="1" u="sng" dirty="0" smtClean="0"/>
          </a:p>
          <a:p>
            <a:pPr>
              <a:spcBef>
                <a:spcPts val="600"/>
              </a:spcBef>
            </a:pPr>
            <a:endParaRPr lang="en-US" altLang="ja-JP" sz="900" b="1" u="sng" dirty="0" smtClean="0"/>
          </a:p>
          <a:p>
            <a:pPr marL="360000" indent="-180000">
              <a:spcBef>
                <a:spcPts val="400"/>
              </a:spcBef>
            </a:pPr>
            <a:r>
              <a:rPr lang="ja-JP" altLang="ja-JP" sz="1600" dirty="0"/>
              <a:t>○　</a:t>
            </a:r>
            <a:r>
              <a:rPr lang="ja-JP" altLang="en-US" sz="1600" dirty="0" smtClean="0"/>
              <a:t>以下のような指標を充実させていく。</a:t>
            </a:r>
            <a:endParaRPr lang="en-US" altLang="ja-JP" sz="1600" dirty="0" smtClean="0"/>
          </a:p>
          <a:p>
            <a:pPr marL="360000" indent="-180000">
              <a:spcBef>
                <a:spcPts val="400"/>
              </a:spcBef>
            </a:pPr>
            <a:r>
              <a:rPr lang="ja-JP" altLang="en-US" sz="1600" dirty="0"/>
              <a:t>　</a:t>
            </a:r>
            <a:r>
              <a:rPr lang="ja-JP" altLang="en-US" sz="1600" dirty="0" smtClean="0"/>
              <a:t>・　</a:t>
            </a:r>
            <a:r>
              <a:rPr lang="ja-JP" altLang="ja-JP" sz="1600" dirty="0" smtClean="0"/>
              <a:t>医療</a:t>
            </a:r>
            <a:r>
              <a:rPr lang="ja-JP" altLang="ja-JP" sz="1600" dirty="0"/>
              <a:t>サービスの実績に着目した</a:t>
            </a:r>
            <a:r>
              <a:rPr lang="ja-JP" altLang="ja-JP" sz="1600" dirty="0" smtClean="0"/>
              <a:t>指標</a:t>
            </a:r>
            <a:endParaRPr lang="en-US" altLang="ja-JP" sz="1600" dirty="0" smtClean="0"/>
          </a:p>
          <a:p>
            <a:pPr marL="360000" indent="-180000"/>
            <a:r>
              <a:rPr lang="ja-JP" altLang="en-US" sz="1600" dirty="0"/>
              <a:t>　</a:t>
            </a:r>
            <a:r>
              <a:rPr lang="ja-JP" altLang="en-US" sz="1600" dirty="0" smtClean="0"/>
              <a:t>・　</a:t>
            </a:r>
            <a:r>
              <a:rPr lang="ja-JP" altLang="ja-JP" sz="1600" dirty="0" smtClean="0"/>
              <a:t>医療</a:t>
            </a:r>
            <a:r>
              <a:rPr lang="ja-JP" altLang="ja-JP" sz="1600" dirty="0"/>
              <a:t>・介護の連携体制について把握するための</a:t>
            </a:r>
            <a:r>
              <a:rPr lang="ja-JP" altLang="ja-JP" sz="1600" dirty="0" smtClean="0"/>
              <a:t>指標</a:t>
            </a:r>
            <a:endParaRPr lang="en-US" altLang="ja-JP" sz="1600" dirty="0" smtClean="0"/>
          </a:p>
          <a:p>
            <a:pPr marL="360000" indent="-180000"/>
            <a:r>
              <a:rPr lang="ja-JP" altLang="en-US" sz="1600" dirty="0"/>
              <a:t>　</a:t>
            </a:r>
            <a:r>
              <a:rPr lang="ja-JP" altLang="en-US" sz="1600" dirty="0" smtClean="0"/>
              <a:t>・　</a:t>
            </a:r>
            <a:r>
              <a:rPr lang="ja-JP" altLang="ja-JP" sz="1600" dirty="0" smtClean="0"/>
              <a:t>高齢者</a:t>
            </a:r>
            <a:r>
              <a:rPr lang="ja-JP" altLang="ja-JP" sz="1600" dirty="0"/>
              <a:t>以外の小児や成人に係る在宅医療の体制について把握するための</a:t>
            </a:r>
            <a:r>
              <a:rPr lang="ja-JP" altLang="ja-JP" sz="1600" dirty="0" smtClean="0"/>
              <a:t>指標</a:t>
            </a:r>
            <a:endParaRPr lang="en-US" altLang="ja-JP" sz="1600" dirty="0" smtClean="0"/>
          </a:p>
          <a:p>
            <a:pPr marL="360000" indent="-180000"/>
            <a:r>
              <a:rPr lang="ja-JP" altLang="en-US" sz="1600" dirty="0"/>
              <a:t>　</a:t>
            </a:r>
            <a:r>
              <a:rPr lang="ja-JP" altLang="en-US" sz="1600" dirty="0" smtClean="0"/>
              <a:t>・　</a:t>
            </a:r>
            <a:r>
              <a:rPr lang="ja-JP" altLang="ja-JP" sz="1600" dirty="0" smtClean="0"/>
              <a:t>看取り</a:t>
            </a:r>
            <a:r>
              <a:rPr lang="ja-JP" altLang="ja-JP" sz="1600" dirty="0"/>
              <a:t>に至る過程を把握するための</a:t>
            </a:r>
            <a:r>
              <a:rPr lang="ja-JP" altLang="ja-JP" sz="1600" dirty="0" smtClean="0"/>
              <a:t>指標</a:t>
            </a:r>
            <a:endParaRPr lang="en-US" altLang="ja-JP" dirty="0" smtClean="0"/>
          </a:p>
          <a:p>
            <a:pPr>
              <a:spcBef>
                <a:spcPts val="600"/>
              </a:spcBef>
            </a:pPr>
            <a:endParaRPr lang="en-US" altLang="ja-JP" sz="1000" b="1" u="sng" dirty="0"/>
          </a:p>
          <a:p>
            <a:pPr>
              <a:spcBef>
                <a:spcPts val="600"/>
              </a:spcBef>
            </a:pPr>
            <a:endParaRPr lang="ja-JP" altLang="en-US" sz="1000" b="1" u="sng" dirty="0"/>
          </a:p>
          <a:p>
            <a:pPr marL="360000" indent="-180000">
              <a:spcBef>
                <a:spcPts val="400"/>
              </a:spcBef>
            </a:pPr>
            <a:r>
              <a:rPr lang="ja-JP" altLang="ja-JP" sz="1600" dirty="0"/>
              <a:t>○　</a:t>
            </a:r>
            <a:r>
              <a:rPr lang="ja-JP" altLang="ja-JP" sz="1600" dirty="0" smtClean="0"/>
              <a:t>在宅</a:t>
            </a:r>
            <a:r>
              <a:rPr lang="ja-JP" altLang="ja-JP" sz="1600" dirty="0"/>
              <a:t>医療にかかる圏域の設定と、課題の把握を</a:t>
            </a:r>
            <a:r>
              <a:rPr lang="ja-JP" altLang="ja-JP" sz="1600" dirty="0" smtClean="0"/>
              <a:t>徹底</a:t>
            </a:r>
            <a:r>
              <a:rPr lang="ja-JP" altLang="en-US" sz="1600" dirty="0" smtClean="0"/>
              <a:t>する。</a:t>
            </a:r>
            <a:endParaRPr lang="en-US" altLang="ja-JP" sz="1600" dirty="0" smtClean="0"/>
          </a:p>
          <a:p>
            <a:pPr marL="360000" indent="-180000">
              <a:spcBef>
                <a:spcPts val="400"/>
              </a:spcBef>
            </a:pPr>
            <a:r>
              <a:rPr lang="ja-JP" altLang="ja-JP" sz="1600" dirty="0" smtClean="0"/>
              <a:t>○　</a:t>
            </a:r>
            <a:r>
              <a:rPr lang="ja-JP" altLang="en-US" sz="1600" dirty="0" smtClean="0"/>
              <a:t>以下に挙げるような、多様な職種・事業者が参加することを想定した施策を進める。</a:t>
            </a:r>
            <a:endParaRPr lang="en-US" altLang="ja-JP" sz="1600" dirty="0"/>
          </a:p>
          <a:p>
            <a:pPr marL="360000" indent="-180000">
              <a:spcBef>
                <a:spcPts val="600"/>
              </a:spcBef>
            </a:pPr>
            <a:r>
              <a:rPr lang="ja-JP" altLang="en-US" sz="1600" dirty="0"/>
              <a:t>　・　</a:t>
            </a:r>
            <a:r>
              <a:rPr lang="ja-JP" altLang="ja-JP" sz="1600" dirty="0"/>
              <a:t>入院医療機関に対し在宅医療で対応可能な患者像</a:t>
            </a:r>
            <a:r>
              <a:rPr lang="ja-JP" altLang="en-US" sz="1600" dirty="0"/>
              <a:t>や療養環境についての研修</a:t>
            </a:r>
            <a:endParaRPr lang="en-US" altLang="ja-JP" sz="1600" dirty="0"/>
          </a:p>
          <a:p>
            <a:pPr marL="360000" indent="-180000"/>
            <a:r>
              <a:rPr lang="ja-JP" altLang="en-US" sz="1600" dirty="0"/>
              <a:t>　・　</a:t>
            </a:r>
            <a:r>
              <a:rPr lang="ja-JP" altLang="ja-JP" sz="1600" dirty="0"/>
              <a:t>入院医療機関と、かかりつけの医療機関や居宅介護支援事業所等との入退院時における</a:t>
            </a:r>
            <a:r>
              <a:rPr lang="en-US" altLang="ja-JP" sz="1600" dirty="0"/>
              <a:t/>
            </a:r>
            <a:br>
              <a:rPr lang="en-US" altLang="ja-JP" sz="1600" dirty="0"/>
            </a:br>
            <a:r>
              <a:rPr lang="ja-JP" altLang="en-US" sz="1600" dirty="0"/>
              <a:t>　  </a:t>
            </a:r>
            <a:r>
              <a:rPr lang="ja-JP" altLang="ja-JP" sz="1600" dirty="0"/>
              <a:t>情報共有のため</a:t>
            </a:r>
            <a:r>
              <a:rPr lang="ja-JP" altLang="en-US" sz="1600" dirty="0"/>
              <a:t>連携ルール等の策定</a:t>
            </a:r>
            <a:endParaRPr lang="en-US" altLang="ja-JP" sz="1600" dirty="0"/>
          </a:p>
          <a:p>
            <a:pPr marL="360000" indent="-180000">
              <a:spcBef>
                <a:spcPts val="600"/>
              </a:spcBef>
            </a:pPr>
            <a:r>
              <a:rPr lang="ja-JP" altLang="ja-JP" sz="1600" dirty="0"/>
              <a:t>○　</a:t>
            </a:r>
            <a:r>
              <a:rPr lang="ja-JP" altLang="ja-JP" sz="1600" dirty="0" smtClean="0"/>
              <a:t>地域</a:t>
            </a:r>
            <a:r>
              <a:rPr lang="ja-JP" altLang="ja-JP" sz="1600" dirty="0"/>
              <a:t>支援事業の在宅医療・介護連携推進事業を担う市町村に対し必要な支援を行う</a:t>
            </a:r>
            <a:r>
              <a:rPr lang="ja-JP" altLang="ja-JP" sz="1600" dirty="0" smtClean="0"/>
              <a:t>。</a:t>
            </a:r>
            <a:endParaRPr lang="en-US" altLang="ja-JP" dirty="0" smtClean="0"/>
          </a:p>
        </p:txBody>
      </p:sp>
      <p:sp>
        <p:nvSpPr>
          <p:cNvPr id="2" name="スライド番号プレースホルダー 1"/>
          <p:cNvSpPr>
            <a:spLocks noGrp="1"/>
          </p:cNvSpPr>
          <p:nvPr>
            <p:ph type="sldNum" sz="quarter" idx="12"/>
          </p:nvPr>
        </p:nvSpPr>
        <p:spPr>
          <a:xfrm>
            <a:off x="7594600" y="6492875"/>
            <a:ext cx="2311400" cy="365125"/>
          </a:xfrm>
        </p:spPr>
        <p:txBody>
          <a:bodyPr/>
          <a:lstStyle/>
          <a:p>
            <a:fld id="{D2D8002D-B5B0-4BAC-B1F6-782DDCCE6D9C}" type="slidenum">
              <a:rPr kumimoji="1" lang="ja-JP" altLang="en-US" smtClean="0"/>
              <a:t>16</a:t>
            </a:fld>
            <a:endParaRPr kumimoji="1" lang="ja-JP" altLang="en-US" dirty="0"/>
          </a:p>
        </p:txBody>
      </p:sp>
      <p:sp>
        <p:nvSpPr>
          <p:cNvPr id="5" name="テキスト ボックス 4"/>
          <p:cNvSpPr txBox="1"/>
          <p:nvPr/>
        </p:nvSpPr>
        <p:spPr>
          <a:xfrm>
            <a:off x="200472" y="683404"/>
            <a:ext cx="2160240"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ts val="600"/>
              </a:spcBef>
            </a:pPr>
            <a:r>
              <a:rPr lang="ja-JP" altLang="en-US" b="1" dirty="0" smtClean="0"/>
              <a:t>目標設定について</a:t>
            </a:r>
            <a:endParaRPr lang="en-US" altLang="ja-JP" b="1" dirty="0" smtClean="0"/>
          </a:p>
        </p:txBody>
      </p:sp>
      <p:sp>
        <p:nvSpPr>
          <p:cNvPr id="6" name="テキスト ボックス 5"/>
          <p:cNvSpPr txBox="1"/>
          <p:nvPr/>
        </p:nvSpPr>
        <p:spPr>
          <a:xfrm>
            <a:off x="200472" y="2852936"/>
            <a:ext cx="2160240"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ts val="600"/>
              </a:spcBef>
            </a:pPr>
            <a:r>
              <a:rPr lang="ja-JP" altLang="en-US" b="1" dirty="0"/>
              <a:t>指標</a:t>
            </a:r>
            <a:r>
              <a:rPr lang="ja-JP" altLang="en-US" b="1" dirty="0" smtClean="0"/>
              <a:t>について</a:t>
            </a:r>
            <a:endParaRPr lang="en-US" altLang="ja-JP" b="1" dirty="0" smtClean="0"/>
          </a:p>
        </p:txBody>
      </p:sp>
      <p:sp>
        <p:nvSpPr>
          <p:cNvPr id="7" name="テキスト ボックス 6"/>
          <p:cNvSpPr txBox="1"/>
          <p:nvPr/>
        </p:nvSpPr>
        <p:spPr>
          <a:xfrm>
            <a:off x="200472" y="4627984"/>
            <a:ext cx="2160240"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ts val="600"/>
              </a:spcBef>
            </a:pPr>
            <a:r>
              <a:rPr lang="ja-JP" altLang="en-US" b="1" dirty="0" smtClean="0"/>
              <a:t>施策について</a:t>
            </a:r>
            <a:endParaRPr lang="en-US" altLang="ja-JP" b="1" dirty="0" smtClean="0"/>
          </a:p>
        </p:txBody>
      </p:sp>
    </p:spTree>
    <p:extLst>
      <p:ext uri="{BB962C8B-B14F-4D97-AF65-F5344CB8AC3E}">
        <p14:creationId xmlns:p14="http://schemas.microsoft.com/office/powerpoint/2010/main" val="1902876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2800" dirty="0" smtClean="0"/>
              <a:t>第７次医療計画の見直しの概要</a:t>
            </a:r>
            <a:endParaRPr kumimoji="1" lang="ja-JP" altLang="en-US" sz="2800" dirty="0"/>
          </a:p>
        </p:txBody>
      </p:sp>
      <p:grpSp>
        <p:nvGrpSpPr>
          <p:cNvPr id="26" name="グループ化 25"/>
          <p:cNvGrpSpPr/>
          <p:nvPr/>
        </p:nvGrpSpPr>
        <p:grpSpPr>
          <a:xfrm>
            <a:off x="128464" y="4745250"/>
            <a:ext cx="9649072" cy="1008112"/>
            <a:chOff x="128464" y="4745250"/>
            <a:chExt cx="9649072" cy="1008112"/>
          </a:xfrm>
        </p:grpSpPr>
        <p:sp>
          <p:nvSpPr>
            <p:cNvPr id="3" name="角丸四角形 2"/>
            <p:cNvSpPr/>
            <p:nvPr/>
          </p:nvSpPr>
          <p:spPr>
            <a:xfrm>
              <a:off x="128464" y="4961274"/>
              <a:ext cx="9649072"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テキスト ボックス 4"/>
            <p:cNvSpPr txBox="1"/>
            <p:nvPr/>
          </p:nvSpPr>
          <p:spPr>
            <a:xfrm>
              <a:off x="200472" y="4745250"/>
              <a:ext cx="3672408" cy="33855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ts val="600"/>
                </a:spcBef>
              </a:pPr>
              <a:r>
                <a:rPr lang="ja-JP" altLang="en-US" sz="1600" b="1" dirty="0"/>
                <a:t>５</a:t>
              </a:r>
              <a:r>
                <a:rPr lang="ja-JP" altLang="en-US" sz="1600" b="1" dirty="0" smtClean="0"/>
                <a:t>．基準病床数について</a:t>
              </a:r>
              <a:endParaRPr lang="en-US" altLang="ja-JP" sz="1600" b="1" dirty="0" smtClean="0"/>
            </a:p>
          </p:txBody>
        </p:sp>
        <p:sp>
          <p:nvSpPr>
            <p:cNvPr id="7" name="テキスト ボックス 6"/>
            <p:cNvSpPr txBox="1"/>
            <p:nvPr/>
          </p:nvSpPr>
          <p:spPr>
            <a:xfrm>
              <a:off x="344488" y="5091642"/>
              <a:ext cx="9361040" cy="600164"/>
            </a:xfrm>
            <a:prstGeom prst="rect">
              <a:avLst/>
            </a:prstGeom>
            <a:noFill/>
            <a:ln>
              <a:noFill/>
            </a:ln>
          </p:spPr>
          <p:txBody>
            <a:bodyPr wrap="square" rtlCol="0">
              <a:spAutoFit/>
            </a:bodyPr>
            <a:lstStyle/>
            <a:p>
              <a:pPr>
                <a:spcBef>
                  <a:spcPts val="600"/>
                </a:spcBef>
              </a:pPr>
              <a:r>
                <a:rPr lang="ja-JP" altLang="en-US" sz="1400" dirty="0" smtClean="0"/>
                <a:t>○　基準病床数と病床の必要量の関係性の整理を行い、基準病床数の算定式について必要な見直しを実施。</a:t>
              </a:r>
              <a:endParaRPr lang="en-US" altLang="ja-JP" sz="1400" dirty="0" smtClean="0"/>
            </a:p>
            <a:p>
              <a:pPr>
                <a:spcBef>
                  <a:spcPts val="600"/>
                </a:spcBef>
              </a:pPr>
              <a:r>
                <a:rPr lang="ja-JP" altLang="en-US" sz="1400" dirty="0" smtClean="0"/>
                <a:t>○　療養病床の取扱い等、一部検討が必要な事項については、今後整理を行う予定。</a:t>
              </a:r>
              <a:endParaRPr lang="en-US" altLang="ja-JP" sz="1400" dirty="0" smtClean="0"/>
            </a:p>
          </p:txBody>
        </p:sp>
      </p:grpSp>
      <p:grpSp>
        <p:nvGrpSpPr>
          <p:cNvPr id="9" name="グループ化 8"/>
          <p:cNvGrpSpPr/>
          <p:nvPr/>
        </p:nvGrpSpPr>
        <p:grpSpPr>
          <a:xfrm>
            <a:off x="128464" y="2780928"/>
            <a:ext cx="9649072" cy="792088"/>
            <a:chOff x="128464" y="2780928"/>
            <a:chExt cx="9649072" cy="792088"/>
          </a:xfrm>
        </p:grpSpPr>
        <p:sp>
          <p:nvSpPr>
            <p:cNvPr id="11" name="角丸四角形 10"/>
            <p:cNvSpPr/>
            <p:nvPr/>
          </p:nvSpPr>
          <p:spPr>
            <a:xfrm>
              <a:off x="128464" y="2996952"/>
              <a:ext cx="9649072"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200472" y="2780928"/>
              <a:ext cx="3672408" cy="33855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ts val="600"/>
                </a:spcBef>
              </a:pPr>
              <a:r>
                <a:rPr lang="ja-JP" altLang="en-US" sz="1600" b="1" dirty="0" smtClean="0"/>
                <a:t>３．地域医療構想について</a:t>
              </a:r>
              <a:endParaRPr lang="en-US" altLang="ja-JP" sz="1600" b="1" dirty="0" smtClean="0"/>
            </a:p>
          </p:txBody>
        </p:sp>
        <p:sp>
          <p:nvSpPr>
            <p:cNvPr id="13" name="テキスト ボックス 12"/>
            <p:cNvSpPr txBox="1"/>
            <p:nvPr/>
          </p:nvSpPr>
          <p:spPr>
            <a:xfrm>
              <a:off x="344488" y="3127320"/>
              <a:ext cx="9361040" cy="307777"/>
            </a:xfrm>
            <a:prstGeom prst="rect">
              <a:avLst/>
            </a:prstGeom>
            <a:noFill/>
            <a:ln>
              <a:noFill/>
            </a:ln>
          </p:spPr>
          <p:txBody>
            <a:bodyPr wrap="square" rtlCol="0">
              <a:spAutoFit/>
            </a:bodyPr>
            <a:lstStyle/>
            <a:p>
              <a:pPr>
                <a:spcBef>
                  <a:spcPts val="600"/>
                </a:spcBef>
              </a:pPr>
              <a:r>
                <a:rPr lang="ja-JP" altLang="en-US" sz="1400" dirty="0" smtClean="0"/>
                <a:t>○　地域医療構想調整会議において議論する内容及び進め方の手順について整理。</a:t>
              </a:r>
              <a:endParaRPr lang="en-US" altLang="ja-JP" sz="1400" dirty="0" smtClean="0"/>
            </a:p>
          </p:txBody>
        </p:sp>
      </p:grpSp>
      <p:grpSp>
        <p:nvGrpSpPr>
          <p:cNvPr id="10" name="グループ化 9"/>
          <p:cNvGrpSpPr/>
          <p:nvPr/>
        </p:nvGrpSpPr>
        <p:grpSpPr>
          <a:xfrm>
            <a:off x="128464" y="3645024"/>
            <a:ext cx="9649072" cy="1008112"/>
            <a:chOff x="128464" y="3645024"/>
            <a:chExt cx="9649072" cy="1008112"/>
          </a:xfrm>
        </p:grpSpPr>
        <p:sp>
          <p:nvSpPr>
            <p:cNvPr id="14" name="角丸四角形 13"/>
            <p:cNvSpPr/>
            <p:nvPr/>
          </p:nvSpPr>
          <p:spPr>
            <a:xfrm>
              <a:off x="128464" y="3861048"/>
              <a:ext cx="9649072"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200472" y="3645024"/>
              <a:ext cx="3672408" cy="33855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ts val="600"/>
                </a:spcBef>
              </a:pPr>
              <a:r>
                <a:rPr lang="ja-JP" altLang="en-US" sz="1600" b="1" dirty="0"/>
                <a:t>４</a:t>
              </a:r>
              <a:r>
                <a:rPr lang="ja-JP" altLang="en-US" sz="1600" b="1" dirty="0" smtClean="0"/>
                <a:t>．医療・介護連携について</a:t>
              </a:r>
              <a:endParaRPr lang="en-US" altLang="ja-JP" sz="1600" b="1" dirty="0" smtClean="0"/>
            </a:p>
          </p:txBody>
        </p:sp>
        <p:sp>
          <p:nvSpPr>
            <p:cNvPr id="16" name="テキスト ボックス 15"/>
            <p:cNvSpPr txBox="1"/>
            <p:nvPr/>
          </p:nvSpPr>
          <p:spPr>
            <a:xfrm>
              <a:off x="344488" y="3991416"/>
              <a:ext cx="9361040" cy="600164"/>
            </a:xfrm>
            <a:prstGeom prst="rect">
              <a:avLst/>
            </a:prstGeom>
            <a:noFill/>
            <a:ln>
              <a:noFill/>
            </a:ln>
          </p:spPr>
          <p:txBody>
            <a:bodyPr wrap="square" rtlCol="0">
              <a:spAutoFit/>
            </a:bodyPr>
            <a:lstStyle/>
            <a:p>
              <a:pPr>
                <a:spcBef>
                  <a:spcPts val="600"/>
                </a:spcBef>
              </a:pPr>
              <a:r>
                <a:rPr lang="ja-JP" altLang="en-US" sz="1400" dirty="0" smtClean="0"/>
                <a:t>○　地域医療構想や介護保険（支援）事業計画と整合性がとれ</a:t>
              </a:r>
              <a:r>
                <a:rPr lang="ja-JP" altLang="en-US" sz="1400" dirty="0"/>
                <a:t>るよう</a:t>
              </a:r>
              <a:r>
                <a:rPr lang="ja-JP" altLang="en-US" sz="1400" dirty="0" smtClean="0"/>
                <a:t>、都道府県と市町村の協議の場を設置。</a:t>
              </a:r>
              <a:endParaRPr lang="en-US" altLang="ja-JP" sz="1400" dirty="0" smtClean="0"/>
            </a:p>
            <a:p>
              <a:pPr>
                <a:spcBef>
                  <a:spcPts val="600"/>
                </a:spcBef>
              </a:pPr>
              <a:r>
                <a:rPr lang="ja-JP" altLang="en-US" sz="1400" dirty="0" smtClean="0"/>
                <a:t>○　地域の実情を把握するための指標を充実させ、多様な職種・事業者の参加を想定した施策を検討。</a:t>
              </a:r>
              <a:endParaRPr lang="en-US" altLang="ja-JP" sz="1400" dirty="0" smtClean="0"/>
            </a:p>
          </p:txBody>
        </p:sp>
      </p:grpSp>
      <p:grpSp>
        <p:nvGrpSpPr>
          <p:cNvPr id="8" name="グループ化 7"/>
          <p:cNvGrpSpPr/>
          <p:nvPr/>
        </p:nvGrpSpPr>
        <p:grpSpPr>
          <a:xfrm>
            <a:off x="128464" y="1700808"/>
            <a:ext cx="9649072" cy="1008112"/>
            <a:chOff x="128464" y="1700808"/>
            <a:chExt cx="9649072" cy="1008112"/>
          </a:xfrm>
        </p:grpSpPr>
        <p:sp>
          <p:nvSpPr>
            <p:cNvPr id="17" name="角丸四角形 16"/>
            <p:cNvSpPr/>
            <p:nvPr/>
          </p:nvSpPr>
          <p:spPr>
            <a:xfrm>
              <a:off x="128464" y="1916832"/>
              <a:ext cx="9649072"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7"/>
            <p:cNvSpPr txBox="1"/>
            <p:nvPr/>
          </p:nvSpPr>
          <p:spPr>
            <a:xfrm>
              <a:off x="200472" y="1700808"/>
              <a:ext cx="3672408" cy="33855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ts val="600"/>
                </a:spcBef>
              </a:pPr>
              <a:r>
                <a:rPr lang="ja-JP" altLang="en-US" sz="1600" b="1" dirty="0"/>
                <a:t>２</a:t>
              </a:r>
              <a:r>
                <a:rPr lang="ja-JP" altLang="en-US" sz="1600" b="1" dirty="0" smtClean="0"/>
                <a:t>．指標について</a:t>
              </a:r>
              <a:endParaRPr lang="en-US" altLang="ja-JP" sz="1600" b="1" dirty="0" smtClean="0"/>
            </a:p>
          </p:txBody>
        </p:sp>
        <p:sp>
          <p:nvSpPr>
            <p:cNvPr id="19" name="テキスト ボックス 18"/>
            <p:cNvSpPr txBox="1"/>
            <p:nvPr/>
          </p:nvSpPr>
          <p:spPr>
            <a:xfrm>
              <a:off x="344488" y="2047200"/>
              <a:ext cx="9361040" cy="600164"/>
            </a:xfrm>
            <a:prstGeom prst="rect">
              <a:avLst/>
            </a:prstGeom>
            <a:noFill/>
            <a:ln>
              <a:noFill/>
            </a:ln>
          </p:spPr>
          <p:txBody>
            <a:bodyPr wrap="square" rtlCol="0">
              <a:spAutoFit/>
            </a:bodyPr>
            <a:lstStyle/>
            <a:p>
              <a:pPr>
                <a:spcBef>
                  <a:spcPts val="600"/>
                </a:spcBef>
              </a:pPr>
              <a:r>
                <a:rPr lang="ja-JP" altLang="en-US" sz="1400" dirty="0" smtClean="0"/>
                <a:t>○　都道府県ごと、二次医療圏ごとの医療提供体制を客観的に比較するため、共通の指標による現状把握を実施。</a:t>
              </a:r>
              <a:endParaRPr lang="en-US" altLang="ja-JP" sz="1400" dirty="0" smtClean="0"/>
            </a:p>
            <a:p>
              <a:pPr>
                <a:spcBef>
                  <a:spcPts val="600"/>
                </a:spcBef>
              </a:pPr>
              <a:r>
                <a:rPr lang="ja-JP" altLang="en-US" sz="1400" dirty="0"/>
                <a:t>○　現状</a:t>
              </a:r>
              <a:r>
                <a:rPr lang="ja-JP" altLang="en-US" sz="1400" dirty="0" smtClean="0"/>
                <a:t>を踏まえた上で、ＰＤＣＡサイクルを適切に回すことができるよう、指標の見直しを実施。</a:t>
              </a:r>
              <a:endParaRPr lang="en-US" altLang="ja-JP" sz="1400" dirty="0" smtClean="0"/>
            </a:p>
          </p:txBody>
        </p:sp>
      </p:grpSp>
      <p:grpSp>
        <p:nvGrpSpPr>
          <p:cNvPr id="6" name="グループ化 5"/>
          <p:cNvGrpSpPr/>
          <p:nvPr/>
        </p:nvGrpSpPr>
        <p:grpSpPr>
          <a:xfrm>
            <a:off x="128464" y="620688"/>
            <a:ext cx="9649072" cy="1008112"/>
            <a:chOff x="128464" y="620688"/>
            <a:chExt cx="9649072" cy="1008112"/>
          </a:xfrm>
        </p:grpSpPr>
        <p:sp>
          <p:nvSpPr>
            <p:cNvPr id="20" name="角丸四角形 19"/>
            <p:cNvSpPr/>
            <p:nvPr/>
          </p:nvSpPr>
          <p:spPr>
            <a:xfrm>
              <a:off x="128464" y="836712"/>
              <a:ext cx="9649072"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テキスト ボックス 20"/>
            <p:cNvSpPr txBox="1"/>
            <p:nvPr/>
          </p:nvSpPr>
          <p:spPr>
            <a:xfrm>
              <a:off x="200472" y="620688"/>
              <a:ext cx="3672408" cy="33855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ts val="600"/>
                </a:spcBef>
              </a:pPr>
              <a:r>
                <a:rPr lang="ja-JP" altLang="en-US" sz="1600" b="1" dirty="0" smtClean="0"/>
                <a:t>１．５疾病・５事業及び在宅医療について</a:t>
              </a:r>
              <a:endParaRPr lang="en-US" altLang="ja-JP" sz="1600" b="1" dirty="0" smtClean="0"/>
            </a:p>
          </p:txBody>
        </p:sp>
        <p:sp>
          <p:nvSpPr>
            <p:cNvPr id="22" name="テキスト ボックス 21"/>
            <p:cNvSpPr txBox="1"/>
            <p:nvPr/>
          </p:nvSpPr>
          <p:spPr>
            <a:xfrm>
              <a:off x="344488" y="967080"/>
              <a:ext cx="9361040" cy="600164"/>
            </a:xfrm>
            <a:prstGeom prst="rect">
              <a:avLst/>
            </a:prstGeom>
            <a:noFill/>
            <a:ln>
              <a:noFill/>
            </a:ln>
          </p:spPr>
          <p:txBody>
            <a:bodyPr wrap="square" rtlCol="0">
              <a:spAutoFit/>
            </a:bodyPr>
            <a:lstStyle/>
            <a:p>
              <a:pPr>
                <a:spcBef>
                  <a:spcPts val="600"/>
                </a:spcBef>
              </a:pPr>
              <a:r>
                <a:rPr lang="ja-JP" altLang="en-US" sz="1400" dirty="0" smtClean="0"/>
                <a:t>○　引き続き現状の５疾病・５事業及び在宅医療について、重点的に取組みを推進。</a:t>
              </a:r>
              <a:endParaRPr lang="en-US" altLang="ja-JP" sz="1400" dirty="0" smtClean="0"/>
            </a:p>
            <a:p>
              <a:pPr>
                <a:spcBef>
                  <a:spcPts val="600"/>
                </a:spcBef>
              </a:pPr>
              <a:r>
                <a:rPr lang="ja-JP" altLang="en-US" sz="1400" dirty="0" smtClean="0"/>
                <a:t>○　「急性心筋梗塞」から「心筋梗塞等の心血管疾患」への名称の見直し等、必要な見直しを実施。</a:t>
              </a:r>
              <a:endParaRPr lang="en-US" altLang="ja-JP" sz="1400" dirty="0" smtClean="0"/>
            </a:p>
          </p:txBody>
        </p:sp>
      </p:grpSp>
      <p:grpSp>
        <p:nvGrpSpPr>
          <p:cNvPr id="27" name="グループ化 26"/>
          <p:cNvGrpSpPr/>
          <p:nvPr/>
        </p:nvGrpSpPr>
        <p:grpSpPr>
          <a:xfrm>
            <a:off x="128464" y="5805264"/>
            <a:ext cx="9649072" cy="1008112"/>
            <a:chOff x="128464" y="5805264"/>
            <a:chExt cx="9649072" cy="1008112"/>
          </a:xfrm>
        </p:grpSpPr>
        <p:sp>
          <p:nvSpPr>
            <p:cNvPr id="23" name="角丸四角形 22"/>
            <p:cNvSpPr/>
            <p:nvPr/>
          </p:nvSpPr>
          <p:spPr>
            <a:xfrm>
              <a:off x="128464" y="6021288"/>
              <a:ext cx="9649072"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00472" y="5805264"/>
              <a:ext cx="3672408" cy="33855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ts val="600"/>
                </a:spcBef>
              </a:pPr>
              <a:r>
                <a:rPr lang="ja-JP" altLang="en-US" sz="1600" b="1" dirty="0"/>
                <a:t>６</a:t>
              </a:r>
              <a:r>
                <a:rPr lang="ja-JP" altLang="en-US" sz="1600" b="1" dirty="0" smtClean="0"/>
                <a:t>．その他</a:t>
              </a:r>
              <a:endParaRPr lang="en-US" altLang="ja-JP" sz="1600" b="1" dirty="0" smtClean="0"/>
            </a:p>
          </p:txBody>
        </p:sp>
        <p:sp>
          <p:nvSpPr>
            <p:cNvPr id="25" name="テキスト ボックス 24"/>
            <p:cNvSpPr txBox="1"/>
            <p:nvPr/>
          </p:nvSpPr>
          <p:spPr>
            <a:xfrm>
              <a:off x="344488" y="6151656"/>
              <a:ext cx="9361040" cy="523220"/>
            </a:xfrm>
            <a:prstGeom prst="rect">
              <a:avLst/>
            </a:prstGeom>
            <a:noFill/>
            <a:ln>
              <a:noFill/>
            </a:ln>
          </p:spPr>
          <p:txBody>
            <a:bodyPr wrap="square" rtlCol="0">
              <a:spAutoFit/>
            </a:bodyPr>
            <a:lstStyle/>
            <a:p>
              <a:pPr marL="180000" indent="-457200">
                <a:spcBef>
                  <a:spcPts val="600"/>
                </a:spcBef>
              </a:pPr>
              <a:r>
                <a:rPr lang="ja-JP" altLang="en-US" sz="1400" dirty="0" smtClean="0"/>
                <a:t>○　ロコモティブシンドローム、フレイル等については、他の関連施策と調和をとりながら、疾病予防・介護予防等を中心に、医療・介護が連携した総合的な対策を講じることが重要。</a:t>
              </a:r>
              <a:endParaRPr lang="en-US" altLang="ja-JP" sz="1400" dirty="0" smtClean="0"/>
            </a:p>
          </p:txBody>
        </p:sp>
      </p:grpSp>
      <p:sp>
        <p:nvSpPr>
          <p:cNvPr id="28" name="スライド番号プレースホルダー 2"/>
          <p:cNvSpPr>
            <a:spLocks noGrp="1"/>
          </p:cNvSpPr>
          <p:nvPr>
            <p:ph type="sldNum" sz="quarter" idx="12"/>
          </p:nvPr>
        </p:nvSpPr>
        <p:spPr>
          <a:xfrm>
            <a:off x="7610152" y="6520259"/>
            <a:ext cx="2311400" cy="365125"/>
          </a:xfrm>
        </p:spPr>
        <p:txBody>
          <a:bodyPr/>
          <a:lstStyle/>
          <a:p>
            <a:fld id="{5A02BD7A-635E-43A0-8464-FD5073BFE4FA}" type="slidenum">
              <a:rPr lang="ja-JP" altLang="en-US" smtClean="0">
                <a:solidFill>
                  <a:schemeClr val="tx1"/>
                </a:solidFill>
              </a:rPr>
              <a:pPr/>
              <a:t>2</a:t>
            </a:fld>
            <a:endParaRPr lang="ja-JP" altLang="en-US" dirty="0">
              <a:solidFill>
                <a:schemeClr val="tx1"/>
              </a:solidFill>
            </a:endParaRPr>
          </a:p>
        </p:txBody>
      </p:sp>
    </p:spTree>
    <p:extLst>
      <p:ext uri="{BB962C8B-B14F-4D97-AF65-F5344CB8AC3E}">
        <p14:creationId xmlns:p14="http://schemas.microsoft.com/office/powerpoint/2010/main" val="299586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6466002" y="4398713"/>
            <a:ext cx="3381040" cy="23426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indent="-182563"/>
            <a:endParaRPr lang="en-US" altLang="ja-JP" sz="1400" b="1" u="sng" dirty="0">
              <a:solidFill>
                <a:schemeClr val="tx1"/>
              </a:solidFill>
              <a:latin typeface="+mn-ea"/>
            </a:endParaRPr>
          </a:p>
        </p:txBody>
      </p:sp>
      <p:sp>
        <p:nvSpPr>
          <p:cNvPr id="11" name="角丸四角形 10"/>
          <p:cNvSpPr/>
          <p:nvPr/>
        </p:nvSpPr>
        <p:spPr>
          <a:xfrm>
            <a:off x="3588184" y="5429927"/>
            <a:ext cx="2722236" cy="725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9014" y="1844824"/>
            <a:ext cx="6357482" cy="48965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indent="-182563">
              <a:buFont typeface="Arial" panose="020B0604020202020204" pitchFamily="34" charset="0"/>
              <a:buChar char="•"/>
            </a:pPr>
            <a:r>
              <a:rPr lang="ja-JP" altLang="en-US" sz="1200" dirty="0" smtClean="0">
                <a:latin typeface="+mn-ea"/>
              </a:rPr>
              <a:t>制</a:t>
            </a:r>
            <a:r>
              <a:rPr lang="ja-JP" altLang="en-US" dirty="0">
                <a:latin typeface="+mn-ea"/>
              </a:rPr>
              <a:t>を構築する。</a:t>
            </a:r>
            <a:endParaRPr lang="en-US" altLang="ja-JP" dirty="0">
              <a:latin typeface="+mn-ea"/>
            </a:endParaRPr>
          </a:p>
        </p:txBody>
      </p:sp>
      <p:sp>
        <p:nvSpPr>
          <p:cNvPr id="4" name="テキスト ボックス 3"/>
          <p:cNvSpPr txBox="1"/>
          <p:nvPr/>
        </p:nvSpPr>
        <p:spPr>
          <a:xfrm>
            <a:off x="0" y="0"/>
            <a:ext cx="9906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2800" dirty="0" smtClean="0"/>
              <a:t>がんの医療体制</a:t>
            </a:r>
            <a:endParaRPr kumimoji="1" lang="ja-JP" altLang="en-US" sz="2800" dirty="0"/>
          </a:p>
        </p:txBody>
      </p:sp>
      <p:sp>
        <p:nvSpPr>
          <p:cNvPr id="54" name="正方形/長方形 53"/>
          <p:cNvSpPr/>
          <p:nvPr/>
        </p:nvSpPr>
        <p:spPr>
          <a:xfrm>
            <a:off x="114396" y="1988840"/>
            <a:ext cx="2953996" cy="2231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indent="-182563">
              <a:buFont typeface="Arial" panose="020B0604020202020204" pitchFamily="34" charset="0"/>
              <a:buChar char="•"/>
            </a:pPr>
            <a:endParaRPr lang="en-US" altLang="ja-JP" sz="1400" dirty="0" smtClean="0">
              <a:solidFill>
                <a:schemeClr val="tx1"/>
              </a:solidFill>
              <a:latin typeface="+mn-ea"/>
            </a:endParaRPr>
          </a:p>
          <a:p>
            <a:pPr marL="182563" indent="-182563">
              <a:buFont typeface="Arial" panose="020B0604020202020204" pitchFamily="34" charset="0"/>
              <a:buChar char="•"/>
            </a:pPr>
            <a:r>
              <a:rPr lang="ja-JP" altLang="en-US" sz="1400" dirty="0" smtClean="0">
                <a:solidFill>
                  <a:schemeClr val="tx1"/>
                </a:solidFill>
                <a:latin typeface="+mn-ea"/>
              </a:rPr>
              <a:t>拠点</a:t>
            </a:r>
            <a:r>
              <a:rPr lang="ja-JP" altLang="en-US" sz="1400" dirty="0">
                <a:solidFill>
                  <a:schemeClr val="tx1"/>
                </a:solidFill>
                <a:latin typeface="+mn-ea"/>
              </a:rPr>
              <a:t>のない二次医療圏に地域がん診療病院の整備を進める</a:t>
            </a:r>
            <a:r>
              <a:rPr lang="ja-JP" altLang="en-US" sz="1400" dirty="0" smtClean="0">
                <a:solidFill>
                  <a:schemeClr val="tx1"/>
                </a:solidFill>
                <a:latin typeface="+mn-ea"/>
              </a:rPr>
              <a:t>。</a:t>
            </a:r>
            <a:endParaRPr lang="en-US" altLang="ja-JP" sz="1400" dirty="0" smtClean="0">
              <a:solidFill>
                <a:schemeClr val="tx1"/>
              </a:solidFill>
              <a:latin typeface="+mn-ea"/>
            </a:endParaRPr>
          </a:p>
          <a:p>
            <a:pPr marL="182563" indent="-182563">
              <a:buFont typeface="Arial" panose="020B0604020202020204" pitchFamily="34" charset="0"/>
              <a:buChar char="•"/>
            </a:pPr>
            <a:endParaRPr lang="en-US" altLang="ja-JP" sz="1400" dirty="0" smtClean="0">
              <a:solidFill>
                <a:schemeClr val="tx1"/>
              </a:solidFill>
              <a:latin typeface="+mn-ea"/>
            </a:endParaRPr>
          </a:p>
          <a:p>
            <a:pPr marL="182563" indent="-182563">
              <a:buFont typeface="Arial" panose="020B0604020202020204" pitchFamily="34" charset="0"/>
              <a:buChar char="•"/>
            </a:pPr>
            <a:r>
              <a:rPr lang="ja-JP" altLang="en-US" sz="1400" dirty="0" smtClean="0">
                <a:solidFill>
                  <a:schemeClr val="tx1"/>
                </a:solidFill>
                <a:latin typeface="+mn-ea"/>
              </a:rPr>
              <a:t>外来</a:t>
            </a:r>
            <a:r>
              <a:rPr lang="ja-JP" altLang="en-US" sz="1400" dirty="0">
                <a:solidFill>
                  <a:schemeClr val="tx1"/>
                </a:solidFill>
                <a:latin typeface="+mn-ea"/>
              </a:rPr>
              <a:t>におけるがん診療に関し、拠点病院等を中心とした、その他医療機関（在宅医療提供施設含む）との地域における連携体制を構築する</a:t>
            </a:r>
            <a:r>
              <a:rPr lang="ja-JP" altLang="en-US" sz="1400" dirty="0" smtClean="0">
                <a:solidFill>
                  <a:schemeClr val="tx1"/>
                </a:solidFill>
                <a:latin typeface="+mn-ea"/>
              </a:rPr>
              <a:t>。</a:t>
            </a:r>
            <a:endParaRPr lang="en-US" altLang="ja-JP" sz="1400" dirty="0" smtClean="0">
              <a:solidFill>
                <a:schemeClr val="tx1"/>
              </a:solidFill>
              <a:latin typeface="+mn-ea"/>
            </a:endParaRPr>
          </a:p>
          <a:p>
            <a:pPr marL="182563" indent="-182563">
              <a:buFont typeface="Arial" panose="020B0604020202020204" pitchFamily="34" charset="0"/>
              <a:buChar char="•"/>
            </a:pPr>
            <a:r>
              <a:rPr lang="ja-JP" altLang="en-US" sz="1200" dirty="0" smtClean="0">
                <a:latin typeface="+mn-ea"/>
              </a:rPr>
              <a:t>制</a:t>
            </a:r>
            <a:r>
              <a:rPr lang="ja-JP" altLang="en-US" dirty="0">
                <a:latin typeface="+mn-ea"/>
              </a:rPr>
              <a:t>を構築する。</a:t>
            </a:r>
            <a:endParaRPr lang="en-US" altLang="ja-JP" dirty="0">
              <a:latin typeface="+mn-ea"/>
            </a:endParaRPr>
          </a:p>
        </p:txBody>
      </p:sp>
      <p:sp>
        <p:nvSpPr>
          <p:cNvPr id="55" name="テキスト ボックス 54"/>
          <p:cNvSpPr txBox="1"/>
          <p:nvPr/>
        </p:nvSpPr>
        <p:spPr>
          <a:xfrm>
            <a:off x="128464" y="982469"/>
            <a:ext cx="9649072" cy="738664"/>
          </a:xfrm>
          <a:prstGeom prst="rect">
            <a:avLst/>
          </a:prstGeom>
          <a:noFill/>
          <a:ln>
            <a:solidFill>
              <a:schemeClr val="tx2"/>
            </a:solidFill>
          </a:ln>
        </p:spPr>
        <p:txBody>
          <a:bodyPr wrap="square" rtlCol="0">
            <a:spAutoFit/>
          </a:bodyPr>
          <a:lstStyle/>
          <a:p>
            <a:pPr marL="180000" indent="-457200"/>
            <a:r>
              <a:rPr kumimoji="1" lang="ja-JP" altLang="en-US" sz="1400" dirty="0" smtClean="0"/>
              <a:t>○</a:t>
            </a:r>
            <a:r>
              <a:rPr lang="ja-JP" altLang="en-US" sz="1400" dirty="0"/>
              <a:t>　</a:t>
            </a:r>
            <a:r>
              <a:rPr lang="ja-JP" altLang="en-US" sz="1400" dirty="0" smtClean="0"/>
              <a:t>これまでがん医療の均</a:t>
            </a:r>
            <a:r>
              <a:rPr lang="ja-JP" altLang="en-US" sz="1400" dirty="0" err="1" smtClean="0"/>
              <a:t>てん化を</a:t>
            </a:r>
            <a:r>
              <a:rPr lang="ja-JP" altLang="en-US" sz="1400" dirty="0" smtClean="0"/>
              <a:t>目指し体制整備を行ってきたが、がん医療が高度化、複雑化してきていることを踏まえ、均てん化が必要な分野、集約化が必要な分野を検討し、今後のがん医療体制を整備する。</a:t>
            </a:r>
            <a:endParaRPr lang="en-US" altLang="ja-JP" sz="1400" dirty="0" smtClean="0"/>
          </a:p>
          <a:p>
            <a:pPr marL="180000" indent="-457200"/>
            <a:r>
              <a:rPr kumimoji="1" lang="ja-JP" altLang="en-US" sz="1400" dirty="0" smtClean="0"/>
              <a:t>○　がんの</a:t>
            </a:r>
            <a:r>
              <a:rPr lang="ja-JP" altLang="ja-JP" sz="1400" dirty="0" smtClean="0"/>
              <a:t>予防</a:t>
            </a:r>
            <a:r>
              <a:rPr lang="ja-JP" altLang="ja-JP" sz="1400" dirty="0"/>
              <a:t>や社会復帰、治療と職業生活の両立に向けた支援に</a:t>
            </a:r>
            <a:r>
              <a:rPr lang="ja-JP" altLang="ja-JP" sz="1400" dirty="0" smtClean="0"/>
              <a:t>取組む</a:t>
            </a:r>
            <a:r>
              <a:rPr lang="ja-JP" altLang="ja-JP" sz="1400" dirty="0"/>
              <a:t>。</a:t>
            </a:r>
            <a:endParaRPr kumimoji="1" lang="ja-JP" altLang="en-US" sz="1400" dirty="0"/>
          </a:p>
        </p:txBody>
      </p:sp>
      <p:sp>
        <p:nvSpPr>
          <p:cNvPr id="56" name="テキスト ボックス 55"/>
          <p:cNvSpPr txBox="1"/>
          <p:nvPr/>
        </p:nvSpPr>
        <p:spPr>
          <a:xfrm>
            <a:off x="128464" y="642174"/>
            <a:ext cx="1008112" cy="338554"/>
          </a:xfrm>
          <a:prstGeom prst="rect">
            <a:avLst/>
          </a:prstGeom>
          <a:noFill/>
          <a:ln>
            <a:solidFill>
              <a:schemeClr val="tx1"/>
            </a:solidFill>
          </a:ln>
        </p:spPr>
        <p:txBody>
          <a:bodyPr wrap="square" rtlCol="0">
            <a:spAutoFit/>
          </a:bodyPr>
          <a:lstStyle/>
          <a:p>
            <a:pPr algn="ctr"/>
            <a:r>
              <a:rPr lang="en-US" altLang="ja-JP" sz="1600" dirty="0" smtClean="0"/>
              <a:t>【</a:t>
            </a:r>
            <a:r>
              <a:rPr lang="ja-JP" altLang="en-US" sz="1600" dirty="0"/>
              <a:t>概要</a:t>
            </a:r>
            <a:r>
              <a:rPr lang="en-US" altLang="ja-JP" sz="1600" dirty="0" smtClean="0"/>
              <a:t>】</a:t>
            </a:r>
            <a:endParaRPr kumimoji="1" lang="ja-JP" altLang="en-US" sz="1600" dirty="0"/>
          </a:p>
        </p:txBody>
      </p:sp>
      <p:sp>
        <p:nvSpPr>
          <p:cNvPr id="57" name="正方形/長方形 56"/>
          <p:cNvSpPr/>
          <p:nvPr/>
        </p:nvSpPr>
        <p:spPr>
          <a:xfrm>
            <a:off x="3217755" y="1988840"/>
            <a:ext cx="3168352" cy="3168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indent="-182563"/>
            <a:endParaRPr lang="en-US" altLang="ja-JP" sz="1400" b="1" u="sng" dirty="0" smtClean="0">
              <a:solidFill>
                <a:schemeClr val="tx1"/>
              </a:solidFill>
              <a:latin typeface="+mn-ea"/>
            </a:endParaRPr>
          </a:p>
          <a:p>
            <a:pPr marL="182563" indent="-182563">
              <a:buFont typeface="Arial" panose="020B0604020202020204" pitchFamily="34" charset="0"/>
              <a:buChar char="•"/>
            </a:pPr>
            <a:r>
              <a:rPr lang="ja-JP" altLang="en-US" sz="1400" dirty="0" smtClean="0">
                <a:solidFill>
                  <a:schemeClr val="tx1"/>
                </a:solidFill>
                <a:latin typeface="+mn-ea"/>
              </a:rPr>
              <a:t>がん</a:t>
            </a:r>
            <a:r>
              <a:rPr lang="ja-JP" altLang="en-US" sz="1400" dirty="0">
                <a:solidFill>
                  <a:schemeClr val="tx1"/>
                </a:solidFill>
                <a:latin typeface="+mn-ea"/>
              </a:rPr>
              <a:t>の放射線治療やゲノム医療、希少がん、小児がん等の高度・希少な分野については、それぞれの拠点病院等が担う機能の分化・連携を進める</a:t>
            </a:r>
            <a:r>
              <a:rPr lang="ja-JP" altLang="en-US" sz="1400" dirty="0" smtClean="0">
                <a:solidFill>
                  <a:schemeClr val="tx1"/>
                </a:solidFill>
                <a:latin typeface="+mn-ea"/>
              </a:rPr>
              <a:t>。</a:t>
            </a:r>
            <a:endParaRPr lang="en-US" altLang="ja-JP" sz="1400" dirty="0" smtClean="0">
              <a:solidFill>
                <a:schemeClr val="tx1"/>
              </a:solidFill>
              <a:latin typeface="+mn-ea"/>
            </a:endParaRPr>
          </a:p>
          <a:p>
            <a:endParaRPr lang="en-US" altLang="ja-JP" sz="1400" dirty="0" smtClean="0">
              <a:solidFill>
                <a:schemeClr val="tx1"/>
              </a:solidFill>
              <a:latin typeface="+mn-ea"/>
            </a:endParaRPr>
          </a:p>
          <a:p>
            <a:pPr marL="182563" indent="-182563">
              <a:buFont typeface="Arial" panose="020B0604020202020204" pitchFamily="34" charset="0"/>
              <a:buChar char="•"/>
            </a:pPr>
            <a:r>
              <a:rPr lang="ja-JP" altLang="en-US" sz="1400" dirty="0" smtClean="0">
                <a:solidFill>
                  <a:schemeClr val="tx1"/>
                </a:solidFill>
                <a:latin typeface="+mn-ea"/>
              </a:rPr>
              <a:t>がん</a:t>
            </a:r>
            <a:r>
              <a:rPr lang="ja-JP" altLang="en-US" sz="1400" dirty="0">
                <a:solidFill>
                  <a:schemeClr val="tx1"/>
                </a:solidFill>
                <a:latin typeface="+mn-ea"/>
              </a:rPr>
              <a:t>の高精度放射線治療や粒子線治療、ゲノム医療等の高度な医療の実施のため、それぞれの拠点病院等の機能分化・連携と合わせ、それを担う人材についても集約化や育成を進める。</a:t>
            </a:r>
            <a:endParaRPr lang="en-US" altLang="ja-JP" sz="1400" dirty="0">
              <a:solidFill>
                <a:schemeClr val="tx1"/>
              </a:solidFill>
              <a:latin typeface="+mn-ea"/>
            </a:endParaRPr>
          </a:p>
        </p:txBody>
      </p:sp>
      <p:sp>
        <p:nvSpPr>
          <p:cNvPr id="58" name="正方形/長方形 57"/>
          <p:cNvSpPr/>
          <p:nvPr/>
        </p:nvSpPr>
        <p:spPr>
          <a:xfrm>
            <a:off x="6466002" y="1844824"/>
            <a:ext cx="3381040" cy="25028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indent="-182563"/>
            <a:endParaRPr lang="en-US" altLang="ja-JP" sz="1400" b="1" u="sng" dirty="0">
              <a:solidFill>
                <a:schemeClr val="tx1"/>
              </a:solidFill>
              <a:latin typeface="+mn-ea"/>
            </a:endParaRPr>
          </a:p>
        </p:txBody>
      </p:sp>
      <p:sp>
        <p:nvSpPr>
          <p:cNvPr id="6" name="テキスト ボックス 5"/>
          <p:cNvSpPr txBox="1"/>
          <p:nvPr/>
        </p:nvSpPr>
        <p:spPr>
          <a:xfrm>
            <a:off x="6671562" y="4797152"/>
            <a:ext cx="2959186" cy="1169551"/>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smtClean="0"/>
              <a:t>第２期がん対策推進基本計画においてがん対策における就労支援が盛り込まれ、拠点病院</a:t>
            </a:r>
            <a:r>
              <a:rPr lang="ja-JP" altLang="en-US" sz="1400" dirty="0" smtClean="0"/>
              <a:t>において、就労の専門人材を配置</a:t>
            </a:r>
            <a:r>
              <a:rPr lang="ja-JP" altLang="en-US" sz="1400" dirty="0"/>
              <a:t>する</a:t>
            </a:r>
            <a:r>
              <a:rPr lang="ja-JP" altLang="en-US" sz="1400" dirty="0" smtClean="0"/>
              <a:t>等の取組みを実施。</a:t>
            </a:r>
            <a:endParaRPr kumimoji="1" lang="en-US" altLang="ja-JP" sz="1400" dirty="0" smtClean="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03" y="4510773"/>
            <a:ext cx="3013947" cy="208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角丸四角形 6"/>
          <p:cNvSpPr/>
          <p:nvPr/>
        </p:nvSpPr>
        <p:spPr>
          <a:xfrm>
            <a:off x="3217755" y="1988840"/>
            <a:ext cx="3092665" cy="3042599"/>
          </a:xfrm>
          <a:prstGeom prst="round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121411" y="1988840"/>
            <a:ext cx="2946981" cy="2075832"/>
          </a:xfrm>
          <a:prstGeom prst="round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3217755" y="5176663"/>
            <a:ext cx="370429" cy="1027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646124" y="5435301"/>
            <a:ext cx="2664296" cy="523220"/>
          </a:xfrm>
          <a:prstGeom prst="rect">
            <a:avLst/>
          </a:prstGeom>
          <a:noFill/>
          <a:ln w="25400" cmpd="dbl">
            <a:solidFill>
              <a:schemeClr val="tx1"/>
            </a:solidFill>
          </a:ln>
        </p:spPr>
        <p:txBody>
          <a:bodyPr wrap="square" rtlCol="0">
            <a:spAutoFit/>
          </a:bodyPr>
          <a:lstStyle/>
          <a:p>
            <a:r>
              <a:rPr kumimoji="1" lang="ja-JP" altLang="en-US" sz="1400" dirty="0" smtClean="0"/>
              <a:t>均</a:t>
            </a:r>
            <a:r>
              <a:rPr kumimoji="1" lang="ja-JP" altLang="en-US" sz="1400" dirty="0" err="1" smtClean="0"/>
              <a:t>てん化と</a:t>
            </a:r>
            <a:r>
              <a:rPr kumimoji="1" lang="ja-JP" altLang="en-US" sz="1400" dirty="0" smtClean="0"/>
              <a:t>集約化のバランスを勘案した新たな医療提供体制へ</a:t>
            </a:r>
            <a:endParaRPr kumimoji="1" lang="ja-JP" altLang="en-US" sz="1400" dirty="0"/>
          </a:p>
        </p:txBody>
      </p:sp>
      <p:sp>
        <p:nvSpPr>
          <p:cNvPr id="27" name="テキスト ボックス 26"/>
          <p:cNvSpPr txBox="1"/>
          <p:nvPr/>
        </p:nvSpPr>
        <p:spPr>
          <a:xfrm>
            <a:off x="6501172" y="4437112"/>
            <a:ext cx="3310700"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1400" b="1" dirty="0" smtClean="0">
                <a:latin typeface="+mn-ea"/>
              </a:rPr>
              <a:t>治療と職業生活の両立支援等の取り組み</a:t>
            </a:r>
            <a:endParaRPr lang="en-US" altLang="ja-JP" sz="1400" b="1" dirty="0">
              <a:latin typeface="+mn-ea"/>
            </a:endParaRPr>
          </a:p>
        </p:txBody>
      </p:sp>
      <p:sp>
        <p:nvSpPr>
          <p:cNvPr id="28" name="テキスト ボックス 27"/>
          <p:cNvSpPr txBox="1"/>
          <p:nvPr/>
        </p:nvSpPr>
        <p:spPr>
          <a:xfrm>
            <a:off x="6501172" y="1879265"/>
            <a:ext cx="1649983"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1400" b="1" dirty="0">
                <a:latin typeface="+mn-ea"/>
              </a:rPr>
              <a:t>がん</a:t>
            </a:r>
            <a:r>
              <a:rPr lang="ja-JP" altLang="en-US" sz="1400" b="1" dirty="0" smtClean="0">
                <a:latin typeface="+mn-ea"/>
              </a:rPr>
              <a:t>の予防、検診</a:t>
            </a:r>
            <a:endParaRPr lang="en-US" altLang="ja-JP" sz="1400" b="1" dirty="0">
              <a:latin typeface="+mn-ea"/>
            </a:endParaRPr>
          </a:p>
        </p:txBody>
      </p:sp>
      <p:sp>
        <p:nvSpPr>
          <p:cNvPr id="31" name="正方形/長方形 30"/>
          <p:cNvSpPr/>
          <p:nvPr/>
        </p:nvSpPr>
        <p:spPr>
          <a:xfrm>
            <a:off x="6671562" y="1989340"/>
            <a:ext cx="2959186" cy="2231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b="1" u="sng" dirty="0" smtClean="0">
              <a:solidFill>
                <a:schemeClr val="tx1"/>
              </a:solidFill>
              <a:latin typeface="+mn-ea"/>
            </a:endParaRPr>
          </a:p>
          <a:p>
            <a:pPr marL="285750" indent="-285750">
              <a:buFont typeface="Arial" panose="020B0604020202020204" pitchFamily="34" charset="0"/>
              <a:buChar char="•"/>
            </a:pPr>
            <a:r>
              <a:rPr lang="ja-JP" altLang="en-US" sz="1400" dirty="0">
                <a:solidFill>
                  <a:schemeClr val="tx1"/>
                </a:solidFill>
                <a:latin typeface="+mn-ea"/>
              </a:rPr>
              <a:t>科学的根拠に基づいたがん検診の</a:t>
            </a:r>
            <a:r>
              <a:rPr lang="ja-JP" altLang="en-US" sz="1400" dirty="0" smtClean="0">
                <a:solidFill>
                  <a:schemeClr val="tx1"/>
                </a:solidFill>
                <a:latin typeface="+mn-ea"/>
              </a:rPr>
              <a:t>実施</a:t>
            </a:r>
            <a:r>
              <a:rPr lang="ja-JP" altLang="en-US" sz="1400" dirty="0">
                <a:solidFill>
                  <a:schemeClr val="tx1"/>
                </a:solidFill>
                <a:latin typeface="+mn-ea"/>
              </a:rPr>
              <a:t>、</a:t>
            </a:r>
            <a:r>
              <a:rPr lang="ja-JP" altLang="en-US" sz="1400" dirty="0" smtClean="0">
                <a:solidFill>
                  <a:schemeClr val="tx1"/>
                </a:solidFill>
                <a:latin typeface="+mn-ea"/>
              </a:rPr>
              <a:t>精度管理、受診率向上に取組む。</a:t>
            </a:r>
            <a:endParaRPr lang="en-US" altLang="ja-JP" sz="1400" dirty="0" smtClean="0">
              <a:solidFill>
                <a:schemeClr val="tx1"/>
              </a:solidFill>
              <a:latin typeface="+mn-ea"/>
            </a:endParaRPr>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1719" y="2977718"/>
            <a:ext cx="1879066" cy="130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テキスト ボックス 23"/>
          <p:cNvSpPr txBox="1"/>
          <p:nvPr/>
        </p:nvSpPr>
        <p:spPr>
          <a:xfrm>
            <a:off x="6753200" y="6183517"/>
            <a:ext cx="2827570" cy="523220"/>
          </a:xfrm>
          <a:prstGeom prst="rect">
            <a:avLst/>
          </a:prstGeom>
          <a:noFill/>
          <a:ln w="25400" cmpd="dbl">
            <a:solidFill>
              <a:schemeClr val="tx1"/>
            </a:solidFill>
          </a:ln>
        </p:spPr>
        <p:txBody>
          <a:bodyPr wrap="square" rtlCol="0">
            <a:spAutoFit/>
          </a:bodyPr>
          <a:lstStyle/>
          <a:p>
            <a:r>
              <a:rPr lang="ja-JP" altLang="en-US" sz="1400" dirty="0" smtClean="0"/>
              <a:t>両立支援に関する取組みについて更なる充実を図る</a:t>
            </a:r>
            <a:endParaRPr kumimoji="1" lang="ja-JP" altLang="en-US" sz="1400" dirty="0"/>
          </a:p>
        </p:txBody>
      </p:sp>
      <p:sp>
        <p:nvSpPr>
          <p:cNvPr id="25" name="右矢印 24"/>
          <p:cNvSpPr/>
          <p:nvPr/>
        </p:nvSpPr>
        <p:spPr>
          <a:xfrm rot="5400000">
            <a:off x="8038645" y="5544488"/>
            <a:ext cx="185215" cy="1027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280227" y="1879265"/>
            <a:ext cx="1512168"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1400" b="1" dirty="0" smtClean="0">
                <a:latin typeface="+mn-ea"/>
              </a:rPr>
              <a:t>集約化</a:t>
            </a:r>
            <a:r>
              <a:rPr lang="ja-JP" altLang="en-US" sz="1400" b="1" dirty="0">
                <a:latin typeface="+mn-ea"/>
              </a:rPr>
              <a:t>の</a:t>
            </a:r>
            <a:r>
              <a:rPr lang="ja-JP" altLang="en-US" sz="1400" b="1" dirty="0" smtClean="0">
                <a:latin typeface="+mn-ea"/>
              </a:rPr>
              <a:t>取組</a:t>
            </a:r>
            <a:endParaRPr lang="en-US" altLang="ja-JP" sz="1400" b="1" dirty="0">
              <a:latin typeface="+mn-ea"/>
            </a:endParaRPr>
          </a:p>
        </p:txBody>
      </p:sp>
      <p:sp>
        <p:nvSpPr>
          <p:cNvPr id="29" name="テキスト ボックス 28"/>
          <p:cNvSpPr txBox="1"/>
          <p:nvPr/>
        </p:nvSpPr>
        <p:spPr>
          <a:xfrm>
            <a:off x="166479" y="1879265"/>
            <a:ext cx="1673588"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1400" b="1" dirty="0" smtClean="0">
                <a:latin typeface="+mn-ea"/>
              </a:rPr>
              <a:t>均</a:t>
            </a:r>
            <a:r>
              <a:rPr lang="ja-JP" altLang="en-US" sz="1400" b="1" dirty="0" err="1">
                <a:latin typeface="+mn-ea"/>
              </a:rPr>
              <a:t>てん</a:t>
            </a:r>
            <a:r>
              <a:rPr lang="ja-JP" altLang="en-US" sz="1400" b="1" dirty="0" err="1" smtClean="0">
                <a:latin typeface="+mn-ea"/>
              </a:rPr>
              <a:t>化</a:t>
            </a:r>
            <a:r>
              <a:rPr lang="ja-JP" altLang="en-US" sz="1400" b="1" dirty="0" err="1">
                <a:latin typeface="+mn-ea"/>
              </a:rPr>
              <a:t>の</a:t>
            </a:r>
            <a:r>
              <a:rPr lang="ja-JP" altLang="en-US" sz="1400" b="1" dirty="0" smtClean="0">
                <a:latin typeface="+mn-ea"/>
              </a:rPr>
              <a:t>取組</a:t>
            </a:r>
            <a:endParaRPr lang="en-US" altLang="ja-JP" sz="1400" b="1" dirty="0">
              <a:latin typeface="+mn-ea"/>
            </a:endParaRPr>
          </a:p>
        </p:txBody>
      </p:sp>
      <p:sp>
        <p:nvSpPr>
          <p:cNvPr id="33" name="スライド番号プレースホルダー 2"/>
          <p:cNvSpPr>
            <a:spLocks noGrp="1"/>
          </p:cNvSpPr>
          <p:nvPr>
            <p:ph type="sldNum" sz="quarter" idx="12"/>
          </p:nvPr>
        </p:nvSpPr>
        <p:spPr>
          <a:xfrm>
            <a:off x="7610152" y="6520259"/>
            <a:ext cx="2311400" cy="365125"/>
          </a:xfrm>
        </p:spPr>
        <p:txBody>
          <a:bodyPr/>
          <a:lstStyle/>
          <a:p>
            <a:fld id="{5A02BD7A-635E-43A0-8464-FD5073BFE4FA}" type="slidenum">
              <a:rPr lang="ja-JP" altLang="en-US" smtClean="0">
                <a:solidFill>
                  <a:schemeClr val="tx1"/>
                </a:solidFill>
              </a:rPr>
              <a:pPr/>
              <a:t>3</a:t>
            </a:fld>
            <a:endParaRPr lang="ja-JP" altLang="en-US" dirty="0">
              <a:solidFill>
                <a:schemeClr val="tx1"/>
              </a:solidFill>
            </a:endParaRPr>
          </a:p>
        </p:txBody>
      </p:sp>
    </p:spTree>
    <p:extLst>
      <p:ext uri="{BB962C8B-B14F-4D97-AF65-F5344CB8AC3E}">
        <p14:creationId xmlns:p14="http://schemas.microsoft.com/office/powerpoint/2010/main" val="384192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2800" dirty="0" smtClean="0"/>
              <a:t>脳卒中の医療体制</a:t>
            </a:r>
            <a:endParaRPr kumimoji="1" lang="ja-JP" altLang="en-US" sz="2800" dirty="0"/>
          </a:p>
        </p:txBody>
      </p:sp>
      <p:sp>
        <p:nvSpPr>
          <p:cNvPr id="3" name="正方形/長方形 2"/>
          <p:cNvSpPr/>
          <p:nvPr/>
        </p:nvSpPr>
        <p:spPr>
          <a:xfrm>
            <a:off x="36000" y="1907519"/>
            <a:ext cx="3621600" cy="4833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schemeClr val="tx1"/>
              </a:solidFill>
            </a:endParaRPr>
          </a:p>
          <a:p>
            <a:endParaRPr lang="en-US" altLang="ja-JP" sz="1400" dirty="0">
              <a:solidFill>
                <a:schemeClr val="tx1"/>
              </a:solidFill>
            </a:endParaRPr>
          </a:p>
          <a:p>
            <a:pPr marL="180000" indent="-180000">
              <a:buFont typeface="Arial" panose="020B0604020202020204" pitchFamily="34" charset="0"/>
              <a:buChar char="•"/>
            </a:pPr>
            <a:r>
              <a:rPr lang="ja-JP" altLang="en-US" sz="1400" dirty="0" smtClean="0">
                <a:solidFill>
                  <a:schemeClr val="tx1"/>
                </a:solidFill>
              </a:rPr>
              <a:t>急性期</a:t>
            </a:r>
            <a:r>
              <a:rPr lang="ja-JP" altLang="en-US" sz="1400" dirty="0">
                <a:solidFill>
                  <a:schemeClr val="tx1"/>
                </a:solidFill>
              </a:rPr>
              <a:t>脳</a:t>
            </a:r>
            <a:r>
              <a:rPr lang="ja-JP" altLang="en-US" sz="1400" dirty="0" smtClean="0">
                <a:solidFill>
                  <a:schemeClr val="tx1"/>
                </a:solidFill>
              </a:rPr>
              <a:t>梗塞</a:t>
            </a:r>
            <a:r>
              <a:rPr lang="ja-JP" altLang="en-US" sz="1400" dirty="0">
                <a:solidFill>
                  <a:schemeClr val="tx1"/>
                </a:solidFill>
              </a:rPr>
              <a:t>に</a:t>
            </a:r>
            <a:r>
              <a:rPr lang="ja-JP" altLang="en-US" sz="1400" dirty="0" smtClean="0">
                <a:solidFill>
                  <a:schemeClr val="tx1"/>
                </a:solidFill>
              </a:rPr>
              <a:t>対し、</a:t>
            </a:r>
            <a:r>
              <a:rPr lang="en-US" altLang="ja-JP" sz="1400" dirty="0" err="1" smtClean="0">
                <a:solidFill>
                  <a:schemeClr val="tx1"/>
                </a:solidFill>
              </a:rPr>
              <a:t>rt</a:t>
            </a:r>
            <a:r>
              <a:rPr lang="en-US" altLang="ja-JP" sz="1400" dirty="0" smtClean="0">
                <a:solidFill>
                  <a:schemeClr val="tx1"/>
                </a:solidFill>
              </a:rPr>
              <a:t>-PA</a:t>
            </a:r>
            <a:r>
              <a:rPr lang="ja-JP" altLang="en-US" sz="1400" dirty="0" smtClean="0">
                <a:solidFill>
                  <a:schemeClr val="tx1"/>
                </a:solidFill>
              </a:rPr>
              <a:t>療法、血管内治療が有効であるが、普及が不十分。</a:t>
            </a:r>
            <a:endParaRPr lang="en-US" altLang="ja-JP" sz="1400" dirty="0">
              <a:solidFill>
                <a:schemeClr val="tx1"/>
              </a:solidFill>
            </a:endParaRPr>
          </a:p>
          <a:p>
            <a:pPr marL="180000" indent="-180000">
              <a:buFont typeface="Arial" panose="020B0604020202020204" pitchFamily="34" charset="0"/>
              <a:buChar char="•"/>
            </a:pPr>
            <a:endParaRPr lang="en-US" altLang="ja-JP" sz="1400" dirty="0" smtClean="0">
              <a:solidFill>
                <a:schemeClr val="tx1"/>
              </a:solidFill>
            </a:endParaRPr>
          </a:p>
          <a:p>
            <a:pPr marL="180000" indent="-180000">
              <a:buFont typeface="Arial" panose="020B0604020202020204" pitchFamily="34" charset="0"/>
              <a:buChar char="•"/>
            </a:pPr>
            <a:endParaRPr lang="en-US" altLang="ja-JP" sz="1400" dirty="0" smtClean="0">
              <a:solidFill>
                <a:schemeClr val="tx1"/>
              </a:solidFill>
            </a:endParaRPr>
          </a:p>
          <a:p>
            <a:pPr marL="180000" indent="-180000">
              <a:buFont typeface="Arial" panose="020B0604020202020204" pitchFamily="34" charset="0"/>
              <a:buChar char="•"/>
            </a:pPr>
            <a:endParaRPr lang="en-US" altLang="ja-JP" sz="1400" dirty="0">
              <a:solidFill>
                <a:schemeClr val="tx1"/>
              </a:solidFill>
            </a:endParaRPr>
          </a:p>
          <a:p>
            <a:pPr marL="180000" indent="-180000">
              <a:buFont typeface="Arial" panose="020B0604020202020204" pitchFamily="34" charset="0"/>
              <a:buChar char="•"/>
            </a:pPr>
            <a:r>
              <a:rPr lang="ja-JP" altLang="en-US" sz="1400" dirty="0" smtClean="0">
                <a:solidFill>
                  <a:schemeClr val="tx1"/>
                </a:solidFill>
              </a:rPr>
              <a:t>脳卒中は、介護の原因疾患の第一位。</a:t>
            </a:r>
            <a:endParaRPr lang="en-US" altLang="ja-JP" sz="1400" dirty="0" smtClean="0">
              <a:solidFill>
                <a:schemeClr val="tx1"/>
              </a:solidFill>
            </a:endParaRPr>
          </a:p>
          <a:p>
            <a:pPr marL="180000" indent="-180000">
              <a:buFont typeface="Arial" panose="020B0604020202020204" pitchFamily="34" charset="0"/>
              <a:buChar char="•"/>
            </a:pPr>
            <a:endParaRPr kumimoji="1" lang="en-US" altLang="ja-JP" sz="1400" dirty="0">
              <a:solidFill>
                <a:schemeClr val="tx1"/>
              </a:solidFill>
            </a:endParaRPr>
          </a:p>
          <a:p>
            <a:pPr marL="180000" indent="-180000">
              <a:buFont typeface="Arial" panose="020B0604020202020204" pitchFamily="34" charset="0"/>
              <a:buChar char="•"/>
            </a:pPr>
            <a:endParaRPr lang="en-US" altLang="ja-JP" sz="1400" dirty="0" smtClean="0">
              <a:solidFill>
                <a:schemeClr val="tx1"/>
              </a:solidFill>
            </a:endParaRPr>
          </a:p>
          <a:p>
            <a:pPr marL="180000" indent="-180000">
              <a:buFont typeface="Arial" panose="020B0604020202020204" pitchFamily="34" charset="0"/>
              <a:buChar char="•"/>
            </a:pPr>
            <a:endParaRPr kumimoji="1" lang="en-US" altLang="ja-JP" sz="1400" dirty="0">
              <a:solidFill>
                <a:schemeClr val="tx1"/>
              </a:solidFill>
            </a:endParaRPr>
          </a:p>
          <a:p>
            <a:pPr marL="180000" indent="-180000">
              <a:buFont typeface="Arial" panose="020B0604020202020204" pitchFamily="34" charset="0"/>
              <a:buChar char="•"/>
            </a:pPr>
            <a:endParaRPr lang="en-US" altLang="ja-JP" sz="1400" dirty="0" smtClean="0">
              <a:solidFill>
                <a:schemeClr val="tx1"/>
              </a:solidFill>
            </a:endParaRPr>
          </a:p>
          <a:p>
            <a:pPr marL="180000" indent="-180000">
              <a:buFont typeface="Arial" panose="020B0604020202020204" pitchFamily="34" charset="0"/>
              <a:buChar char="•"/>
            </a:pPr>
            <a:endParaRPr kumimoji="1" lang="en-US" altLang="ja-JP" sz="1400" dirty="0">
              <a:solidFill>
                <a:schemeClr val="tx1"/>
              </a:solidFill>
            </a:endParaRPr>
          </a:p>
          <a:p>
            <a:pPr marL="180000" indent="-180000">
              <a:buFont typeface="Arial" panose="020B0604020202020204" pitchFamily="34" charset="0"/>
              <a:buChar char="•"/>
            </a:pPr>
            <a:endParaRPr lang="en-US" altLang="ja-JP" sz="1400" dirty="0" smtClean="0">
              <a:solidFill>
                <a:schemeClr val="tx1"/>
              </a:solidFill>
            </a:endParaRPr>
          </a:p>
          <a:p>
            <a:pPr marL="180000" indent="-180000">
              <a:buFont typeface="Arial" panose="020B0604020202020204" pitchFamily="34" charset="0"/>
              <a:buChar char="•"/>
            </a:pPr>
            <a:endParaRPr kumimoji="1" lang="en-US" altLang="ja-JP" sz="1400" dirty="0">
              <a:solidFill>
                <a:schemeClr val="tx1"/>
              </a:solidFill>
            </a:endParaRPr>
          </a:p>
          <a:p>
            <a:pPr marL="180000" indent="-180000">
              <a:buFont typeface="Arial" panose="020B0604020202020204" pitchFamily="34" charset="0"/>
              <a:buChar char="•"/>
            </a:pPr>
            <a:endParaRPr lang="en-US" altLang="ja-JP" sz="1400" dirty="0" smtClean="0">
              <a:solidFill>
                <a:schemeClr val="tx1"/>
              </a:solidFill>
            </a:endParaRPr>
          </a:p>
          <a:p>
            <a:pPr marL="180000" indent="-180000">
              <a:buFont typeface="Arial" panose="020B0604020202020204" pitchFamily="34" charset="0"/>
              <a:buChar char="•"/>
            </a:pPr>
            <a:endParaRPr kumimoji="1" lang="en-US" altLang="ja-JP" sz="1400" dirty="0">
              <a:solidFill>
                <a:schemeClr val="tx1"/>
              </a:solidFill>
            </a:endParaRPr>
          </a:p>
          <a:p>
            <a:pPr marL="180000" indent="-180000">
              <a:buFont typeface="Arial" panose="020B0604020202020204" pitchFamily="34" charset="0"/>
              <a:buChar char="•"/>
            </a:pPr>
            <a:endParaRPr lang="en-US" altLang="ja-JP" sz="1400" dirty="0" smtClean="0">
              <a:solidFill>
                <a:schemeClr val="tx1"/>
              </a:solidFill>
            </a:endParaRPr>
          </a:p>
          <a:p>
            <a:pPr marL="180000" indent="-180000">
              <a:buFont typeface="Arial" panose="020B0604020202020204" pitchFamily="34" charset="0"/>
              <a:buChar char="•"/>
            </a:pPr>
            <a:endParaRPr kumimoji="1" lang="en-US" altLang="ja-JP" sz="1400" dirty="0">
              <a:solidFill>
                <a:schemeClr val="tx1"/>
              </a:solidFill>
            </a:endParaRPr>
          </a:p>
          <a:p>
            <a:pPr marL="180000" indent="-180000">
              <a:buFont typeface="Arial" panose="020B0604020202020204" pitchFamily="34" charset="0"/>
              <a:buChar char="•"/>
            </a:pPr>
            <a:endParaRPr kumimoji="1" lang="en-US" altLang="ja-JP" sz="1400" dirty="0" smtClean="0">
              <a:solidFill>
                <a:schemeClr val="tx1"/>
              </a:solidFill>
            </a:endParaRPr>
          </a:p>
          <a:p>
            <a:pPr marL="180000" indent="-180000">
              <a:buFont typeface="Arial" panose="020B0604020202020204" pitchFamily="34" charset="0"/>
              <a:buChar char="•"/>
            </a:pPr>
            <a:r>
              <a:rPr kumimoji="1" lang="ja-JP" altLang="en-US" sz="1400" dirty="0" smtClean="0">
                <a:solidFill>
                  <a:schemeClr val="tx1"/>
                </a:solidFill>
              </a:rPr>
              <a:t>脳卒中は、発作後</a:t>
            </a:r>
            <a:r>
              <a:rPr kumimoji="1" lang="en-US" altLang="ja-JP" sz="1400" dirty="0" smtClean="0">
                <a:solidFill>
                  <a:schemeClr val="tx1"/>
                </a:solidFill>
              </a:rPr>
              <a:t>1</a:t>
            </a:r>
            <a:r>
              <a:rPr kumimoji="1" lang="ja-JP" altLang="en-US" sz="1400" dirty="0" smtClean="0">
                <a:solidFill>
                  <a:schemeClr val="tx1"/>
                </a:solidFill>
              </a:rPr>
              <a:t>年で</a:t>
            </a:r>
            <a:r>
              <a:rPr kumimoji="1" lang="en-US" altLang="ja-JP" sz="1400" dirty="0" smtClean="0">
                <a:solidFill>
                  <a:schemeClr val="tx1"/>
                </a:solidFill>
              </a:rPr>
              <a:t>10%</a:t>
            </a:r>
            <a:r>
              <a:rPr kumimoji="1" lang="ja-JP" altLang="en-US" sz="1400" dirty="0" err="1" smtClean="0">
                <a:solidFill>
                  <a:schemeClr val="tx1"/>
                </a:solidFill>
              </a:rPr>
              <a:t>、</a:t>
            </a:r>
            <a:r>
              <a:rPr kumimoji="1" lang="en-US" altLang="ja-JP" sz="1400" dirty="0" smtClean="0">
                <a:solidFill>
                  <a:schemeClr val="tx1"/>
                </a:solidFill>
              </a:rPr>
              <a:t>5</a:t>
            </a:r>
            <a:r>
              <a:rPr kumimoji="1" lang="ja-JP" altLang="en-US" sz="1400" dirty="0" smtClean="0">
                <a:solidFill>
                  <a:schemeClr val="tx1"/>
                </a:solidFill>
              </a:rPr>
              <a:t>年で</a:t>
            </a:r>
            <a:r>
              <a:rPr kumimoji="1" lang="en-US" altLang="ja-JP" sz="1400" dirty="0" smtClean="0">
                <a:solidFill>
                  <a:schemeClr val="tx1"/>
                </a:solidFill>
              </a:rPr>
              <a:t>50%</a:t>
            </a:r>
            <a:r>
              <a:rPr kumimoji="1" lang="ja-JP" altLang="en-US" sz="1400" dirty="0" smtClean="0">
                <a:solidFill>
                  <a:schemeClr val="tx1"/>
                </a:solidFill>
              </a:rPr>
              <a:t>と高率に再発する。</a:t>
            </a:r>
            <a:endParaRPr kumimoji="1" lang="ja-JP" altLang="en-US" sz="1400" dirty="0">
              <a:solidFill>
                <a:schemeClr val="tx1"/>
              </a:solidFill>
            </a:endParaRPr>
          </a:p>
        </p:txBody>
      </p:sp>
      <p:sp>
        <p:nvSpPr>
          <p:cNvPr id="5" name="テキスト ボックス 4"/>
          <p:cNvSpPr txBox="1"/>
          <p:nvPr/>
        </p:nvSpPr>
        <p:spPr>
          <a:xfrm>
            <a:off x="128464" y="980728"/>
            <a:ext cx="9649072" cy="738664"/>
          </a:xfrm>
          <a:prstGeom prst="rect">
            <a:avLst/>
          </a:prstGeom>
          <a:noFill/>
          <a:ln>
            <a:solidFill>
              <a:schemeClr val="tx2"/>
            </a:solidFill>
          </a:ln>
        </p:spPr>
        <p:txBody>
          <a:bodyPr wrap="square" rtlCol="0">
            <a:spAutoFit/>
          </a:bodyPr>
          <a:lstStyle/>
          <a:p>
            <a:pPr marL="180000" indent="-457200"/>
            <a:r>
              <a:rPr lang="ja-JP" altLang="en-US" sz="1400" dirty="0"/>
              <a:t>○　</a:t>
            </a:r>
            <a:r>
              <a:rPr lang="ja-JP" altLang="ja-JP" sz="1400" dirty="0"/>
              <a:t>脳血管疾患による死亡を防ぎ、また、要介護状態に至る患者を減少させるため、発症後、病院前救護を含め、早急に適切</a:t>
            </a:r>
            <a:r>
              <a:rPr lang="ja-JP" altLang="ja-JP" sz="1400" dirty="0" smtClean="0"/>
              <a:t>な急性期</a:t>
            </a:r>
            <a:r>
              <a:rPr lang="ja-JP" altLang="ja-JP" sz="1400" dirty="0"/>
              <a:t>診療を実施する体制の</a:t>
            </a:r>
            <a:r>
              <a:rPr lang="ja-JP" altLang="ja-JP" sz="1400" dirty="0" smtClean="0"/>
              <a:t>構築</a:t>
            </a:r>
            <a:r>
              <a:rPr lang="ja-JP" altLang="en-US" sz="1400" dirty="0" smtClean="0"/>
              <a:t>を進める</a:t>
            </a:r>
            <a:r>
              <a:rPr lang="ja-JP" altLang="ja-JP" sz="1400" dirty="0" smtClean="0"/>
              <a:t>。</a:t>
            </a:r>
            <a:endParaRPr lang="ja-JP" altLang="ja-JP" sz="1400" dirty="0"/>
          </a:p>
          <a:p>
            <a:pPr marL="180000" indent="-457200"/>
            <a:r>
              <a:rPr lang="ja-JP" altLang="en-US" sz="1400" dirty="0"/>
              <a:t>○　</a:t>
            </a:r>
            <a:r>
              <a:rPr lang="ja-JP" altLang="ja-JP" sz="1400" dirty="0"/>
              <a:t>急性期から慢性期を通じて、リハビリテーションや、再発・合併症予防を含めた、一貫した医療を提供する</a:t>
            </a:r>
            <a:r>
              <a:rPr lang="ja-JP" altLang="ja-JP" sz="1400" dirty="0" smtClean="0"/>
              <a:t>体制</a:t>
            </a:r>
            <a:r>
              <a:rPr lang="ja-JP" altLang="en-US" sz="1400" dirty="0" smtClean="0"/>
              <a:t>を</a:t>
            </a:r>
            <a:r>
              <a:rPr lang="ja-JP" altLang="ja-JP" sz="1400" dirty="0" smtClean="0"/>
              <a:t>構築</a:t>
            </a:r>
            <a:r>
              <a:rPr lang="ja-JP" altLang="en-US" sz="1400" dirty="0" smtClean="0"/>
              <a:t>する。</a:t>
            </a:r>
            <a:endParaRPr lang="ja-JP" altLang="en-US" sz="1400" dirty="0"/>
          </a:p>
        </p:txBody>
      </p:sp>
      <p:sp>
        <p:nvSpPr>
          <p:cNvPr id="6" name="テキスト ボックス 5"/>
          <p:cNvSpPr txBox="1"/>
          <p:nvPr/>
        </p:nvSpPr>
        <p:spPr>
          <a:xfrm>
            <a:off x="128464" y="620688"/>
            <a:ext cx="1008112" cy="338554"/>
          </a:xfrm>
          <a:prstGeom prst="rect">
            <a:avLst/>
          </a:prstGeom>
          <a:noFill/>
          <a:ln>
            <a:solidFill>
              <a:schemeClr val="tx1"/>
            </a:solidFill>
          </a:ln>
        </p:spPr>
        <p:txBody>
          <a:bodyPr wrap="square" rtlCol="0">
            <a:spAutoFit/>
          </a:bodyPr>
          <a:lstStyle/>
          <a:p>
            <a:pPr algn="ctr"/>
            <a:r>
              <a:rPr lang="en-US" altLang="ja-JP" sz="1600" dirty="0" smtClean="0"/>
              <a:t>【</a:t>
            </a:r>
            <a:r>
              <a:rPr lang="ja-JP" altLang="en-US" sz="1600" dirty="0"/>
              <a:t>概要</a:t>
            </a:r>
            <a:r>
              <a:rPr lang="en-US" altLang="ja-JP" sz="1600" dirty="0" smtClean="0"/>
              <a:t>】</a:t>
            </a:r>
            <a:endParaRPr kumimoji="1" lang="ja-JP" altLang="en-US" sz="1600" dirty="0"/>
          </a:p>
        </p:txBody>
      </p:sp>
      <p:sp>
        <p:nvSpPr>
          <p:cNvPr id="26" name="正方形/長方形 25"/>
          <p:cNvSpPr/>
          <p:nvPr/>
        </p:nvSpPr>
        <p:spPr>
          <a:xfrm>
            <a:off x="3728864" y="1907519"/>
            <a:ext cx="6138000" cy="4833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mtClean="0">
                <a:solidFill>
                  <a:schemeClr val="tx1"/>
                </a:solidFill>
              </a:rPr>
              <a:t> </a:t>
            </a:r>
            <a:endParaRPr kumimoji="1" lang="ja-JP" altLang="en-US" dirty="0"/>
          </a:p>
        </p:txBody>
      </p:sp>
      <p:sp>
        <p:nvSpPr>
          <p:cNvPr id="46" name="四角形吹き出し 45"/>
          <p:cNvSpPr/>
          <p:nvPr/>
        </p:nvSpPr>
        <p:spPr>
          <a:xfrm>
            <a:off x="3800872" y="3213538"/>
            <a:ext cx="2980555" cy="2659691"/>
          </a:xfrm>
          <a:prstGeom prst="wedgeRectCallout">
            <a:avLst>
              <a:gd name="adj1" fmla="val 7556"/>
              <a:gd name="adj2" fmla="val -650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b="1" dirty="0" smtClean="0">
              <a:solidFill>
                <a:schemeClr val="tx1"/>
              </a:solidFill>
            </a:endParaRPr>
          </a:p>
          <a:p>
            <a:pPr algn="ctr"/>
            <a:endParaRPr lang="en-US" altLang="ja-JP" sz="1400" b="1" dirty="0">
              <a:solidFill>
                <a:schemeClr val="tx1"/>
              </a:solidFill>
            </a:endParaRPr>
          </a:p>
          <a:p>
            <a:pPr algn="ctr"/>
            <a:endParaRPr lang="en-US" altLang="ja-JP" sz="1400" b="1" dirty="0" smtClean="0">
              <a:solidFill>
                <a:schemeClr val="tx1"/>
              </a:solidFill>
            </a:endParaRPr>
          </a:p>
          <a:p>
            <a:pPr marL="285750" indent="-285750">
              <a:buFont typeface="Wingdings" panose="05000000000000000000" pitchFamily="2" charset="2"/>
              <a:buChar char="l"/>
            </a:pPr>
            <a:r>
              <a:rPr lang="ja-JP" altLang="en-US" sz="1400" dirty="0" smtClean="0">
                <a:solidFill>
                  <a:schemeClr val="tx1"/>
                </a:solidFill>
              </a:rPr>
              <a:t>近年の標準治療の進歩を踏まえた、急性期</a:t>
            </a:r>
            <a:r>
              <a:rPr lang="ja-JP" altLang="en-US" sz="1400" dirty="0">
                <a:solidFill>
                  <a:schemeClr val="tx1"/>
                </a:solidFill>
              </a:rPr>
              <a:t>医療</a:t>
            </a:r>
            <a:r>
              <a:rPr lang="ja-JP" altLang="en-US" sz="1400" dirty="0" smtClean="0">
                <a:solidFill>
                  <a:schemeClr val="tx1"/>
                </a:solidFill>
              </a:rPr>
              <a:t>体制の構築</a:t>
            </a:r>
            <a:endParaRPr lang="en-US" altLang="ja-JP" sz="1400" dirty="0" smtClean="0">
              <a:solidFill>
                <a:schemeClr val="tx1"/>
              </a:solidFill>
            </a:endParaRPr>
          </a:p>
          <a:p>
            <a:endParaRPr lang="en-US" altLang="ja-JP" sz="400" dirty="0" smtClean="0">
              <a:solidFill>
                <a:schemeClr val="tx1"/>
              </a:solidFill>
            </a:endParaRPr>
          </a:p>
          <a:p>
            <a:r>
              <a:rPr lang="ja-JP" altLang="en-US" sz="1400" dirty="0">
                <a:solidFill>
                  <a:schemeClr val="tx1"/>
                </a:solidFill>
              </a:rPr>
              <a:t>　</a:t>
            </a:r>
            <a:r>
              <a:rPr lang="ja-JP" altLang="en-US" sz="1400" dirty="0" smtClean="0">
                <a:solidFill>
                  <a:schemeClr val="tx1"/>
                </a:solidFill>
              </a:rPr>
              <a:t>　・</a:t>
            </a:r>
            <a:r>
              <a:rPr lang="en-US" altLang="ja-JP" sz="1400" dirty="0" err="1" smtClean="0">
                <a:solidFill>
                  <a:schemeClr val="tx1"/>
                </a:solidFill>
              </a:rPr>
              <a:t>rt</a:t>
            </a:r>
            <a:r>
              <a:rPr lang="en-US" altLang="ja-JP" sz="1400" dirty="0" smtClean="0">
                <a:solidFill>
                  <a:schemeClr val="tx1"/>
                </a:solidFill>
              </a:rPr>
              <a:t>-PA</a:t>
            </a:r>
            <a:r>
              <a:rPr lang="ja-JP" altLang="en-US" sz="1400" dirty="0">
                <a:solidFill>
                  <a:schemeClr val="tx1"/>
                </a:solidFill>
              </a:rPr>
              <a:t>療法施行可能</a:t>
            </a:r>
            <a:r>
              <a:rPr lang="ja-JP" altLang="en-US" sz="1400" dirty="0" smtClean="0">
                <a:solidFill>
                  <a:schemeClr val="tx1"/>
                </a:solidFill>
              </a:rPr>
              <a:t>時間の、</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　　</a:t>
            </a:r>
            <a:r>
              <a:rPr lang="en-US" altLang="ja-JP" sz="1400" dirty="0" smtClean="0">
                <a:solidFill>
                  <a:schemeClr val="tx1"/>
                </a:solidFill>
              </a:rPr>
              <a:t>3</a:t>
            </a:r>
            <a:r>
              <a:rPr lang="ja-JP" altLang="en-US" sz="1400" dirty="0" smtClean="0">
                <a:solidFill>
                  <a:schemeClr val="tx1"/>
                </a:solidFill>
              </a:rPr>
              <a:t>時間から</a:t>
            </a:r>
            <a:r>
              <a:rPr lang="en-US" altLang="ja-JP" sz="1400" dirty="0">
                <a:solidFill>
                  <a:schemeClr val="tx1"/>
                </a:solidFill>
              </a:rPr>
              <a:t>4.5</a:t>
            </a:r>
            <a:r>
              <a:rPr lang="ja-JP" altLang="en-US" sz="1400" dirty="0" smtClean="0">
                <a:solidFill>
                  <a:schemeClr val="tx1"/>
                </a:solidFill>
              </a:rPr>
              <a:t>時間への延長</a:t>
            </a:r>
            <a:endParaRPr lang="en-US" altLang="ja-JP" sz="1400" dirty="0">
              <a:solidFill>
                <a:schemeClr val="tx1"/>
              </a:solidFill>
            </a:endParaRPr>
          </a:p>
          <a:p>
            <a:r>
              <a:rPr lang="ja-JP" altLang="en-US" sz="1400" dirty="0">
                <a:solidFill>
                  <a:schemeClr val="tx1"/>
                </a:solidFill>
              </a:rPr>
              <a:t>　</a:t>
            </a:r>
            <a:r>
              <a:rPr lang="ja-JP" altLang="en-US" sz="1400" dirty="0" smtClean="0">
                <a:solidFill>
                  <a:schemeClr val="tx1"/>
                </a:solidFill>
              </a:rPr>
              <a:t>　・ </a:t>
            </a:r>
            <a:r>
              <a:rPr lang="ja-JP" altLang="en-US" sz="1400" dirty="0">
                <a:solidFill>
                  <a:schemeClr val="tx1"/>
                </a:solidFill>
              </a:rPr>
              <a:t>脳梗塞</a:t>
            </a:r>
            <a:r>
              <a:rPr lang="ja-JP" altLang="en-US" sz="1400" dirty="0" smtClean="0">
                <a:solidFill>
                  <a:schemeClr val="tx1"/>
                </a:solidFill>
              </a:rPr>
              <a:t>に対する</a:t>
            </a:r>
            <a:r>
              <a:rPr lang="ja-JP" altLang="en-US" sz="1400" dirty="0">
                <a:solidFill>
                  <a:schemeClr val="tx1"/>
                </a:solidFill>
              </a:rPr>
              <a:t>急性期血</a:t>
            </a:r>
            <a:r>
              <a:rPr lang="ja-JP" altLang="en-US" sz="1400" dirty="0" smtClean="0">
                <a:solidFill>
                  <a:schemeClr val="tx1"/>
                </a:solidFill>
              </a:rPr>
              <a:t>管内</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　　治療の科学的</a:t>
            </a:r>
            <a:r>
              <a:rPr lang="ja-JP" altLang="en-US" sz="1400" dirty="0">
                <a:solidFill>
                  <a:schemeClr val="tx1"/>
                </a:solidFill>
              </a:rPr>
              <a:t>根拠の</a:t>
            </a:r>
            <a:r>
              <a:rPr lang="ja-JP" altLang="en-US" sz="1400" dirty="0" smtClean="0">
                <a:solidFill>
                  <a:schemeClr val="tx1"/>
                </a:solidFill>
              </a:rPr>
              <a:t>確立</a:t>
            </a:r>
            <a:endParaRPr lang="en-US" altLang="ja-JP" sz="1400" dirty="0">
              <a:solidFill>
                <a:schemeClr val="tx1"/>
              </a:solidFill>
            </a:endParaRPr>
          </a:p>
          <a:p>
            <a:endParaRPr lang="en-US" altLang="ja-JP" sz="1000" b="1" dirty="0">
              <a:solidFill>
                <a:schemeClr val="tx1"/>
              </a:solidFill>
            </a:endParaRPr>
          </a:p>
          <a:p>
            <a:pPr marL="285750" indent="-285750">
              <a:buFont typeface="Wingdings" panose="05000000000000000000" pitchFamily="2" charset="2"/>
              <a:buChar char="l"/>
            </a:pPr>
            <a:r>
              <a:rPr lang="ja-JP" altLang="en-US" sz="1400" dirty="0" smtClean="0">
                <a:solidFill>
                  <a:schemeClr val="tx1"/>
                </a:solidFill>
              </a:rPr>
              <a:t>発症早期からの急性期リハビリテーションの推進</a:t>
            </a:r>
            <a:endParaRPr lang="en-US" altLang="ja-JP" sz="1400" dirty="0" smtClean="0">
              <a:solidFill>
                <a:schemeClr val="tx1"/>
              </a:solidFill>
            </a:endParaRPr>
          </a:p>
          <a:p>
            <a:pPr algn="ctr"/>
            <a:endParaRPr kumimoji="1" lang="ja-JP" altLang="en-US" sz="1400" dirty="0">
              <a:solidFill>
                <a:schemeClr val="tx1"/>
              </a:solidFill>
            </a:endParaRPr>
          </a:p>
        </p:txBody>
      </p:sp>
      <p:sp>
        <p:nvSpPr>
          <p:cNvPr id="47" name="四角形吹き出し 46"/>
          <p:cNvSpPr/>
          <p:nvPr/>
        </p:nvSpPr>
        <p:spPr>
          <a:xfrm>
            <a:off x="6861212" y="3213539"/>
            <a:ext cx="2844316" cy="2659690"/>
          </a:xfrm>
          <a:prstGeom prst="wedgeRectCallout">
            <a:avLst>
              <a:gd name="adj1" fmla="val -17474"/>
              <a:gd name="adj2" fmla="val -6736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l"/>
            </a:pPr>
            <a:endParaRPr lang="en-US" altLang="ja-JP" sz="1400" dirty="0" smtClean="0">
              <a:solidFill>
                <a:schemeClr val="tx1"/>
              </a:solidFill>
            </a:endParaRPr>
          </a:p>
          <a:p>
            <a:pPr marL="285750" indent="-285750">
              <a:buFont typeface="Wingdings" panose="05000000000000000000" pitchFamily="2" charset="2"/>
              <a:buChar char="l"/>
            </a:pPr>
            <a:endParaRPr lang="en-US" altLang="ja-JP" sz="1400" dirty="0">
              <a:solidFill>
                <a:schemeClr val="tx1"/>
              </a:solidFill>
            </a:endParaRPr>
          </a:p>
          <a:p>
            <a:pPr marL="285750" indent="-285750">
              <a:buFont typeface="Wingdings" panose="05000000000000000000" pitchFamily="2" charset="2"/>
              <a:buChar char="l"/>
            </a:pPr>
            <a:endParaRPr lang="en-US" altLang="ja-JP" sz="1400" dirty="0" smtClean="0">
              <a:solidFill>
                <a:schemeClr val="tx1"/>
              </a:solidFill>
            </a:endParaRPr>
          </a:p>
          <a:p>
            <a:pPr marL="285750" indent="-285750">
              <a:buFont typeface="Wingdings" panose="05000000000000000000" pitchFamily="2" charset="2"/>
              <a:buChar char="l"/>
            </a:pPr>
            <a:r>
              <a:rPr lang="ja-JP" altLang="en-US" sz="1400" dirty="0" smtClean="0">
                <a:solidFill>
                  <a:schemeClr val="tx1"/>
                </a:solidFill>
              </a:rPr>
              <a:t>回復期、慢性期まで一貫した</a:t>
            </a:r>
            <a:endParaRPr lang="en-US" altLang="ja-JP" sz="1400" dirty="0" smtClean="0">
              <a:solidFill>
                <a:schemeClr val="tx1"/>
              </a:solidFill>
            </a:endParaRPr>
          </a:p>
          <a:p>
            <a:r>
              <a:rPr lang="ja-JP" altLang="en-US" sz="1400" dirty="0" smtClean="0">
                <a:solidFill>
                  <a:schemeClr val="tx1"/>
                </a:solidFill>
              </a:rPr>
              <a:t>　　  リハビリテーションの実施</a:t>
            </a:r>
            <a:endParaRPr lang="en-US" altLang="ja-JP" sz="1400" dirty="0" smtClean="0">
              <a:solidFill>
                <a:schemeClr val="tx1"/>
              </a:solidFill>
            </a:endParaRPr>
          </a:p>
          <a:p>
            <a:pPr marL="285750" indent="-285750">
              <a:buFont typeface="Wingdings" panose="05000000000000000000" pitchFamily="2" charset="2"/>
              <a:buChar char="l"/>
            </a:pPr>
            <a:r>
              <a:rPr lang="ja-JP" altLang="en-US" sz="1400" dirty="0" smtClean="0">
                <a:solidFill>
                  <a:schemeClr val="tx1"/>
                </a:solidFill>
              </a:rPr>
              <a:t>服薬や、リスク管理等の再発</a:t>
            </a:r>
            <a:endParaRPr lang="en-US" altLang="ja-JP" sz="1400" dirty="0" smtClean="0">
              <a:solidFill>
                <a:schemeClr val="tx1"/>
              </a:solidFill>
            </a:endParaRPr>
          </a:p>
          <a:p>
            <a:r>
              <a:rPr lang="en-US" altLang="ja-JP" sz="1400" dirty="0">
                <a:solidFill>
                  <a:schemeClr val="tx1"/>
                </a:solidFill>
              </a:rPr>
              <a:t> </a:t>
            </a:r>
            <a:r>
              <a:rPr lang="en-US" altLang="ja-JP" sz="1400" dirty="0" smtClean="0">
                <a:solidFill>
                  <a:schemeClr val="tx1"/>
                </a:solidFill>
              </a:rPr>
              <a:t>      </a:t>
            </a:r>
            <a:r>
              <a:rPr lang="ja-JP" altLang="en-US" sz="1400" dirty="0" smtClean="0">
                <a:solidFill>
                  <a:schemeClr val="tx1"/>
                </a:solidFill>
              </a:rPr>
              <a:t>予防の継続</a:t>
            </a:r>
            <a:endParaRPr lang="en-US" altLang="ja-JP" sz="1400" dirty="0" smtClean="0">
              <a:solidFill>
                <a:schemeClr val="tx1"/>
              </a:solidFill>
            </a:endParaRPr>
          </a:p>
          <a:p>
            <a:pPr marL="285750" indent="-285750">
              <a:buFont typeface="Wingdings" panose="05000000000000000000" pitchFamily="2" charset="2"/>
              <a:buChar char="l"/>
            </a:pPr>
            <a:r>
              <a:rPr lang="ja-JP" altLang="en-US" sz="1400" dirty="0" smtClean="0">
                <a:solidFill>
                  <a:schemeClr val="tx1"/>
                </a:solidFill>
                <a:latin typeface="+mn-ea"/>
              </a:rPr>
              <a:t>誤嚥</a:t>
            </a:r>
            <a:r>
              <a:rPr lang="ja-JP" altLang="en-US" sz="1400" dirty="0">
                <a:solidFill>
                  <a:schemeClr val="tx1"/>
                </a:solidFill>
                <a:latin typeface="+mn-ea"/>
              </a:rPr>
              <a:t>性肺炎</a:t>
            </a:r>
            <a:r>
              <a:rPr lang="ja-JP" altLang="en-US" sz="1400" dirty="0" smtClean="0">
                <a:solidFill>
                  <a:schemeClr val="tx1"/>
                </a:solidFill>
                <a:latin typeface="+mn-ea"/>
              </a:rPr>
              <a:t>予防のための嚥下リハビリテーション</a:t>
            </a:r>
            <a:r>
              <a:rPr lang="ja-JP" altLang="en-US" sz="1400" dirty="0">
                <a:solidFill>
                  <a:schemeClr val="tx1"/>
                </a:solidFill>
                <a:latin typeface="+mn-ea"/>
              </a:rPr>
              <a:t>や</a:t>
            </a:r>
            <a:r>
              <a:rPr lang="ja-JP" altLang="en-US" sz="1400" dirty="0" smtClean="0">
                <a:solidFill>
                  <a:schemeClr val="tx1"/>
                </a:solidFill>
                <a:latin typeface="+mn-ea"/>
              </a:rPr>
              <a:t>、医科</a:t>
            </a:r>
            <a:r>
              <a:rPr lang="ja-JP" altLang="en-US" sz="1400" dirty="0">
                <a:solidFill>
                  <a:schemeClr val="tx1"/>
                </a:solidFill>
                <a:latin typeface="+mn-ea"/>
              </a:rPr>
              <a:t>歯科連携</a:t>
            </a:r>
            <a:r>
              <a:rPr lang="ja-JP" altLang="en-US" sz="1400" dirty="0" smtClean="0">
                <a:solidFill>
                  <a:schemeClr val="tx1"/>
                </a:solidFill>
                <a:latin typeface="+mn-ea"/>
              </a:rPr>
              <a:t>等の、合併症</a:t>
            </a:r>
            <a:r>
              <a:rPr lang="ja-JP" altLang="en-US" sz="1400" dirty="0">
                <a:solidFill>
                  <a:schemeClr val="tx1"/>
                </a:solidFill>
                <a:latin typeface="+mn-ea"/>
              </a:rPr>
              <a:t>予防の</a:t>
            </a:r>
            <a:r>
              <a:rPr lang="ja-JP" altLang="en-US" sz="1400" dirty="0" smtClean="0">
                <a:solidFill>
                  <a:schemeClr val="tx1"/>
                </a:solidFill>
                <a:latin typeface="+mn-ea"/>
              </a:rPr>
              <a:t>取組みの推進</a:t>
            </a:r>
            <a:endParaRPr lang="ja-JP" altLang="en-US" sz="1400" dirty="0">
              <a:solidFill>
                <a:schemeClr val="tx1"/>
              </a:solidFill>
            </a:endParaRPr>
          </a:p>
        </p:txBody>
      </p:sp>
      <p:sp>
        <p:nvSpPr>
          <p:cNvPr id="49" name="テキスト ボックス 48"/>
          <p:cNvSpPr txBox="1"/>
          <p:nvPr/>
        </p:nvSpPr>
        <p:spPr>
          <a:xfrm>
            <a:off x="3809748" y="6093857"/>
            <a:ext cx="5895780" cy="584775"/>
          </a:xfrm>
          <a:prstGeom prst="rect">
            <a:avLst/>
          </a:prstGeom>
          <a:noFill/>
          <a:ln w="25400" cmpd="dbl">
            <a:solidFill>
              <a:schemeClr val="tx1"/>
            </a:solidFill>
          </a:ln>
        </p:spPr>
        <p:txBody>
          <a:bodyPr wrap="square" rtlCol="0">
            <a:spAutoFit/>
          </a:bodyPr>
          <a:lstStyle/>
          <a:p>
            <a:pPr algn="ctr"/>
            <a:r>
              <a:rPr lang="ja-JP" altLang="en-US" sz="1600" b="1" dirty="0" smtClean="0"/>
              <a:t>脳卒中の臨床経過を踏まえた、</a:t>
            </a:r>
            <a:endParaRPr lang="en-US" altLang="ja-JP" sz="1600" b="1" dirty="0" smtClean="0"/>
          </a:p>
          <a:p>
            <a:pPr algn="ctr"/>
            <a:r>
              <a:rPr lang="ja-JP" altLang="en-US" sz="1600" b="1" dirty="0" smtClean="0"/>
              <a:t>急性期から回復期及び慢性期までの一貫</a:t>
            </a:r>
            <a:r>
              <a:rPr lang="ja-JP" altLang="en-US" sz="1600" b="1" dirty="0"/>
              <a:t>した医療体制の構築</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12" y="3789601"/>
            <a:ext cx="3384376" cy="2045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1269766" y="5835178"/>
            <a:ext cx="2367375" cy="307777"/>
          </a:xfrm>
          <a:prstGeom prst="rect">
            <a:avLst/>
          </a:prstGeom>
          <a:noFill/>
        </p:spPr>
        <p:txBody>
          <a:bodyPr wrap="square" rtlCol="0">
            <a:spAutoFit/>
          </a:bodyPr>
          <a:lstStyle/>
          <a:p>
            <a:r>
              <a:rPr kumimoji="1" lang="ja-JP" altLang="en-US" sz="1400" dirty="0" smtClean="0"/>
              <a:t>平成</a:t>
            </a:r>
            <a:r>
              <a:rPr kumimoji="1" lang="en-US" altLang="ja-JP" sz="1400" dirty="0" smtClean="0"/>
              <a:t>25</a:t>
            </a:r>
            <a:r>
              <a:rPr kumimoji="1" lang="ja-JP" altLang="en-US" sz="1400" dirty="0" smtClean="0"/>
              <a:t>年国民生活基礎調査</a:t>
            </a:r>
            <a:endParaRPr kumimoji="1" lang="ja-JP" altLang="en-US" sz="1400" dirty="0"/>
          </a:p>
        </p:txBody>
      </p:sp>
      <p:graphicFrame>
        <p:nvGraphicFramePr>
          <p:cNvPr id="7" name="図表 6"/>
          <p:cNvGraphicFramePr/>
          <p:nvPr>
            <p:extLst/>
          </p:nvPr>
        </p:nvGraphicFramePr>
        <p:xfrm>
          <a:off x="4428567" y="2061409"/>
          <a:ext cx="5256584"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爆発 2 8"/>
          <p:cNvSpPr/>
          <p:nvPr/>
        </p:nvSpPr>
        <p:spPr>
          <a:xfrm>
            <a:off x="3820609" y="1933028"/>
            <a:ext cx="639196" cy="1152128"/>
          </a:xfrm>
          <a:prstGeom prst="irregularSeal2">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発症</a:t>
            </a:r>
            <a:endParaRPr kumimoji="1" lang="ja-JP" altLang="en-US" dirty="0"/>
          </a:p>
        </p:txBody>
      </p:sp>
      <p:sp>
        <p:nvSpPr>
          <p:cNvPr id="10" name="大かっこ 9"/>
          <p:cNvSpPr/>
          <p:nvPr/>
        </p:nvSpPr>
        <p:spPr>
          <a:xfrm>
            <a:off x="3995005" y="4395890"/>
            <a:ext cx="2592288" cy="90531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111060" y="1969656"/>
            <a:ext cx="1673588"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1400" b="1" dirty="0" smtClean="0">
                <a:latin typeface="+mn-ea"/>
              </a:rPr>
              <a:t>急性期の課題例</a:t>
            </a:r>
            <a:endParaRPr lang="en-US" altLang="ja-JP" sz="1400" b="1" dirty="0">
              <a:latin typeface="+mn-ea"/>
            </a:endParaRPr>
          </a:p>
        </p:txBody>
      </p:sp>
      <p:sp>
        <p:nvSpPr>
          <p:cNvPr id="17" name="テキスト ボックス 16"/>
          <p:cNvSpPr txBox="1"/>
          <p:nvPr/>
        </p:nvSpPr>
        <p:spPr>
          <a:xfrm>
            <a:off x="111060" y="3049776"/>
            <a:ext cx="1673588"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1400" b="1" dirty="0">
                <a:latin typeface="+mn-ea"/>
              </a:rPr>
              <a:t>慢性</a:t>
            </a:r>
            <a:r>
              <a:rPr lang="ja-JP" altLang="en-US" sz="1400" b="1" dirty="0" smtClean="0">
                <a:latin typeface="+mn-ea"/>
              </a:rPr>
              <a:t>期の課題例</a:t>
            </a:r>
            <a:endParaRPr lang="en-US" altLang="ja-JP" sz="1400" b="1" dirty="0">
              <a:latin typeface="+mn-ea"/>
            </a:endParaRPr>
          </a:p>
        </p:txBody>
      </p:sp>
      <p:sp>
        <p:nvSpPr>
          <p:cNvPr id="18" name="右矢印 17"/>
          <p:cNvSpPr/>
          <p:nvPr/>
        </p:nvSpPr>
        <p:spPr>
          <a:xfrm rot="5400000">
            <a:off x="6705256" y="5451880"/>
            <a:ext cx="185215" cy="1027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908010" y="3374102"/>
            <a:ext cx="2766277"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1400" b="1" dirty="0" smtClean="0">
                <a:latin typeface="+mn-ea"/>
              </a:rPr>
              <a:t>適切な急性期治療</a:t>
            </a:r>
            <a:endParaRPr lang="en-US" altLang="ja-JP" sz="1400" b="1" dirty="0">
              <a:latin typeface="+mn-ea"/>
            </a:endParaRPr>
          </a:p>
        </p:txBody>
      </p:sp>
      <p:sp>
        <p:nvSpPr>
          <p:cNvPr id="20" name="テキスト ボックス 19"/>
          <p:cNvSpPr txBox="1"/>
          <p:nvPr/>
        </p:nvSpPr>
        <p:spPr>
          <a:xfrm>
            <a:off x="6913906" y="3266381"/>
            <a:ext cx="2738927"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1400" b="1" dirty="0" smtClean="0">
                <a:latin typeface="+mn-ea"/>
              </a:rPr>
              <a:t>回復期・慢性期の後遺症軽減・</a:t>
            </a:r>
            <a:endParaRPr lang="en-US" altLang="ja-JP" sz="1400" b="1" dirty="0" smtClean="0">
              <a:latin typeface="+mn-ea"/>
            </a:endParaRPr>
          </a:p>
          <a:p>
            <a:pPr algn="ctr"/>
            <a:r>
              <a:rPr lang="ja-JP" altLang="en-US" sz="1400" b="1" dirty="0" smtClean="0">
                <a:latin typeface="+mn-ea"/>
              </a:rPr>
              <a:t>再発</a:t>
            </a:r>
            <a:r>
              <a:rPr lang="en-US" altLang="ja-JP" sz="1400" b="1" dirty="0" smtClean="0">
                <a:latin typeface="+mn-ea"/>
              </a:rPr>
              <a:t>/</a:t>
            </a:r>
            <a:r>
              <a:rPr lang="ja-JP" altLang="en-US" sz="1400" b="1" dirty="0" smtClean="0">
                <a:latin typeface="+mn-ea"/>
              </a:rPr>
              <a:t>合併症予防</a:t>
            </a:r>
            <a:endParaRPr lang="en-US" altLang="ja-JP" sz="1400" b="1" dirty="0">
              <a:latin typeface="+mn-ea"/>
            </a:endParaRPr>
          </a:p>
        </p:txBody>
      </p:sp>
      <p:sp>
        <p:nvSpPr>
          <p:cNvPr id="21" name="スライド番号プレースホルダー 2"/>
          <p:cNvSpPr txBox="1">
            <a:spLocks/>
          </p:cNvSpPr>
          <p:nvPr/>
        </p:nvSpPr>
        <p:spPr>
          <a:xfrm>
            <a:off x="7610152" y="6520259"/>
            <a:ext cx="2311400" cy="365125"/>
          </a:xfrm>
          <a:prstGeom prst="rect">
            <a:avLst/>
          </a:prstGeom>
        </p:spPr>
        <p:txBody>
          <a:bodyPr vert="horz" lIns="91403" tIns="45700" rIns="91403" bIns="45700" rtlCol="0" anchor="ctr"/>
          <a:lstStyle>
            <a:defPPr>
              <a:defRPr lang="ja-JP"/>
            </a:defPPr>
            <a:lvl1pPr marL="0" algn="r" defTabSz="914400" rtl="0" eaLnBrk="1" latinLnBrk="0" hangingPunct="1">
              <a:defRPr kumimoji="1" sz="20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A02BD7A-635E-43A0-8464-FD5073BFE4FA}" type="slidenum">
              <a:rPr lang="ja-JP" altLang="en-US" smtClean="0">
                <a:solidFill>
                  <a:schemeClr val="tx1"/>
                </a:solidFill>
              </a:rPr>
              <a:pPr/>
              <a:t>4</a:t>
            </a:fld>
            <a:endParaRPr lang="ja-JP" altLang="en-US" dirty="0">
              <a:solidFill>
                <a:schemeClr val="tx1"/>
              </a:solidFill>
            </a:endParaRPr>
          </a:p>
        </p:txBody>
      </p:sp>
    </p:spTree>
    <p:extLst>
      <p:ext uri="{BB962C8B-B14F-4D97-AF65-F5344CB8AC3E}">
        <p14:creationId xmlns:p14="http://schemas.microsoft.com/office/powerpoint/2010/main" val="178842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800" dirty="0"/>
              <a:t>心筋</a:t>
            </a:r>
            <a:r>
              <a:rPr lang="ja-JP" altLang="en-US" sz="2800" dirty="0" smtClean="0"/>
              <a:t>梗塞等の心血管疾患</a:t>
            </a:r>
            <a:r>
              <a:rPr kumimoji="1" lang="ja-JP" altLang="en-US" sz="2800" dirty="0" smtClean="0"/>
              <a:t>の医療体制</a:t>
            </a:r>
            <a:endParaRPr kumimoji="1" lang="ja-JP" altLang="en-US" sz="2800" dirty="0"/>
          </a:p>
        </p:txBody>
      </p:sp>
      <p:sp>
        <p:nvSpPr>
          <p:cNvPr id="3" name="正方形/長方形 2"/>
          <p:cNvSpPr/>
          <p:nvPr/>
        </p:nvSpPr>
        <p:spPr>
          <a:xfrm>
            <a:off x="36000" y="1772816"/>
            <a:ext cx="3621600" cy="50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80000" indent="-180000"/>
            <a:endParaRPr lang="en-US" altLang="ja-JP" sz="1200" b="1" dirty="0">
              <a:solidFill>
                <a:schemeClr val="tx1"/>
              </a:solidFill>
            </a:endParaRPr>
          </a:p>
          <a:p>
            <a:pPr marL="180000" indent="-180000"/>
            <a:endParaRPr lang="ja-JP" altLang="en-US" sz="1200" b="1" dirty="0">
              <a:solidFill>
                <a:schemeClr val="tx1"/>
              </a:solidFill>
            </a:endParaRPr>
          </a:p>
          <a:p>
            <a:pPr marL="180000" indent="-180000">
              <a:buFont typeface="Arial" panose="020B0604020202020204" pitchFamily="34" charset="0"/>
              <a:buChar char="•"/>
            </a:pPr>
            <a:r>
              <a:rPr lang="ja-JP" altLang="en-US" sz="1400" dirty="0" smtClean="0">
                <a:solidFill>
                  <a:schemeClr val="tx1"/>
                </a:solidFill>
              </a:rPr>
              <a:t>急性</a:t>
            </a:r>
            <a:r>
              <a:rPr lang="ja-JP" altLang="en-US" sz="1400" dirty="0">
                <a:solidFill>
                  <a:schemeClr val="tx1"/>
                </a:solidFill>
              </a:rPr>
              <a:t>心筋梗塞死亡例の半数以上は院外心停止である。</a:t>
            </a:r>
          </a:p>
          <a:p>
            <a:pPr marL="180000" indent="-180000">
              <a:buFont typeface="Arial" panose="020B0604020202020204" pitchFamily="34" charset="0"/>
              <a:buChar char="•"/>
            </a:pPr>
            <a:r>
              <a:rPr lang="ja-JP" altLang="en-US" sz="1400" dirty="0">
                <a:solidFill>
                  <a:schemeClr val="tx1"/>
                </a:solidFill>
              </a:rPr>
              <a:t>急性大動脈</a:t>
            </a:r>
            <a:r>
              <a:rPr lang="ja-JP" altLang="en-US" sz="1400" dirty="0" smtClean="0">
                <a:solidFill>
                  <a:schemeClr val="tx1"/>
                </a:solidFill>
              </a:rPr>
              <a:t>解離は発症</a:t>
            </a:r>
            <a:r>
              <a:rPr lang="ja-JP" altLang="en-US" sz="1400" dirty="0">
                <a:solidFill>
                  <a:schemeClr val="tx1"/>
                </a:solidFill>
              </a:rPr>
              <a:t>後</a:t>
            </a:r>
            <a:r>
              <a:rPr lang="en-US" altLang="ja-JP" sz="1400" dirty="0">
                <a:solidFill>
                  <a:schemeClr val="tx1"/>
                </a:solidFill>
              </a:rPr>
              <a:t>2</a:t>
            </a:r>
            <a:r>
              <a:rPr lang="ja-JP" altLang="en-US" sz="1400" dirty="0">
                <a:solidFill>
                  <a:schemeClr val="tx1"/>
                </a:solidFill>
              </a:rPr>
              <a:t>日での</a:t>
            </a:r>
            <a:r>
              <a:rPr lang="ja-JP" altLang="en-US" sz="1400" dirty="0" smtClean="0">
                <a:solidFill>
                  <a:schemeClr val="tx1"/>
                </a:solidFill>
              </a:rPr>
              <a:t>死亡率が</a:t>
            </a:r>
            <a:r>
              <a:rPr lang="en-US" altLang="ja-JP" sz="1400" dirty="0" smtClean="0">
                <a:solidFill>
                  <a:schemeClr val="tx1"/>
                </a:solidFill>
              </a:rPr>
              <a:t>50</a:t>
            </a:r>
            <a:r>
              <a:rPr lang="ja-JP" altLang="en-US" sz="1400" dirty="0">
                <a:solidFill>
                  <a:schemeClr val="tx1"/>
                </a:solidFill>
              </a:rPr>
              <a:t>％に達する。</a:t>
            </a:r>
          </a:p>
          <a:p>
            <a:pPr marL="180000" indent="-180000">
              <a:buFont typeface="Arial" panose="020B0604020202020204" pitchFamily="34" charset="0"/>
              <a:buChar char="•"/>
            </a:pPr>
            <a:r>
              <a:rPr lang="ja-JP" altLang="en-US" sz="1400" dirty="0">
                <a:solidFill>
                  <a:schemeClr val="tx1"/>
                </a:solidFill>
              </a:rPr>
              <a:t>心血管</a:t>
            </a:r>
            <a:r>
              <a:rPr lang="ja-JP" altLang="en-US" sz="1400" dirty="0" smtClean="0">
                <a:solidFill>
                  <a:schemeClr val="tx1"/>
                </a:solidFill>
              </a:rPr>
              <a:t>疾患の終末的</a:t>
            </a:r>
            <a:r>
              <a:rPr lang="ja-JP" altLang="en-US" sz="1400" dirty="0">
                <a:solidFill>
                  <a:schemeClr val="tx1"/>
                </a:solidFill>
              </a:rPr>
              <a:t>な病態である心不全は増加傾向にある</a:t>
            </a:r>
            <a:r>
              <a:rPr lang="ja-JP" altLang="en-US" sz="1400" dirty="0" smtClean="0">
                <a:solidFill>
                  <a:schemeClr val="tx1"/>
                </a:solidFill>
              </a:rPr>
              <a:t>。</a:t>
            </a:r>
            <a:endParaRPr lang="en-US" altLang="ja-JP" sz="1400" dirty="0" smtClean="0">
              <a:solidFill>
                <a:schemeClr val="tx1"/>
              </a:solidFill>
            </a:endParaRPr>
          </a:p>
          <a:p>
            <a:pPr marL="180000" indent="-180000">
              <a:buFont typeface="Arial" panose="020B0604020202020204" pitchFamily="34" charset="0"/>
              <a:buChar char="•"/>
            </a:pPr>
            <a:endParaRPr lang="en-US" altLang="ja-JP" sz="1400" dirty="0">
              <a:solidFill>
                <a:schemeClr val="tx1"/>
              </a:solidFill>
            </a:endParaRPr>
          </a:p>
          <a:p>
            <a:pPr marL="180000" indent="-180000">
              <a:buFont typeface="Arial" panose="020B0604020202020204" pitchFamily="34" charset="0"/>
              <a:buChar char="•"/>
            </a:pPr>
            <a:endParaRPr lang="en-US" altLang="ja-JP" sz="1400" dirty="0" smtClean="0">
              <a:solidFill>
                <a:schemeClr val="tx1"/>
              </a:solidFill>
            </a:endParaRPr>
          </a:p>
          <a:p>
            <a:pPr marL="180000" indent="-180000">
              <a:buFont typeface="Arial" panose="020B0604020202020204" pitchFamily="34" charset="0"/>
              <a:buChar char="•"/>
            </a:pPr>
            <a:endParaRPr lang="en-US" altLang="ja-JP" sz="1400" dirty="0">
              <a:solidFill>
                <a:schemeClr val="tx1"/>
              </a:solidFill>
            </a:endParaRPr>
          </a:p>
          <a:p>
            <a:pPr marL="180000" indent="-180000">
              <a:buFont typeface="Arial" panose="020B0604020202020204" pitchFamily="34" charset="0"/>
              <a:buChar char="•"/>
            </a:pPr>
            <a:endParaRPr lang="en-US" altLang="ja-JP" sz="1400" dirty="0" smtClean="0">
              <a:solidFill>
                <a:schemeClr val="tx1"/>
              </a:solidFill>
            </a:endParaRPr>
          </a:p>
          <a:p>
            <a:pPr marL="180000" indent="-180000">
              <a:buFont typeface="Arial" panose="020B0604020202020204" pitchFamily="34" charset="0"/>
              <a:buChar char="•"/>
            </a:pPr>
            <a:endParaRPr lang="en-US" altLang="ja-JP" sz="1400" dirty="0">
              <a:solidFill>
                <a:schemeClr val="tx1"/>
              </a:solidFill>
            </a:endParaRPr>
          </a:p>
          <a:p>
            <a:pPr marL="180000" indent="-180000">
              <a:buFont typeface="Arial" panose="020B0604020202020204" pitchFamily="34" charset="0"/>
              <a:buChar char="•"/>
            </a:pPr>
            <a:endParaRPr lang="en-US" altLang="ja-JP" sz="1400" dirty="0" smtClean="0">
              <a:solidFill>
                <a:schemeClr val="tx1"/>
              </a:solidFill>
            </a:endParaRPr>
          </a:p>
          <a:p>
            <a:pPr marL="180000" indent="-180000">
              <a:buFont typeface="Arial" panose="020B0604020202020204" pitchFamily="34" charset="0"/>
              <a:buChar char="•"/>
            </a:pPr>
            <a:endParaRPr lang="en-US" altLang="ja-JP" sz="1400" dirty="0" smtClean="0">
              <a:solidFill>
                <a:schemeClr val="tx1"/>
              </a:solidFill>
            </a:endParaRPr>
          </a:p>
          <a:p>
            <a:pPr marL="180000" indent="-180000">
              <a:buFont typeface="Arial" panose="020B0604020202020204" pitchFamily="34" charset="0"/>
              <a:buChar char="•"/>
            </a:pPr>
            <a:endParaRPr lang="en-US" altLang="ja-JP" sz="1400" dirty="0">
              <a:solidFill>
                <a:schemeClr val="tx1"/>
              </a:solidFill>
            </a:endParaRPr>
          </a:p>
          <a:p>
            <a:pPr marL="180000" indent="-180000">
              <a:buFont typeface="Arial" panose="020B0604020202020204" pitchFamily="34" charset="0"/>
              <a:buChar char="•"/>
            </a:pPr>
            <a:endParaRPr lang="en-US" altLang="ja-JP" sz="1400" dirty="0" smtClean="0">
              <a:solidFill>
                <a:schemeClr val="tx1"/>
              </a:solidFill>
            </a:endParaRPr>
          </a:p>
          <a:p>
            <a:pPr marL="180000" indent="-180000">
              <a:buFont typeface="Arial" panose="020B0604020202020204" pitchFamily="34" charset="0"/>
              <a:buChar char="•"/>
            </a:pPr>
            <a:endParaRPr lang="en-US" altLang="ja-JP" sz="1400" dirty="0" smtClean="0">
              <a:solidFill>
                <a:schemeClr val="tx1"/>
              </a:solidFill>
            </a:endParaRPr>
          </a:p>
          <a:p>
            <a:endParaRPr lang="ja-JP" altLang="en-US" sz="600" dirty="0">
              <a:solidFill>
                <a:schemeClr val="tx1"/>
              </a:solidFill>
            </a:endParaRPr>
          </a:p>
          <a:p>
            <a:pPr marL="180000" indent="-180000">
              <a:buFont typeface="Arial" panose="020B0604020202020204" pitchFamily="34" charset="0"/>
              <a:buChar char="•"/>
            </a:pPr>
            <a:r>
              <a:rPr lang="en-US" altLang="ja-JP" sz="1400" dirty="0" smtClean="0">
                <a:solidFill>
                  <a:schemeClr val="tx1"/>
                </a:solidFill>
              </a:rPr>
              <a:t>1</a:t>
            </a:r>
            <a:r>
              <a:rPr lang="ja-JP" altLang="en-US" sz="1400" dirty="0">
                <a:solidFill>
                  <a:schemeClr val="tx1"/>
                </a:solidFill>
              </a:rPr>
              <a:t>年間で慢性心不全患者の約</a:t>
            </a:r>
            <a:r>
              <a:rPr lang="en-US" altLang="ja-JP" sz="1400" dirty="0">
                <a:solidFill>
                  <a:schemeClr val="tx1"/>
                </a:solidFill>
              </a:rPr>
              <a:t>20</a:t>
            </a:r>
            <a:r>
              <a:rPr lang="ja-JP" altLang="en-US" sz="1400" dirty="0">
                <a:solidFill>
                  <a:schemeClr val="tx1"/>
                </a:solidFill>
              </a:rPr>
              <a:t>～</a:t>
            </a:r>
            <a:r>
              <a:rPr lang="en-US" altLang="ja-JP" sz="1400" dirty="0">
                <a:solidFill>
                  <a:schemeClr val="tx1"/>
                </a:solidFill>
              </a:rPr>
              <a:t>40</a:t>
            </a:r>
            <a:r>
              <a:rPr lang="ja-JP" altLang="en-US" sz="1400" dirty="0">
                <a:solidFill>
                  <a:schemeClr val="tx1"/>
                </a:solidFill>
              </a:rPr>
              <a:t>％は再入院する。</a:t>
            </a:r>
            <a:endParaRPr kumimoji="1" lang="ja-JP" altLang="en-US" sz="1400" dirty="0">
              <a:solidFill>
                <a:schemeClr val="tx1"/>
              </a:solidFill>
            </a:endParaRPr>
          </a:p>
        </p:txBody>
      </p:sp>
      <p:sp>
        <p:nvSpPr>
          <p:cNvPr id="5" name="テキスト ボックス 4"/>
          <p:cNvSpPr txBox="1"/>
          <p:nvPr/>
        </p:nvSpPr>
        <p:spPr>
          <a:xfrm>
            <a:off x="36000" y="980728"/>
            <a:ext cx="9828000" cy="738664"/>
          </a:xfrm>
          <a:prstGeom prst="rect">
            <a:avLst/>
          </a:prstGeom>
          <a:noFill/>
          <a:ln>
            <a:solidFill>
              <a:schemeClr val="tx2"/>
            </a:solidFill>
          </a:ln>
        </p:spPr>
        <p:txBody>
          <a:bodyPr wrap="square" rtlCol="0">
            <a:spAutoFit/>
          </a:bodyPr>
          <a:lstStyle/>
          <a:p>
            <a:r>
              <a:rPr lang="ja-JP" altLang="en-US" sz="1400" dirty="0" smtClean="0"/>
              <a:t>○　「急性</a:t>
            </a:r>
            <a:r>
              <a:rPr lang="ja-JP" altLang="en-US" sz="1400" dirty="0"/>
              <a:t>心筋</a:t>
            </a:r>
            <a:r>
              <a:rPr lang="ja-JP" altLang="en-US" sz="1400" dirty="0" smtClean="0"/>
              <a:t>梗塞」を「心筋梗塞等の心血管疾患」と見直し、心</a:t>
            </a:r>
            <a:r>
              <a:rPr lang="ja-JP" altLang="en-US" sz="1400" dirty="0"/>
              <a:t>不全等の</a:t>
            </a:r>
            <a:r>
              <a:rPr lang="ja-JP" altLang="en-US" sz="1400" dirty="0" smtClean="0"/>
              <a:t>合併症等を含めた医療</a:t>
            </a:r>
            <a:r>
              <a:rPr lang="ja-JP" altLang="en-US" sz="1400" dirty="0"/>
              <a:t>提供体制の構築を進める。</a:t>
            </a:r>
          </a:p>
          <a:p>
            <a:r>
              <a:rPr lang="ja-JP" altLang="en-US" sz="1400" dirty="0" smtClean="0"/>
              <a:t>○　急性</a:t>
            </a:r>
            <a:r>
              <a:rPr lang="ja-JP" altLang="en-US" sz="1400" dirty="0"/>
              <a:t>心筋梗塞による突然死を防ぐため、発症後、病院前救護を含め、早急に適切</a:t>
            </a:r>
            <a:r>
              <a:rPr lang="ja-JP" altLang="en-US" sz="1400" dirty="0" smtClean="0"/>
              <a:t>な治療を</a:t>
            </a:r>
            <a:r>
              <a:rPr lang="ja-JP" altLang="en-US" sz="1400" dirty="0"/>
              <a:t>開始</a:t>
            </a:r>
            <a:r>
              <a:rPr lang="ja-JP" altLang="en-US" sz="1400" dirty="0" smtClean="0"/>
              <a:t>する</a:t>
            </a:r>
            <a:r>
              <a:rPr lang="ja-JP" altLang="en-US" sz="1400" dirty="0"/>
              <a:t>体制の構築を進める。</a:t>
            </a:r>
          </a:p>
          <a:p>
            <a:r>
              <a:rPr lang="ja-JP" altLang="en-US" sz="1400" dirty="0" smtClean="0"/>
              <a:t>○　急性期</a:t>
            </a:r>
            <a:r>
              <a:rPr lang="ja-JP" altLang="en-US" sz="1400" dirty="0"/>
              <a:t>の治療に引き続き、回復期及び慢性期の適切な治療を含めた医療提供体制を構築する。</a:t>
            </a:r>
            <a:endParaRPr lang="en-US" altLang="ja-JP" sz="1400" dirty="0"/>
          </a:p>
        </p:txBody>
      </p:sp>
      <p:sp>
        <p:nvSpPr>
          <p:cNvPr id="6" name="テキスト ボックス 5"/>
          <p:cNvSpPr txBox="1"/>
          <p:nvPr/>
        </p:nvSpPr>
        <p:spPr>
          <a:xfrm>
            <a:off x="36000" y="642174"/>
            <a:ext cx="1008112" cy="338554"/>
          </a:xfrm>
          <a:prstGeom prst="rect">
            <a:avLst/>
          </a:prstGeom>
          <a:noFill/>
          <a:ln>
            <a:solidFill>
              <a:schemeClr val="tx1"/>
            </a:solidFill>
          </a:ln>
        </p:spPr>
        <p:txBody>
          <a:bodyPr wrap="square" rtlCol="0">
            <a:spAutoFit/>
          </a:bodyPr>
          <a:lstStyle/>
          <a:p>
            <a:pPr algn="ctr"/>
            <a:r>
              <a:rPr lang="en-US" altLang="ja-JP" sz="1600" dirty="0" smtClean="0"/>
              <a:t>【</a:t>
            </a:r>
            <a:r>
              <a:rPr lang="ja-JP" altLang="en-US" sz="1600" dirty="0"/>
              <a:t>概要</a:t>
            </a:r>
            <a:r>
              <a:rPr lang="en-US" altLang="ja-JP" sz="1600" dirty="0" smtClean="0"/>
              <a:t>】</a:t>
            </a:r>
            <a:endParaRPr kumimoji="1" lang="ja-JP" altLang="en-US" sz="1600" dirty="0"/>
          </a:p>
        </p:txBody>
      </p:sp>
      <p:sp>
        <p:nvSpPr>
          <p:cNvPr id="24" name="テキスト ボックス 23"/>
          <p:cNvSpPr txBox="1"/>
          <p:nvPr/>
        </p:nvSpPr>
        <p:spPr>
          <a:xfrm>
            <a:off x="128464" y="6218148"/>
            <a:ext cx="3449602" cy="523220"/>
          </a:xfrm>
          <a:prstGeom prst="rect">
            <a:avLst/>
          </a:prstGeom>
          <a:noFill/>
          <a:ln w="25400" cmpd="dbl">
            <a:solidFill>
              <a:schemeClr val="tx1"/>
            </a:solidFill>
          </a:ln>
        </p:spPr>
        <p:txBody>
          <a:bodyPr wrap="square" rtlCol="0">
            <a:spAutoFit/>
          </a:bodyPr>
          <a:lstStyle/>
          <a:p>
            <a:pPr algn="ctr"/>
            <a:r>
              <a:rPr kumimoji="1" lang="ja-JP" altLang="en-US" sz="1400" b="1" dirty="0" smtClean="0"/>
              <a:t>心不全等の合併症や、他の心血管疾患</a:t>
            </a:r>
            <a:r>
              <a:rPr kumimoji="1" lang="ja-JP" altLang="en-US" sz="1200" b="1" dirty="0" smtClean="0"/>
              <a:t>（大動脈解離等）</a:t>
            </a:r>
            <a:r>
              <a:rPr kumimoji="1" lang="ja-JP" altLang="en-US" sz="1400" b="1" dirty="0" smtClean="0"/>
              <a:t>を含めた医療提供体制の構築</a:t>
            </a:r>
            <a:endParaRPr kumimoji="1" lang="ja-JP" altLang="en-US" sz="1400" b="1" dirty="0"/>
          </a:p>
        </p:txBody>
      </p:sp>
      <p:sp>
        <p:nvSpPr>
          <p:cNvPr id="25" name="下矢印 24"/>
          <p:cNvSpPr/>
          <p:nvPr/>
        </p:nvSpPr>
        <p:spPr>
          <a:xfrm>
            <a:off x="1601734" y="6021288"/>
            <a:ext cx="432048" cy="1767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728864" y="1772816"/>
            <a:ext cx="6138000" cy="50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8" name="図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960" y="1887551"/>
            <a:ext cx="4420071" cy="1835794"/>
          </a:xfrm>
          <a:prstGeom prst="rect">
            <a:avLst/>
          </a:prstGeom>
        </p:spPr>
      </p:pic>
      <p:grpSp>
        <p:nvGrpSpPr>
          <p:cNvPr id="29" name="グループ化 28"/>
          <p:cNvGrpSpPr/>
          <p:nvPr/>
        </p:nvGrpSpPr>
        <p:grpSpPr>
          <a:xfrm>
            <a:off x="4592960" y="1887551"/>
            <a:ext cx="4536504" cy="2261530"/>
            <a:chOff x="323528" y="1600878"/>
            <a:chExt cx="3456384" cy="3064649"/>
          </a:xfrm>
        </p:grpSpPr>
        <p:cxnSp>
          <p:nvCxnSpPr>
            <p:cNvPr id="34" name="直線矢印コネクタ 33"/>
            <p:cNvCxnSpPr/>
            <p:nvPr/>
          </p:nvCxnSpPr>
          <p:spPr>
            <a:xfrm>
              <a:off x="323528" y="4665527"/>
              <a:ext cx="345638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323528" y="1600878"/>
              <a:ext cx="0" cy="306464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0" name="テキスト ボックス 29"/>
          <p:cNvSpPr txBox="1"/>
          <p:nvPr/>
        </p:nvSpPr>
        <p:spPr>
          <a:xfrm>
            <a:off x="9201472" y="3789040"/>
            <a:ext cx="543739" cy="523220"/>
          </a:xfrm>
          <a:prstGeom prst="rect">
            <a:avLst/>
          </a:prstGeom>
          <a:noFill/>
        </p:spPr>
        <p:txBody>
          <a:bodyPr wrap="none" rtlCol="0">
            <a:spAutoFit/>
          </a:bodyPr>
          <a:lstStyle/>
          <a:p>
            <a:r>
              <a:rPr kumimoji="1" lang="ja-JP" altLang="en-US" sz="1400" dirty="0" smtClean="0"/>
              <a:t>時間</a:t>
            </a:r>
            <a:endParaRPr kumimoji="1" lang="en-US" altLang="ja-JP" sz="1400" dirty="0" smtClean="0"/>
          </a:p>
          <a:p>
            <a:r>
              <a:rPr kumimoji="1" lang="ja-JP" altLang="en-US" sz="1400" dirty="0" smtClean="0"/>
              <a:t>経過</a:t>
            </a:r>
            <a:endParaRPr kumimoji="1" lang="ja-JP" altLang="en-US" sz="1400" dirty="0"/>
          </a:p>
        </p:txBody>
      </p:sp>
      <p:sp>
        <p:nvSpPr>
          <p:cNvPr id="31" name="テキスト ボックス 30"/>
          <p:cNvSpPr txBox="1"/>
          <p:nvPr/>
        </p:nvSpPr>
        <p:spPr>
          <a:xfrm>
            <a:off x="4160912" y="2636912"/>
            <a:ext cx="400110" cy="810478"/>
          </a:xfrm>
          <a:prstGeom prst="rect">
            <a:avLst/>
          </a:prstGeom>
          <a:noFill/>
        </p:spPr>
        <p:txBody>
          <a:bodyPr vert="eaVert" wrap="none" rtlCol="0">
            <a:spAutoFit/>
          </a:bodyPr>
          <a:lstStyle/>
          <a:p>
            <a:r>
              <a:rPr kumimoji="1" lang="ja-JP" altLang="en-US" sz="1400" dirty="0" smtClean="0"/>
              <a:t>身体機能</a:t>
            </a:r>
            <a:endParaRPr kumimoji="1" lang="ja-JP" altLang="en-US" sz="1400" dirty="0"/>
          </a:p>
        </p:txBody>
      </p:sp>
      <p:sp>
        <p:nvSpPr>
          <p:cNvPr id="36" name="テキスト ボックス 35"/>
          <p:cNvSpPr txBox="1"/>
          <p:nvPr/>
        </p:nvSpPr>
        <p:spPr>
          <a:xfrm>
            <a:off x="4121229" y="3985319"/>
            <a:ext cx="543739" cy="307777"/>
          </a:xfrm>
          <a:prstGeom prst="rect">
            <a:avLst/>
          </a:prstGeom>
          <a:noFill/>
        </p:spPr>
        <p:txBody>
          <a:bodyPr wrap="none" rtlCol="0">
            <a:spAutoFit/>
          </a:bodyPr>
          <a:lstStyle/>
          <a:p>
            <a:r>
              <a:rPr kumimoji="1" lang="ja-JP" altLang="en-US" sz="1400" dirty="0" smtClean="0"/>
              <a:t>死亡</a:t>
            </a:r>
            <a:endParaRPr kumimoji="1" lang="ja-JP" altLang="en-US" sz="1400" dirty="0"/>
          </a:p>
        </p:txBody>
      </p:sp>
      <p:sp>
        <p:nvSpPr>
          <p:cNvPr id="37" name="テキスト ボックス 36"/>
          <p:cNvSpPr txBox="1"/>
          <p:nvPr/>
        </p:nvSpPr>
        <p:spPr>
          <a:xfrm>
            <a:off x="4700836" y="2634684"/>
            <a:ext cx="902811" cy="307777"/>
          </a:xfrm>
          <a:prstGeom prst="rect">
            <a:avLst/>
          </a:prstGeom>
          <a:noFill/>
          <a:ln w="25400">
            <a:solidFill>
              <a:schemeClr val="tx1"/>
            </a:solidFill>
          </a:ln>
        </p:spPr>
        <p:txBody>
          <a:bodyPr wrap="none" rtlCol="0">
            <a:spAutoFit/>
          </a:bodyPr>
          <a:lstStyle/>
          <a:p>
            <a:r>
              <a:rPr kumimoji="1" lang="ja-JP" altLang="en-US" sz="1400" dirty="0" smtClean="0"/>
              <a:t>急性発症</a:t>
            </a:r>
            <a:endParaRPr kumimoji="1" lang="ja-JP" altLang="en-US" sz="1400" dirty="0"/>
          </a:p>
        </p:txBody>
      </p:sp>
      <p:sp>
        <p:nvSpPr>
          <p:cNvPr id="40" name="フリーフォーム 39"/>
          <p:cNvSpPr/>
          <p:nvPr/>
        </p:nvSpPr>
        <p:spPr>
          <a:xfrm>
            <a:off x="5773003" y="3447390"/>
            <a:ext cx="163773" cy="701529"/>
          </a:xfrm>
          <a:custGeom>
            <a:avLst/>
            <a:gdLst>
              <a:gd name="connsiteX0" fmla="*/ 0 w 163773"/>
              <a:gd name="connsiteY0" fmla="*/ 0 h 586853"/>
              <a:gd name="connsiteX1" fmla="*/ 40943 w 163773"/>
              <a:gd name="connsiteY1" fmla="*/ 354841 h 586853"/>
              <a:gd name="connsiteX2" fmla="*/ 163773 w 163773"/>
              <a:gd name="connsiteY2" fmla="*/ 586853 h 586853"/>
            </a:gdLst>
            <a:ahLst/>
            <a:cxnLst>
              <a:cxn ang="0">
                <a:pos x="connsiteX0" y="connsiteY0"/>
              </a:cxn>
              <a:cxn ang="0">
                <a:pos x="connsiteX1" y="connsiteY1"/>
              </a:cxn>
              <a:cxn ang="0">
                <a:pos x="connsiteX2" y="connsiteY2"/>
              </a:cxn>
            </a:cxnLst>
            <a:rect l="l" t="t" r="r" b="b"/>
            <a:pathLst>
              <a:path w="163773" h="586853">
                <a:moveTo>
                  <a:pt x="0" y="0"/>
                </a:moveTo>
                <a:cubicBezTo>
                  <a:pt x="6824" y="128516"/>
                  <a:pt x="13648" y="257032"/>
                  <a:pt x="40943" y="354841"/>
                </a:cubicBezTo>
                <a:cubicBezTo>
                  <a:pt x="68238" y="452650"/>
                  <a:pt x="116005" y="519751"/>
                  <a:pt x="163773" y="586853"/>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4993886" y="3681618"/>
            <a:ext cx="723275" cy="307777"/>
          </a:xfrm>
          <a:prstGeom prst="rect">
            <a:avLst/>
          </a:prstGeom>
          <a:noFill/>
          <a:ln w="25400">
            <a:solidFill>
              <a:schemeClr val="tx1"/>
            </a:solidFill>
          </a:ln>
        </p:spPr>
        <p:txBody>
          <a:bodyPr wrap="none" rtlCol="0">
            <a:spAutoFit/>
          </a:bodyPr>
          <a:lstStyle/>
          <a:p>
            <a:r>
              <a:rPr kumimoji="1" lang="ja-JP" altLang="en-US" sz="1400" dirty="0" smtClean="0">
                <a:solidFill>
                  <a:srgbClr val="FF0000"/>
                </a:solidFill>
              </a:rPr>
              <a:t>突然死</a:t>
            </a:r>
            <a:endParaRPr kumimoji="1" lang="ja-JP" altLang="en-US" sz="1400" dirty="0">
              <a:solidFill>
                <a:srgbClr val="FF0000"/>
              </a:solidFill>
            </a:endParaRPr>
          </a:p>
        </p:txBody>
      </p:sp>
      <p:sp>
        <p:nvSpPr>
          <p:cNvPr id="45" name="テキスト ボックス 44"/>
          <p:cNvSpPr txBox="1"/>
          <p:nvPr/>
        </p:nvSpPr>
        <p:spPr>
          <a:xfrm>
            <a:off x="6393160" y="3769295"/>
            <a:ext cx="2183611" cy="307777"/>
          </a:xfrm>
          <a:prstGeom prst="rect">
            <a:avLst/>
          </a:prstGeom>
          <a:noFill/>
          <a:ln w="25400">
            <a:solidFill>
              <a:schemeClr val="tx1"/>
            </a:solidFill>
          </a:ln>
        </p:spPr>
        <p:txBody>
          <a:bodyPr wrap="none" rtlCol="0">
            <a:spAutoFit/>
          </a:bodyPr>
          <a:lstStyle/>
          <a:p>
            <a:r>
              <a:rPr kumimoji="1" lang="ja-JP" altLang="en-US" sz="1400" dirty="0" smtClean="0"/>
              <a:t>慢性期における再発･増悪</a:t>
            </a:r>
            <a:endParaRPr kumimoji="1" lang="ja-JP" altLang="en-US" sz="1400" dirty="0"/>
          </a:p>
        </p:txBody>
      </p:sp>
      <p:sp>
        <p:nvSpPr>
          <p:cNvPr id="46" name="四角形吹き出し 45"/>
          <p:cNvSpPr/>
          <p:nvPr/>
        </p:nvSpPr>
        <p:spPr>
          <a:xfrm>
            <a:off x="3800872" y="4417948"/>
            <a:ext cx="2980555" cy="1562141"/>
          </a:xfrm>
          <a:prstGeom prst="wedgeRectCallout">
            <a:avLst>
              <a:gd name="adj1" fmla="val 10762"/>
              <a:gd name="adj2" fmla="val -5969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indent="-180000" algn="ctr"/>
            <a:endParaRPr lang="ja-JP" altLang="en-US" sz="1400" b="1" dirty="0">
              <a:solidFill>
                <a:schemeClr val="tx1"/>
              </a:solidFill>
            </a:endParaRPr>
          </a:p>
          <a:p>
            <a:pPr marL="180000" indent="-180000">
              <a:buFont typeface="Wingdings" panose="05000000000000000000" pitchFamily="2" charset="2"/>
              <a:buChar char="l"/>
            </a:pPr>
            <a:r>
              <a:rPr lang="ja-JP" altLang="en-US" sz="1400" dirty="0">
                <a:solidFill>
                  <a:schemeClr val="tx1"/>
                </a:solidFill>
              </a:rPr>
              <a:t>カテーテル治療に代表される、低侵襲な治療法の発達を踏まえた急性期医療体制の構築。</a:t>
            </a:r>
          </a:p>
          <a:p>
            <a:pPr marL="180000" indent="-180000">
              <a:buFont typeface="Wingdings" panose="05000000000000000000" pitchFamily="2" charset="2"/>
              <a:buChar char="l"/>
            </a:pPr>
            <a:r>
              <a:rPr lang="ja-JP" altLang="en-US" sz="1400" dirty="0">
                <a:solidFill>
                  <a:schemeClr val="tx1"/>
                </a:solidFill>
              </a:rPr>
              <a:t>情報の早期共有等、病院前救護と救急医療機関との</a:t>
            </a:r>
            <a:r>
              <a:rPr lang="ja-JP" altLang="en-US" sz="1400" dirty="0" smtClean="0">
                <a:solidFill>
                  <a:schemeClr val="tx1"/>
                </a:solidFill>
              </a:rPr>
              <a:t>連携</a:t>
            </a:r>
            <a:r>
              <a:rPr lang="ja-JP" altLang="en-US" sz="1400" dirty="0">
                <a:solidFill>
                  <a:schemeClr val="tx1"/>
                </a:solidFill>
              </a:rPr>
              <a:t>の</a:t>
            </a:r>
            <a:r>
              <a:rPr lang="ja-JP" altLang="en-US" sz="1400" dirty="0" smtClean="0">
                <a:solidFill>
                  <a:schemeClr val="tx1"/>
                </a:solidFill>
              </a:rPr>
              <a:t>推進。</a:t>
            </a:r>
            <a:endParaRPr kumimoji="1" lang="ja-JP" altLang="en-US" sz="1400" dirty="0">
              <a:solidFill>
                <a:schemeClr val="tx1"/>
              </a:solidFill>
            </a:endParaRPr>
          </a:p>
        </p:txBody>
      </p:sp>
      <p:sp>
        <p:nvSpPr>
          <p:cNvPr id="47" name="四角形吹き出し 46"/>
          <p:cNvSpPr/>
          <p:nvPr/>
        </p:nvSpPr>
        <p:spPr>
          <a:xfrm>
            <a:off x="6861212" y="4417948"/>
            <a:ext cx="2844316" cy="1562141"/>
          </a:xfrm>
          <a:prstGeom prst="wedgeRectCallout">
            <a:avLst>
              <a:gd name="adj1" fmla="val -17954"/>
              <a:gd name="adj2" fmla="val -6004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indent="-180000" algn="ctr"/>
            <a:endParaRPr lang="ja-JP" altLang="en-US" sz="1400" b="1" dirty="0">
              <a:solidFill>
                <a:schemeClr val="tx1"/>
              </a:solidFill>
            </a:endParaRPr>
          </a:p>
          <a:p>
            <a:pPr marL="180000" indent="-180000">
              <a:buFont typeface="Wingdings" panose="05000000000000000000" pitchFamily="2" charset="2"/>
              <a:buChar char="l"/>
            </a:pPr>
            <a:r>
              <a:rPr lang="ja-JP" altLang="en-US" sz="1400" dirty="0">
                <a:solidFill>
                  <a:schemeClr val="tx1"/>
                </a:solidFill>
              </a:rPr>
              <a:t>発症後早期からの心臓</a:t>
            </a:r>
            <a:r>
              <a:rPr lang="ja-JP" altLang="en-US" sz="1400" dirty="0" smtClean="0">
                <a:solidFill>
                  <a:schemeClr val="tx1"/>
                </a:solidFill>
              </a:rPr>
              <a:t>リハビリテーション</a:t>
            </a:r>
            <a:r>
              <a:rPr lang="ja-JP" altLang="en-US" sz="1400" dirty="0">
                <a:solidFill>
                  <a:schemeClr val="tx1"/>
                </a:solidFill>
              </a:rPr>
              <a:t>の</a:t>
            </a:r>
            <a:r>
              <a:rPr lang="ja-JP" altLang="en-US" sz="1400" dirty="0" smtClean="0">
                <a:solidFill>
                  <a:schemeClr val="tx1"/>
                </a:solidFill>
              </a:rPr>
              <a:t>推進</a:t>
            </a:r>
            <a:r>
              <a:rPr lang="ja-JP" altLang="en-US" sz="1400" dirty="0">
                <a:solidFill>
                  <a:schemeClr val="tx1"/>
                </a:solidFill>
              </a:rPr>
              <a:t>。</a:t>
            </a:r>
          </a:p>
          <a:p>
            <a:pPr marL="180000" indent="-180000">
              <a:buFont typeface="Wingdings" panose="05000000000000000000" pitchFamily="2" charset="2"/>
              <a:buChar char="l"/>
            </a:pPr>
            <a:r>
              <a:rPr lang="ja-JP" altLang="en-US" sz="1400" dirty="0">
                <a:solidFill>
                  <a:schemeClr val="tx1"/>
                </a:solidFill>
              </a:rPr>
              <a:t>適切な運動療法や薬物療法の推進に向けた、医療機関相互の連携体制の構築。</a:t>
            </a:r>
          </a:p>
        </p:txBody>
      </p:sp>
      <p:sp>
        <p:nvSpPr>
          <p:cNvPr id="49" name="テキスト ボックス 48"/>
          <p:cNvSpPr txBox="1"/>
          <p:nvPr/>
        </p:nvSpPr>
        <p:spPr>
          <a:xfrm>
            <a:off x="3809748" y="6218148"/>
            <a:ext cx="5895780" cy="523220"/>
          </a:xfrm>
          <a:prstGeom prst="rect">
            <a:avLst/>
          </a:prstGeom>
          <a:noFill/>
          <a:ln w="25400" cmpd="dbl">
            <a:solidFill>
              <a:schemeClr val="tx1"/>
            </a:solidFill>
          </a:ln>
        </p:spPr>
        <p:txBody>
          <a:bodyPr wrap="square" rtlCol="0">
            <a:spAutoFit/>
          </a:bodyPr>
          <a:lstStyle/>
          <a:p>
            <a:pPr algn="ctr"/>
            <a:r>
              <a:rPr lang="ja-JP" altLang="en-US" sz="1400" b="1" dirty="0" smtClean="0"/>
              <a:t>心血管疾患の臨床経過を踏まえた、</a:t>
            </a:r>
            <a:endParaRPr lang="en-US" altLang="ja-JP" sz="1400" b="1" dirty="0" smtClean="0"/>
          </a:p>
          <a:p>
            <a:pPr algn="ctr"/>
            <a:r>
              <a:rPr lang="ja-JP" altLang="en-US" sz="1400" b="1" dirty="0" smtClean="0"/>
              <a:t>急性期から回復期及び慢性期までの一貫</a:t>
            </a:r>
            <a:r>
              <a:rPr lang="ja-JP" altLang="en-US" sz="1400" b="1" dirty="0"/>
              <a:t>した医療体制の構築</a:t>
            </a:r>
          </a:p>
        </p:txBody>
      </p:sp>
      <p:sp>
        <p:nvSpPr>
          <p:cNvPr id="50" name="テキスト ボックス 49"/>
          <p:cNvSpPr txBox="1"/>
          <p:nvPr/>
        </p:nvSpPr>
        <p:spPr>
          <a:xfrm>
            <a:off x="5673080" y="1825079"/>
            <a:ext cx="2339102" cy="307777"/>
          </a:xfrm>
          <a:prstGeom prst="rect">
            <a:avLst/>
          </a:prstGeom>
          <a:noFill/>
          <a:ln w="25400">
            <a:noFill/>
          </a:ln>
        </p:spPr>
        <p:txBody>
          <a:bodyPr wrap="none" rtlCol="0">
            <a:spAutoFit/>
          </a:bodyPr>
          <a:lstStyle/>
          <a:p>
            <a:r>
              <a:rPr kumimoji="1" lang="ja-JP" altLang="en-US" sz="1400" dirty="0" smtClean="0"/>
              <a:t>～心血管疾患の臨床経過～</a:t>
            </a:r>
            <a:endParaRPr kumimoji="1" lang="ja-JP" altLang="en-US" sz="1400" dirty="0"/>
          </a:p>
        </p:txBody>
      </p:sp>
      <p:grpSp>
        <p:nvGrpSpPr>
          <p:cNvPr id="70" name="グループ化 69"/>
          <p:cNvGrpSpPr/>
          <p:nvPr/>
        </p:nvGrpSpPr>
        <p:grpSpPr>
          <a:xfrm>
            <a:off x="269214" y="3426450"/>
            <a:ext cx="3330995" cy="1877724"/>
            <a:chOff x="560512" y="3296017"/>
            <a:chExt cx="3330995" cy="1877724"/>
          </a:xfrm>
        </p:grpSpPr>
        <p:grpSp>
          <p:nvGrpSpPr>
            <p:cNvPr id="23" name="グループ化 22"/>
            <p:cNvGrpSpPr/>
            <p:nvPr/>
          </p:nvGrpSpPr>
          <p:grpSpPr>
            <a:xfrm>
              <a:off x="560512" y="3296017"/>
              <a:ext cx="3330995" cy="1877724"/>
              <a:chOff x="128464" y="3872081"/>
              <a:chExt cx="3330995" cy="1877724"/>
            </a:xfrm>
          </p:grpSpPr>
          <p:graphicFrame>
            <p:nvGraphicFramePr>
              <p:cNvPr id="15" name="グラフ 14"/>
              <p:cNvGraphicFramePr/>
              <p:nvPr>
                <p:extLst/>
              </p:nvPr>
            </p:nvGraphicFramePr>
            <p:xfrm>
              <a:off x="128464" y="4005064"/>
              <a:ext cx="2371223" cy="1744741"/>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776536" y="3872081"/>
                <a:ext cx="1467068" cy="276999"/>
              </a:xfrm>
              <a:prstGeom prst="rect">
                <a:avLst/>
              </a:prstGeom>
              <a:noFill/>
            </p:spPr>
            <p:txBody>
              <a:bodyPr wrap="none" rtlCol="0">
                <a:spAutoFit/>
              </a:bodyPr>
              <a:lstStyle/>
              <a:p>
                <a:r>
                  <a:rPr kumimoji="1" lang="ja-JP" altLang="en-US" sz="1200" dirty="0" smtClean="0"/>
                  <a:t>入院患者数の推移</a:t>
                </a:r>
                <a:r>
                  <a:rPr kumimoji="1" lang="en-US" altLang="ja-JP" sz="1200" baseline="30000" dirty="0" smtClean="0"/>
                  <a:t>1</a:t>
                </a:r>
                <a:endParaRPr kumimoji="1" lang="ja-JP" altLang="en-US" sz="1200" baseline="30000" dirty="0"/>
              </a:p>
            </p:txBody>
          </p:sp>
          <p:sp>
            <p:nvSpPr>
              <p:cNvPr id="17" name="テキスト ボックス 16"/>
              <p:cNvSpPr txBox="1"/>
              <p:nvPr/>
            </p:nvSpPr>
            <p:spPr>
              <a:xfrm>
                <a:off x="130205" y="3872081"/>
                <a:ext cx="646331" cy="276999"/>
              </a:xfrm>
              <a:prstGeom prst="rect">
                <a:avLst/>
              </a:prstGeom>
              <a:noFill/>
            </p:spPr>
            <p:txBody>
              <a:bodyPr wrap="none" rtlCol="0">
                <a:spAutoFit/>
              </a:bodyPr>
              <a:lstStyle/>
              <a:p>
                <a:r>
                  <a:rPr kumimoji="1" lang="ja-JP" altLang="en-US" sz="1200" dirty="0" smtClean="0"/>
                  <a:t>（千人）</a:t>
                </a:r>
                <a:endParaRPr kumimoji="1" lang="ja-JP" altLang="en-US" sz="1200" baseline="30000" dirty="0"/>
              </a:p>
            </p:txBody>
          </p:sp>
          <p:sp>
            <p:nvSpPr>
              <p:cNvPr id="18" name="テキスト ボックス 17"/>
              <p:cNvSpPr txBox="1"/>
              <p:nvPr/>
            </p:nvSpPr>
            <p:spPr>
              <a:xfrm>
                <a:off x="2226489" y="5444714"/>
                <a:ext cx="569387" cy="246221"/>
              </a:xfrm>
              <a:prstGeom prst="rect">
                <a:avLst/>
              </a:prstGeom>
              <a:noFill/>
            </p:spPr>
            <p:txBody>
              <a:bodyPr wrap="none" rtlCol="0">
                <a:spAutoFit/>
              </a:bodyPr>
              <a:lstStyle/>
              <a:p>
                <a:r>
                  <a:rPr kumimoji="1" lang="ja-JP" altLang="en-US" sz="1000" dirty="0" smtClean="0"/>
                  <a:t>（年度）</a:t>
                </a:r>
                <a:endParaRPr kumimoji="1" lang="ja-JP" altLang="en-US" sz="1000" baseline="30000" dirty="0"/>
              </a:p>
            </p:txBody>
          </p:sp>
          <p:sp>
            <p:nvSpPr>
              <p:cNvPr id="19" name="四角形吹き出し 18"/>
              <p:cNvSpPr/>
              <p:nvPr/>
            </p:nvSpPr>
            <p:spPr>
              <a:xfrm>
                <a:off x="2199319" y="4565602"/>
                <a:ext cx="1260140" cy="430887"/>
              </a:xfrm>
              <a:prstGeom prst="wedgeRectCallout">
                <a:avLst>
                  <a:gd name="adj1" fmla="val -71708"/>
                  <a:gd name="adj2" fmla="val -666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100" dirty="0">
                    <a:solidFill>
                      <a:schemeClr val="tx1"/>
                    </a:solidFill>
                  </a:rPr>
                  <a:t>心</a:t>
                </a:r>
                <a:r>
                  <a:rPr lang="ja-JP" altLang="en-US" sz="1100" dirty="0" smtClean="0">
                    <a:solidFill>
                      <a:schemeClr val="tx1"/>
                    </a:solidFill>
                  </a:rPr>
                  <a:t>不全は毎年</a:t>
                </a:r>
                <a:endParaRPr lang="en-US" altLang="ja-JP" sz="1100" dirty="0" smtClean="0">
                  <a:solidFill>
                    <a:schemeClr val="tx1"/>
                  </a:solidFill>
                </a:endParaRPr>
              </a:p>
              <a:p>
                <a:pPr algn="ctr"/>
                <a:r>
                  <a:rPr lang="ja-JP" altLang="en-US" sz="1100" dirty="0" smtClean="0">
                    <a:solidFill>
                      <a:schemeClr val="tx1"/>
                    </a:solidFill>
                  </a:rPr>
                  <a:t>約</a:t>
                </a:r>
                <a:r>
                  <a:rPr lang="en-US" altLang="ja-JP" sz="1100" dirty="0" smtClean="0">
                    <a:solidFill>
                      <a:schemeClr val="tx1"/>
                    </a:solidFill>
                  </a:rPr>
                  <a:t>1</a:t>
                </a:r>
                <a:r>
                  <a:rPr lang="ja-JP" altLang="en-US" sz="1100" dirty="0" smtClean="0">
                    <a:solidFill>
                      <a:schemeClr val="tx1"/>
                    </a:solidFill>
                  </a:rPr>
                  <a:t>万人増加</a:t>
                </a:r>
                <a:endParaRPr kumimoji="1" lang="ja-JP" altLang="en-US" sz="1100" dirty="0"/>
              </a:p>
            </p:txBody>
          </p:sp>
        </p:grpSp>
        <p:sp>
          <p:nvSpPr>
            <p:cNvPr id="69" name="テキスト ボックス 68"/>
            <p:cNvSpPr txBox="1"/>
            <p:nvPr/>
          </p:nvSpPr>
          <p:spPr>
            <a:xfrm>
              <a:off x="2900320" y="3365596"/>
              <a:ext cx="984470" cy="461665"/>
            </a:xfrm>
            <a:prstGeom prst="rect">
              <a:avLst/>
            </a:prstGeom>
            <a:noFill/>
          </p:spPr>
          <p:txBody>
            <a:bodyPr wrap="square" rtlCol="0">
              <a:spAutoFit/>
            </a:bodyPr>
            <a:lstStyle/>
            <a:p>
              <a:r>
                <a:rPr lang="en-US" altLang="ja-JP" sz="800" dirty="0" smtClean="0">
                  <a:latin typeface="+mn-ea"/>
                </a:rPr>
                <a:t>1:</a:t>
              </a:r>
              <a:r>
                <a:rPr lang="ja-JP" altLang="en-US" sz="800" dirty="0" smtClean="0">
                  <a:latin typeface="+mn-ea"/>
                </a:rPr>
                <a:t>日本循環器学会</a:t>
              </a:r>
              <a:endParaRPr lang="en-US" altLang="ja-JP" sz="800" dirty="0" smtClean="0">
                <a:latin typeface="+mn-ea"/>
              </a:endParaRPr>
            </a:p>
            <a:p>
              <a:r>
                <a:rPr lang="ja-JP" altLang="en-US" sz="800" dirty="0">
                  <a:latin typeface="+mn-ea"/>
                </a:rPr>
                <a:t>　</a:t>
              </a:r>
              <a:r>
                <a:rPr lang="ja-JP" altLang="en-US" sz="800" dirty="0" smtClean="0">
                  <a:latin typeface="+mn-ea"/>
                </a:rPr>
                <a:t>循環器疾患診療</a:t>
              </a:r>
              <a:endParaRPr lang="en-US" altLang="ja-JP" sz="800" dirty="0" smtClean="0">
                <a:latin typeface="+mn-ea"/>
              </a:endParaRPr>
            </a:p>
            <a:p>
              <a:r>
                <a:rPr lang="ja-JP" altLang="en-US" sz="800" dirty="0">
                  <a:latin typeface="+mn-ea"/>
                </a:rPr>
                <a:t>　</a:t>
              </a:r>
              <a:r>
                <a:rPr lang="ja-JP" altLang="en-US" sz="800" dirty="0" smtClean="0">
                  <a:latin typeface="+mn-ea"/>
                </a:rPr>
                <a:t>実態</a:t>
              </a:r>
              <a:r>
                <a:rPr lang="ja-JP" altLang="en-US" sz="800" dirty="0">
                  <a:latin typeface="+mn-ea"/>
                </a:rPr>
                <a:t>調査</a:t>
              </a:r>
              <a:r>
                <a:rPr lang="ja-JP" altLang="en-US" sz="800" dirty="0" smtClean="0">
                  <a:latin typeface="+mn-ea"/>
                </a:rPr>
                <a:t>報告書</a:t>
              </a:r>
              <a:endParaRPr lang="en-US" altLang="ja-JP" sz="800" dirty="0">
                <a:latin typeface="+mn-ea"/>
              </a:endParaRPr>
            </a:p>
          </p:txBody>
        </p:sp>
      </p:grpSp>
      <p:sp>
        <p:nvSpPr>
          <p:cNvPr id="71" name="四角形吹き出し 70"/>
          <p:cNvSpPr/>
          <p:nvPr/>
        </p:nvSpPr>
        <p:spPr>
          <a:xfrm>
            <a:off x="7003688" y="2122218"/>
            <a:ext cx="2736304" cy="523220"/>
          </a:xfrm>
          <a:prstGeom prst="wedgeRectCallout">
            <a:avLst>
              <a:gd name="adj1" fmla="val -31900"/>
              <a:gd name="adj2" fmla="val 8427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dirty="0" smtClean="0">
                <a:solidFill>
                  <a:schemeClr val="tx1"/>
                </a:solidFill>
              </a:rPr>
              <a:t>再発･増悪による再入院と</a:t>
            </a:r>
            <a:r>
              <a:rPr lang="ja-JP" altLang="en-US" sz="1400" dirty="0">
                <a:solidFill>
                  <a:schemeClr val="tx1"/>
                </a:solidFill>
              </a:rPr>
              <a:t>寛解を</a:t>
            </a:r>
            <a:r>
              <a:rPr lang="ja-JP" altLang="en-US" sz="1400" dirty="0" smtClean="0">
                <a:solidFill>
                  <a:schemeClr val="tx1"/>
                </a:solidFill>
              </a:rPr>
              <a:t>繰り返し徐々</a:t>
            </a:r>
            <a:r>
              <a:rPr lang="ja-JP" altLang="en-US" sz="1400" dirty="0">
                <a:solidFill>
                  <a:schemeClr val="tx1"/>
                </a:solidFill>
              </a:rPr>
              <a:t>に身体機能が悪化</a:t>
            </a:r>
          </a:p>
        </p:txBody>
      </p:sp>
      <p:sp>
        <p:nvSpPr>
          <p:cNvPr id="38" name="右矢印 37"/>
          <p:cNvSpPr/>
          <p:nvPr/>
        </p:nvSpPr>
        <p:spPr>
          <a:xfrm rot="5400000">
            <a:off x="6705256" y="5599939"/>
            <a:ext cx="185215" cy="1027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11060" y="1844824"/>
            <a:ext cx="1673588"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1400" b="1" dirty="0" smtClean="0">
                <a:latin typeface="+mn-ea"/>
              </a:rPr>
              <a:t>急性期の課題例</a:t>
            </a:r>
            <a:endParaRPr lang="en-US" altLang="ja-JP" sz="1400" b="1" dirty="0">
              <a:latin typeface="+mn-ea"/>
            </a:endParaRPr>
          </a:p>
        </p:txBody>
      </p:sp>
      <p:sp>
        <p:nvSpPr>
          <p:cNvPr id="41" name="テキスト ボックス 40"/>
          <p:cNvSpPr txBox="1"/>
          <p:nvPr/>
        </p:nvSpPr>
        <p:spPr>
          <a:xfrm>
            <a:off x="111060" y="5301208"/>
            <a:ext cx="1673588"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1400" b="1" dirty="0">
                <a:latin typeface="+mn-ea"/>
              </a:rPr>
              <a:t>慢性</a:t>
            </a:r>
            <a:r>
              <a:rPr lang="ja-JP" altLang="en-US" sz="1400" b="1" dirty="0" smtClean="0">
                <a:latin typeface="+mn-ea"/>
              </a:rPr>
              <a:t>期の課題例</a:t>
            </a:r>
            <a:endParaRPr lang="en-US" altLang="ja-JP" sz="1400" b="1" dirty="0">
              <a:latin typeface="+mn-ea"/>
            </a:endParaRPr>
          </a:p>
        </p:txBody>
      </p:sp>
      <p:sp>
        <p:nvSpPr>
          <p:cNvPr id="43" name="テキスト ボックス 42"/>
          <p:cNvSpPr txBox="1"/>
          <p:nvPr/>
        </p:nvSpPr>
        <p:spPr>
          <a:xfrm>
            <a:off x="3908011" y="4469406"/>
            <a:ext cx="2766277"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1400" b="1" dirty="0" smtClean="0">
                <a:latin typeface="+mn-ea"/>
              </a:rPr>
              <a:t>急性期の死亡率抑制</a:t>
            </a:r>
            <a:endParaRPr lang="en-US" altLang="ja-JP" sz="1400" b="1" dirty="0">
              <a:latin typeface="+mn-ea"/>
            </a:endParaRPr>
          </a:p>
        </p:txBody>
      </p:sp>
      <p:sp>
        <p:nvSpPr>
          <p:cNvPr id="44" name="テキスト ボックス 43"/>
          <p:cNvSpPr txBox="1"/>
          <p:nvPr/>
        </p:nvSpPr>
        <p:spPr>
          <a:xfrm>
            <a:off x="6913907" y="4473252"/>
            <a:ext cx="2738927"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1400" b="1" dirty="0" smtClean="0">
                <a:latin typeface="+mn-ea"/>
              </a:rPr>
              <a:t>回復期・慢性期の再発・増悪予防</a:t>
            </a:r>
            <a:endParaRPr lang="en-US" altLang="ja-JP" sz="1400" b="1" dirty="0">
              <a:latin typeface="+mn-ea"/>
            </a:endParaRPr>
          </a:p>
        </p:txBody>
      </p:sp>
      <p:sp>
        <p:nvSpPr>
          <p:cNvPr id="48" name="スライド番号プレースホルダー 2"/>
          <p:cNvSpPr txBox="1">
            <a:spLocks/>
          </p:cNvSpPr>
          <p:nvPr/>
        </p:nvSpPr>
        <p:spPr>
          <a:xfrm>
            <a:off x="7610152" y="6520259"/>
            <a:ext cx="2311400" cy="365125"/>
          </a:xfrm>
          <a:prstGeom prst="rect">
            <a:avLst/>
          </a:prstGeom>
        </p:spPr>
        <p:txBody>
          <a:bodyPr vert="horz" lIns="91403" tIns="45700" rIns="91403" bIns="45700" rtlCol="0" anchor="ctr"/>
          <a:lstStyle>
            <a:defPPr>
              <a:defRPr lang="ja-JP"/>
            </a:defPPr>
            <a:lvl1pPr marL="0" algn="r" defTabSz="914400" rtl="0" eaLnBrk="1" latinLnBrk="0" hangingPunct="1">
              <a:defRPr kumimoji="1" sz="20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A02BD7A-635E-43A0-8464-FD5073BFE4FA}" type="slidenum">
              <a:rPr lang="ja-JP" altLang="en-US" smtClean="0">
                <a:solidFill>
                  <a:schemeClr val="tx1"/>
                </a:solidFill>
              </a:rPr>
              <a:pPr/>
              <a:t>5</a:t>
            </a:fld>
            <a:endParaRPr lang="ja-JP" altLang="en-US" dirty="0">
              <a:solidFill>
                <a:schemeClr val="tx1"/>
              </a:solidFill>
            </a:endParaRPr>
          </a:p>
        </p:txBody>
      </p:sp>
    </p:spTree>
    <p:extLst>
      <p:ext uri="{BB962C8B-B14F-4D97-AF65-F5344CB8AC3E}">
        <p14:creationId xmlns:p14="http://schemas.microsoft.com/office/powerpoint/2010/main" val="1945130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3871078" y="2214362"/>
            <a:ext cx="5906458" cy="3416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ja-JP" sz="1400" dirty="0">
              <a:solidFill>
                <a:schemeClr val="tx1"/>
              </a:solidFill>
            </a:endParaRPr>
          </a:p>
        </p:txBody>
      </p:sp>
      <p:sp>
        <p:nvSpPr>
          <p:cNvPr id="3" name="正方形/長方形 2"/>
          <p:cNvSpPr/>
          <p:nvPr/>
        </p:nvSpPr>
        <p:spPr>
          <a:xfrm>
            <a:off x="128464" y="2204864"/>
            <a:ext cx="3672408" cy="4581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0"/>
            <a:ext cx="9906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800" dirty="0"/>
              <a:t>糖尿病</a:t>
            </a:r>
            <a:r>
              <a:rPr kumimoji="1" lang="ja-JP" altLang="en-US" sz="2800" dirty="0" smtClean="0"/>
              <a:t>の医療体制</a:t>
            </a:r>
            <a:endParaRPr kumimoji="1" lang="ja-JP" altLang="en-US" sz="2800" dirty="0"/>
          </a:p>
        </p:txBody>
      </p:sp>
      <p:sp>
        <p:nvSpPr>
          <p:cNvPr id="5" name="テキスト ボックス 4"/>
          <p:cNvSpPr txBox="1"/>
          <p:nvPr/>
        </p:nvSpPr>
        <p:spPr>
          <a:xfrm>
            <a:off x="128464" y="982469"/>
            <a:ext cx="9649072" cy="1169551"/>
          </a:xfrm>
          <a:prstGeom prst="rect">
            <a:avLst/>
          </a:prstGeom>
          <a:noFill/>
          <a:ln>
            <a:solidFill>
              <a:schemeClr val="tx2"/>
            </a:solidFill>
          </a:ln>
        </p:spPr>
        <p:txBody>
          <a:bodyPr wrap="square" rtlCol="0">
            <a:spAutoFit/>
          </a:bodyPr>
          <a:lstStyle/>
          <a:p>
            <a:pPr marL="180000" indent="-457200"/>
            <a:r>
              <a:rPr kumimoji="1" lang="ja-JP" altLang="en-US" sz="1400" dirty="0" smtClean="0"/>
              <a:t>○　発症予防・重症化予防に重点をおいた対策を推進するため、地域における連携体制の構築を目指す。</a:t>
            </a:r>
            <a:endParaRPr lang="en-US" altLang="ja-JP" sz="1400" dirty="0" smtClean="0"/>
          </a:p>
          <a:p>
            <a:pPr marL="180000" indent="-457200"/>
            <a:r>
              <a:rPr kumimoji="1" lang="ja-JP" altLang="en-US" sz="1400" dirty="0" smtClean="0"/>
              <a:t>○　重症化予防対策には、受診中断患者数の減少や早期からの適切な指導・治療が重要であり、医療機関と薬局、保険者が連携する取組みを進める。</a:t>
            </a:r>
            <a:endParaRPr kumimoji="1" lang="en-US" altLang="ja-JP" sz="1400" dirty="0" smtClean="0"/>
          </a:p>
          <a:p>
            <a:pPr marL="180000" indent="-457200"/>
            <a:r>
              <a:rPr lang="ja-JP" altLang="en-US" sz="1400" dirty="0" smtClean="0"/>
              <a:t>○　日常生活に近い場でも栄養・運動等の指導を受ける事が可能となるよう、医療従事者が地域での健康づくり・疾病予防に参加できる機会を創出する。</a:t>
            </a:r>
            <a:endParaRPr kumimoji="1" lang="ja-JP" altLang="en-US" sz="1400" dirty="0"/>
          </a:p>
        </p:txBody>
      </p:sp>
      <p:sp>
        <p:nvSpPr>
          <p:cNvPr id="6" name="テキスト ボックス 5"/>
          <p:cNvSpPr txBox="1"/>
          <p:nvPr/>
        </p:nvSpPr>
        <p:spPr>
          <a:xfrm>
            <a:off x="128464" y="642174"/>
            <a:ext cx="1008112" cy="338554"/>
          </a:xfrm>
          <a:prstGeom prst="rect">
            <a:avLst/>
          </a:prstGeom>
          <a:noFill/>
          <a:ln>
            <a:solidFill>
              <a:schemeClr val="tx1"/>
            </a:solidFill>
          </a:ln>
        </p:spPr>
        <p:txBody>
          <a:bodyPr wrap="square" rtlCol="0">
            <a:spAutoFit/>
          </a:bodyPr>
          <a:lstStyle/>
          <a:p>
            <a:pPr algn="ctr"/>
            <a:r>
              <a:rPr lang="en-US" altLang="ja-JP" sz="1600" dirty="0" smtClean="0"/>
              <a:t>【</a:t>
            </a:r>
            <a:r>
              <a:rPr lang="ja-JP" altLang="en-US" sz="1600" dirty="0"/>
              <a:t>概要</a:t>
            </a:r>
            <a:r>
              <a:rPr lang="en-US" altLang="ja-JP" sz="1600" dirty="0" smtClean="0"/>
              <a:t>】</a:t>
            </a:r>
            <a:endParaRPr kumimoji="1" lang="ja-JP" altLang="en-US" sz="1600" dirty="0"/>
          </a:p>
        </p:txBody>
      </p:sp>
      <p:grpSp>
        <p:nvGrpSpPr>
          <p:cNvPr id="2" name="グループ化 1"/>
          <p:cNvGrpSpPr/>
          <p:nvPr/>
        </p:nvGrpSpPr>
        <p:grpSpPr>
          <a:xfrm>
            <a:off x="200472" y="2494603"/>
            <a:ext cx="2075980" cy="4016221"/>
            <a:chOff x="272480" y="2636912"/>
            <a:chExt cx="2075980" cy="4016221"/>
          </a:xfrm>
        </p:grpSpPr>
        <p:sp>
          <p:nvSpPr>
            <p:cNvPr id="12" name="二等辺三角形 11"/>
            <p:cNvSpPr/>
            <p:nvPr/>
          </p:nvSpPr>
          <p:spPr>
            <a:xfrm>
              <a:off x="272480" y="2636912"/>
              <a:ext cx="2075980" cy="4016221"/>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3" name="正方形/長方形 12"/>
            <p:cNvSpPr/>
            <p:nvPr/>
          </p:nvSpPr>
          <p:spPr>
            <a:xfrm>
              <a:off x="702882" y="3933056"/>
              <a:ext cx="1215177" cy="80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90095" y="5210944"/>
              <a:ext cx="1440751" cy="80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55688" y="5771798"/>
              <a:ext cx="1909565" cy="48072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b="1" dirty="0" smtClean="0">
                  <a:solidFill>
                    <a:schemeClr val="tx1"/>
                  </a:solidFill>
                </a:rPr>
                <a:t>一次予防</a:t>
              </a:r>
              <a:endParaRPr kumimoji="1" lang="ja-JP" altLang="en-US" b="1" dirty="0">
                <a:solidFill>
                  <a:schemeClr val="tx1"/>
                </a:solidFill>
              </a:endParaRPr>
            </a:p>
          </p:txBody>
        </p:sp>
        <p:sp>
          <p:nvSpPr>
            <p:cNvPr id="16" name="角丸四角形 15"/>
            <p:cNvSpPr/>
            <p:nvPr/>
          </p:nvSpPr>
          <p:spPr>
            <a:xfrm>
              <a:off x="355688" y="4365104"/>
              <a:ext cx="1909565" cy="560851"/>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b="1" dirty="0" smtClean="0">
                  <a:solidFill>
                    <a:schemeClr val="tx1"/>
                  </a:solidFill>
                </a:rPr>
                <a:t>二次予防</a:t>
              </a:r>
              <a:endParaRPr kumimoji="1" lang="ja-JP" altLang="en-US" b="1" dirty="0">
                <a:solidFill>
                  <a:schemeClr val="tx1"/>
                </a:solidFill>
              </a:endParaRPr>
            </a:p>
          </p:txBody>
        </p:sp>
        <p:sp>
          <p:nvSpPr>
            <p:cNvPr id="17" name="角丸四角形 16"/>
            <p:cNvSpPr/>
            <p:nvPr/>
          </p:nvSpPr>
          <p:spPr>
            <a:xfrm>
              <a:off x="507891" y="3068960"/>
              <a:ext cx="1605158" cy="48072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b="1" dirty="0" smtClean="0">
                  <a:solidFill>
                    <a:schemeClr val="tx1"/>
                  </a:solidFill>
                </a:rPr>
                <a:t>三次予防</a:t>
              </a:r>
              <a:endParaRPr kumimoji="1" lang="ja-JP" altLang="en-US" b="1" dirty="0">
                <a:solidFill>
                  <a:schemeClr val="tx1"/>
                </a:solidFill>
              </a:endParaRPr>
            </a:p>
          </p:txBody>
        </p:sp>
        <p:sp>
          <p:nvSpPr>
            <p:cNvPr id="18" name="上矢印 17"/>
            <p:cNvSpPr/>
            <p:nvPr/>
          </p:nvSpPr>
          <p:spPr>
            <a:xfrm>
              <a:off x="1223672" y="5130826"/>
              <a:ext cx="173597" cy="240365"/>
            </a:xfrm>
            <a:prstGeom prst="upArrow">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 name="上矢印 18"/>
            <p:cNvSpPr/>
            <p:nvPr/>
          </p:nvSpPr>
          <p:spPr>
            <a:xfrm>
              <a:off x="1223672" y="3861048"/>
              <a:ext cx="173597" cy="240365"/>
            </a:xfrm>
            <a:prstGeom prst="upArrow">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20" name="角丸四角形 19"/>
          <p:cNvSpPr/>
          <p:nvPr/>
        </p:nvSpPr>
        <p:spPr>
          <a:xfrm>
            <a:off x="2072683" y="5148759"/>
            <a:ext cx="1656182" cy="1362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21" name="角丸四角形 20"/>
          <p:cNvSpPr/>
          <p:nvPr/>
        </p:nvSpPr>
        <p:spPr>
          <a:xfrm>
            <a:off x="2072681" y="3870869"/>
            <a:ext cx="1656183" cy="11977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22" name="角丸四角形 21"/>
          <p:cNvSpPr/>
          <p:nvPr/>
        </p:nvSpPr>
        <p:spPr>
          <a:xfrm>
            <a:off x="2072682" y="2492896"/>
            <a:ext cx="1656183" cy="129614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1600" dirty="0"/>
          </a:p>
        </p:txBody>
      </p:sp>
      <p:sp>
        <p:nvSpPr>
          <p:cNvPr id="23" name="テキスト ボックス 22"/>
          <p:cNvSpPr txBox="1"/>
          <p:nvPr/>
        </p:nvSpPr>
        <p:spPr>
          <a:xfrm>
            <a:off x="2041041" y="2725470"/>
            <a:ext cx="1759831" cy="738664"/>
          </a:xfrm>
          <a:prstGeom prst="rect">
            <a:avLst/>
          </a:prstGeom>
          <a:noFill/>
        </p:spPr>
        <p:txBody>
          <a:bodyPr wrap="square" rtlCol="0">
            <a:spAutoFit/>
          </a:bodyPr>
          <a:lstStyle/>
          <a:p>
            <a:pPr marL="180000" indent="-457200"/>
            <a:r>
              <a:rPr lang="ja-JP" altLang="en-US" sz="1400" dirty="0" smtClean="0"/>
              <a:t>○　合併症</a:t>
            </a:r>
            <a:r>
              <a:rPr lang="ja-JP" altLang="en-US" sz="1400" dirty="0"/>
              <a:t>に</a:t>
            </a:r>
            <a:r>
              <a:rPr lang="ja-JP" altLang="en-US" sz="1400" dirty="0" smtClean="0"/>
              <a:t>よる臓器</a:t>
            </a:r>
            <a:r>
              <a:rPr lang="ja-JP" altLang="en-US" sz="1400" dirty="0"/>
              <a:t>障害の予防</a:t>
            </a:r>
            <a:endParaRPr lang="en-US" altLang="ja-JP" sz="1400" dirty="0"/>
          </a:p>
          <a:p>
            <a:pPr marL="180000" indent="-457200"/>
            <a:r>
              <a:rPr lang="ja-JP" altLang="en-US" sz="1400" dirty="0" smtClean="0"/>
              <a:t>○　生命</a:t>
            </a:r>
            <a:r>
              <a:rPr lang="ja-JP" altLang="en-US" sz="1400" dirty="0"/>
              <a:t>予後</a:t>
            </a:r>
            <a:r>
              <a:rPr lang="ja-JP" altLang="en-US" sz="1400" dirty="0" smtClean="0"/>
              <a:t>の改善</a:t>
            </a:r>
            <a:endParaRPr kumimoji="1" lang="ja-JP" altLang="en-US" sz="1400" dirty="0"/>
          </a:p>
        </p:txBody>
      </p:sp>
      <p:sp>
        <p:nvSpPr>
          <p:cNvPr id="24" name="テキスト ボックス 23"/>
          <p:cNvSpPr txBox="1"/>
          <p:nvPr/>
        </p:nvSpPr>
        <p:spPr>
          <a:xfrm>
            <a:off x="2041041" y="4300475"/>
            <a:ext cx="1758773" cy="307777"/>
          </a:xfrm>
          <a:prstGeom prst="rect">
            <a:avLst/>
          </a:prstGeom>
          <a:noFill/>
        </p:spPr>
        <p:txBody>
          <a:bodyPr wrap="square" rtlCol="0">
            <a:spAutoFit/>
          </a:bodyPr>
          <a:lstStyle/>
          <a:p>
            <a:pPr marL="180000" indent="-457200"/>
            <a:r>
              <a:rPr lang="ja-JP" altLang="en-US" sz="1400" dirty="0" smtClean="0"/>
              <a:t>○ 重症化</a:t>
            </a:r>
            <a:r>
              <a:rPr lang="ja-JP" altLang="en-US" sz="1400" dirty="0"/>
              <a:t>予防</a:t>
            </a:r>
            <a:endParaRPr kumimoji="1" lang="ja-JP" altLang="en-US" sz="1400" dirty="0"/>
          </a:p>
        </p:txBody>
      </p:sp>
      <p:sp>
        <p:nvSpPr>
          <p:cNvPr id="25" name="テキスト ボックス 24"/>
          <p:cNvSpPr txBox="1"/>
          <p:nvPr/>
        </p:nvSpPr>
        <p:spPr>
          <a:xfrm>
            <a:off x="2041041" y="5660514"/>
            <a:ext cx="1758773" cy="307777"/>
          </a:xfrm>
          <a:prstGeom prst="rect">
            <a:avLst/>
          </a:prstGeom>
          <a:noFill/>
        </p:spPr>
        <p:txBody>
          <a:bodyPr wrap="square" rtlCol="0">
            <a:spAutoFit/>
          </a:bodyPr>
          <a:lstStyle/>
          <a:p>
            <a:pPr marL="180000" indent="-457200"/>
            <a:r>
              <a:rPr lang="ja-JP" altLang="en-US" sz="1400" dirty="0" smtClean="0"/>
              <a:t>○ 発症予防</a:t>
            </a:r>
            <a:endParaRPr kumimoji="1" lang="ja-JP" altLang="en-US" sz="1400" dirty="0"/>
          </a:p>
        </p:txBody>
      </p:sp>
      <p:sp>
        <p:nvSpPr>
          <p:cNvPr id="42" name="テキスト ボックス 41"/>
          <p:cNvSpPr txBox="1"/>
          <p:nvPr/>
        </p:nvSpPr>
        <p:spPr>
          <a:xfrm>
            <a:off x="3985857" y="2257127"/>
            <a:ext cx="5071599"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179388" indent="-179388"/>
            <a:r>
              <a:rPr kumimoji="1" lang="ja-JP" altLang="en-US" sz="1400" b="1" dirty="0" smtClean="0"/>
              <a:t>糖尿病性腎症重症化予防プログラムの策定と保健事業の</a:t>
            </a:r>
            <a:r>
              <a:rPr lang="ja-JP" altLang="en-US" sz="1400" b="1" dirty="0"/>
              <a:t>推進</a:t>
            </a:r>
            <a:r>
              <a:rPr kumimoji="1" lang="ja-JP" altLang="en-US" sz="1400" b="1" dirty="0" smtClean="0">
                <a:solidFill>
                  <a:srgbClr val="FF0000"/>
                </a:solidFill>
              </a:rPr>
              <a:t>　</a:t>
            </a:r>
            <a:r>
              <a:rPr kumimoji="1" lang="ja-JP" altLang="en-US" sz="1400" b="1" dirty="0" smtClean="0"/>
              <a:t>　</a:t>
            </a:r>
            <a:endParaRPr kumimoji="1" lang="ja-JP" altLang="en-US" sz="1400" b="1" dirty="0"/>
          </a:p>
        </p:txBody>
      </p:sp>
      <p:sp>
        <p:nvSpPr>
          <p:cNvPr id="55" name="正方形/長方形 54"/>
          <p:cNvSpPr/>
          <p:nvPr/>
        </p:nvSpPr>
        <p:spPr>
          <a:xfrm>
            <a:off x="3871078" y="5662221"/>
            <a:ext cx="5906458" cy="11237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3985856" y="5695121"/>
            <a:ext cx="3219078"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ja-JP" altLang="en-US" sz="1400" b="1" dirty="0" smtClean="0"/>
              <a:t>糖尿病の予防・疾病管理に関する事業</a:t>
            </a:r>
            <a:endParaRPr kumimoji="1" lang="ja-JP" altLang="en-US" sz="1400" b="1" dirty="0"/>
          </a:p>
        </p:txBody>
      </p:sp>
      <p:sp>
        <p:nvSpPr>
          <p:cNvPr id="59" name="テキスト ボックス 58"/>
          <p:cNvSpPr txBox="1"/>
          <p:nvPr/>
        </p:nvSpPr>
        <p:spPr>
          <a:xfrm>
            <a:off x="3870511" y="6002898"/>
            <a:ext cx="5906458" cy="810478"/>
          </a:xfrm>
          <a:prstGeom prst="rect">
            <a:avLst/>
          </a:prstGeom>
          <a:noFill/>
        </p:spPr>
        <p:txBody>
          <a:bodyPr wrap="square" rtlCol="0">
            <a:spAutoFit/>
          </a:bodyPr>
          <a:lstStyle/>
          <a:p>
            <a:pPr marL="108000" indent="-457200">
              <a:lnSpc>
                <a:spcPts val="1400"/>
              </a:lnSpc>
            </a:pPr>
            <a:r>
              <a:rPr lang="ja-JP" altLang="en-US" sz="1200" dirty="0"/>
              <a:t>・</a:t>
            </a:r>
            <a:r>
              <a:rPr kumimoji="1" lang="ja-JP" altLang="en-US" sz="1200" dirty="0" smtClean="0"/>
              <a:t>　糖尿病予防戦略事業（健康的な生活習慣づくり重点化事業の一環）</a:t>
            </a:r>
            <a:endParaRPr kumimoji="1" lang="en-US" altLang="ja-JP" sz="1200" dirty="0" smtClean="0"/>
          </a:p>
          <a:p>
            <a:pPr marL="108000" indent="-457200">
              <a:lnSpc>
                <a:spcPts val="1400"/>
              </a:lnSpc>
            </a:pPr>
            <a:r>
              <a:rPr lang="ja-JP" altLang="en-US" sz="1200" dirty="0" smtClean="0"/>
              <a:t>・　健康増進事業</a:t>
            </a:r>
            <a:endParaRPr lang="en-US" altLang="ja-JP" sz="1200" dirty="0" smtClean="0"/>
          </a:p>
          <a:p>
            <a:pPr marL="108000" indent="-457200">
              <a:lnSpc>
                <a:spcPts val="1400"/>
              </a:lnSpc>
            </a:pPr>
            <a:r>
              <a:rPr lang="ja-JP" altLang="en-US" sz="1200" dirty="0" smtClean="0"/>
              <a:t>・　糖尿病重症化・合併症発症予防のための地域における診療連携体制の推進に資する事業</a:t>
            </a:r>
            <a:endParaRPr kumimoji="1" lang="ja-JP" altLang="en-US" sz="1200" dirty="0"/>
          </a:p>
        </p:txBody>
      </p:sp>
      <p:sp>
        <p:nvSpPr>
          <p:cNvPr id="51" name="右矢印 50"/>
          <p:cNvSpPr/>
          <p:nvPr/>
        </p:nvSpPr>
        <p:spPr>
          <a:xfrm>
            <a:off x="3440832" y="6148788"/>
            <a:ext cx="504056" cy="23083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4" name="右矢印 63"/>
          <p:cNvSpPr/>
          <p:nvPr/>
        </p:nvSpPr>
        <p:spPr>
          <a:xfrm>
            <a:off x="3440832" y="4278576"/>
            <a:ext cx="504056" cy="23083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5" name="右矢印 64"/>
          <p:cNvSpPr/>
          <p:nvPr/>
        </p:nvSpPr>
        <p:spPr>
          <a:xfrm rot="3529042">
            <a:off x="3322995" y="5221526"/>
            <a:ext cx="784938" cy="22962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grpSp>
        <p:nvGrpSpPr>
          <p:cNvPr id="76" name="グループ化 75"/>
          <p:cNvGrpSpPr/>
          <p:nvPr/>
        </p:nvGrpSpPr>
        <p:grpSpPr>
          <a:xfrm>
            <a:off x="3985027" y="2586859"/>
            <a:ext cx="5714386" cy="3002381"/>
            <a:chOff x="71440" y="752637"/>
            <a:chExt cx="8951912" cy="4938420"/>
          </a:xfrm>
        </p:grpSpPr>
        <p:sp>
          <p:nvSpPr>
            <p:cNvPr id="77" name="正方形/長方形 76"/>
            <p:cNvSpPr/>
            <p:nvPr/>
          </p:nvSpPr>
          <p:spPr>
            <a:xfrm>
              <a:off x="71440" y="3015343"/>
              <a:ext cx="8951912" cy="267571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p>
          </p:txBody>
        </p:sp>
        <p:sp>
          <p:nvSpPr>
            <p:cNvPr id="82" name="角丸四角形 81"/>
            <p:cNvSpPr/>
            <p:nvPr/>
          </p:nvSpPr>
          <p:spPr>
            <a:xfrm>
              <a:off x="111125" y="897216"/>
              <a:ext cx="8912225" cy="641077"/>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p>
          </p:txBody>
        </p:sp>
        <p:sp>
          <p:nvSpPr>
            <p:cNvPr id="84" name="下矢印 83"/>
            <p:cNvSpPr/>
            <p:nvPr/>
          </p:nvSpPr>
          <p:spPr>
            <a:xfrm>
              <a:off x="1212851" y="1201581"/>
              <a:ext cx="674688" cy="1283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p>
          </p:txBody>
        </p:sp>
        <p:sp>
          <p:nvSpPr>
            <p:cNvPr id="85" name="下矢印 84"/>
            <p:cNvSpPr/>
            <p:nvPr/>
          </p:nvSpPr>
          <p:spPr>
            <a:xfrm>
              <a:off x="4328115" y="1201583"/>
              <a:ext cx="674688" cy="11797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p>
          </p:txBody>
        </p:sp>
        <p:sp>
          <p:nvSpPr>
            <p:cNvPr id="86" name="下矢印 85"/>
            <p:cNvSpPr/>
            <p:nvPr/>
          </p:nvSpPr>
          <p:spPr>
            <a:xfrm>
              <a:off x="7352597" y="1177614"/>
              <a:ext cx="673099" cy="1307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p>
          </p:txBody>
        </p:sp>
        <p:sp>
          <p:nvSpPr>
            <p:cNvPr id="87" name="角丸四角形 86"/>
            <p:cNvSpPr/>
            <p:nvPr/>
          </p:nvSpPr>
          <p:spPr>
            <a:xfrm>
              <a:off x="111125" y="1658983"/>
              <a:ext cx="2924174" cy="552731"/>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100"/>
                </a:lnSpc>
                <a:defRPr/>
              </a:pPr>
              <a:r>
                <a:rPr lang="ja-JP" altLang="en-US" sz="1050" dirty="0">
                  <a:solidFill>
                    <a:schemeClr val="tx1"/>
                  </a:solidFill>
                </a:rPr>
                <a:t>加入団体を通じて各学会支部等</a:t>
              </a:r>
              <a:r>
                <a:rPr lang="ja-JP" altLang="en-US" sz="1050" dirty="0" smtClean="0">
                  <a:solidFill>
                    <a:schemeClr val="tx1"/>
                  </a:solidFill>
                </a:rPr>
                <a:t>にプログラムを</a:t>
              </a:r>
              <a:r>
                <a:rPr lang="ja-JP" altLang="en-US" sz="1050" dirty="0">
                  <a:solidFill>
                    <a:schemeClr val="tx1"/>
                  </a:solidFill>
                </a:rPr>
                <a:t>周知</a:t>
              </a:r>
            </a:p>
          </p:txBody>
        </p:sp>
        <p:sp>
          <p:nvSpPr>
            <p:cNvPr id="89" name="角丸四角形 88"/>
            <p:cNvSpPr/>
            <p:nvPr/>
          </p:nvSpPr>
          <p:spPr>
            <a:xfrm>
              <a:off x="3251199" y="1606451"/>
              <a:ext cx="2932114" cy="605263"/>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100"/>
                </a:lnSpc>
                <a:defRPr/>
              </a:pPr>
              <a:r>
                <a:rPr lang="ja-JP" altLang="en-US" sz="1050" dirty="0">
                  <a:solidFill>
                    <a:schemeClr val="tx1"/>
                  </a:solidFill>
                </a:rPr>
                <a:t>都道府県医師会、郡</a:t>
              </a:r>
              <a:r>
                <a:rPr lang="ja-JP" altLang="en-US" sz="1050" dirty="0" smtClean="0">
                  <a:solidFill>
                    <a:schemeClr val="tx1"/>
                  </a:solidFill>
                </a:rPr>
                <a:t>市区医師会</a:t>
              </a:r>
              <a:r>
                <a:rPr lang="ja-JP" altLang="en-US" sz="1050" dirty="0">
                  <a:solidFill>
                    <a:schemeClr val="tx1"/>
                  </a:solidFill>
                </a:rPr>
                <a:t>にプログラムを周知</a:t>
              </a:r>
            </a:p>
          </p:txBody>
        </p:sp>
        <p:sp>
          <p:nvSpPr>
            <p:cNvPr id="90" name="角丸四角形 89"/>
            <p:cNvSpPr/>
            <p:nvPr/>
          </p:nvSpPr>
          <p:spPr>
            <a:xfrm>
              <a:off x="6348413" y="1658983"/>
              <a:ext cx="2674937" cy="552731"/>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100"/>
                </a:lnSpc>
                <a:defRPr/>
              </a:pPr>
              <a:r>
                <a:rPr lang="ja-JP" altLang="en-US" sz="1050" dirty="0">
                  <a:solidFill>
                    <a:schemeClr val="tx1"/>
                  </a:solidFill>
                </a:rPr>
                <a:t>都道府県、</a:t>
              </a:r>
              <a:r>
                <a:rPr lang="ja-JP" altLang="en-US" sz="1050" dirty="0" smtClean="0">
                  <a:solidFill>
                    <a:schemeClr val="tx1"/>
                  </a:solidFill>
                </a:rPr>
                <a:t>保険者に</a:t>
              </a:r>
              <a:endParaRPr lang="en-US" altLang="ja-JP" sz="1050" dirty="0">
                <a:solidFill>
                  <a:schemeClr val="tx1"/>
                </a:solidFill>
              </a:endParaRPr>
            </a:p>
            <a:p>
              <a:pPr algn="ctr">
                <a:lnSpc>
                  <a:spcPts val="1100"/>
                </a:lnSpc>
                <a:defRPr/>
              </a:pPr>
              <a:r>
                <a:rPr lang="ja-JP" altLang="en-US" sz="1050" dirty="0">
                  <a:solidFill>
                    <a:schemeClr val="tx1"/>
                  </a:solidFill>
                </a:rPr>
                <a:t>プログラムを周知</a:t>
              </a:r>
            </a:p>
          </p:txBody>
        </p:sp>
        <p:sp>
          <p:nvSpPr>
            <p:cNvPr id="91" name="角丸四角形 90"/>
            <p:cNvSpPr/>
            <p:nvPr/>
          </p:nvSpPr>
          <p:spPr>
            <a:xfrm>
              <a:off x="7128561" y="3470720"/>
              <a:ext cx="1792285" cy="1883625"/>
            </a:xfrm>
            <a:prstGeom prst="roundRect">
              <a:avLst>
                <a:gd name="adj" fmla="val 0"/>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rgbClr val="FF0000"/>
                  </a:solidFill>
                </a:rPr>
                <a:t>かかりつけ医、専門医、保険者（行政）等による有機的連携体制の確立</a:t>
              </a:r>
            </a:p>
          </p:txBody>
        </p:sp>
        <p:sp>
          <p:nvSpPr>
            <p:cNvPr id="92" name="下矢印 91"/>
            <p:cNvSpPr/>
            <p:nvPr/>
          </p:nvSpPr>
          <p:spPr>
            <a:xfrm>
              <a:off x="3896414" y="2626526"/>
              <a:ext cx="1439862" cy="467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p>
          </p:txBody>
        </p:sp>
        <p:sp>
          <p:nvSpPr>
            <p:cNvPr id="93" name="角丸四角形 92"/>
            <p:cNvSpPr/>
            <p:nvPr/>
          </p:nvSpPr>
          <p:spPr>
            <a:xfrm>
              <a:off x="135238" y="2970369"/>
              <a:ext cx="2064539" cy="251478"/>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市町村での</a:t>
              </a:r>
              <a:r>
                <a:rPr lang="ja-JP" altLang="en-US" sz="1100" dirty="0" smtClean="0">
                  <a:solidFill>
                    <a:schemeClr val="tx1"/>
                  </a:solidFill>
                </a:rPr>
                <a:t>実践</a:t>
              </a:r>
              <a:endParaRPr lang="en-US" altLang="ja-JP" sz="1100" dirty="0">
                <a:solidFill>
                  <a:schemeClr val="tx1"/>
                </a:solidFill>
              </a:endParaRPr>
            </a:p>
          </p:txBody>
        </p:sp>
        <p:sp>
          <p:nvSpPr>
            <p:cNvPr id="94" name="右矢印 93"/>
            <p:cNvSpPr/>
            <p:nvPr/>
          </p:nvSpPr>
          <p:spPr>
            <a:xfrm>
              <a:off x="6549818" y="4007503"/>
              <a:ext cx="466725" cy="830264"/>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p>
          </p:txBody>
        </p:sp>
        <p:pic>
          <p:nvPicPr>
            <p:cNvPr id="95"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6649" y="3152870"/>
              <a:ext cx="4525859" cy="25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Oval 148"/>
            <p:cNvSpPr>
              <a:spLocks noChangeArrowheads="1"/>
            </p:cNvSpPr>
            <p:nvPr/>
          </p:nvSpPr>
          <p:spPr bwMode="auto">
            <a:xfrm>
              <a:off x="183458" y="1001077"/>
              <a:ext cx="2912464" cy="424979"/>
            </a:xfrm>
            <a:prstGeom prst="ellipse">
              <a:avLst/>
            </a:prstGeom>
            <a:solidFill>
              <a:srgbClr val="5BFFA5"/>
            </a:solidFill>
            <a:ln w="12700">
              <a:solidFill>
                <a:schemeClr val="tx1"/>
              </a:solidFill>
              <a:round/>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100" dirty="0">
                  <a:latin typeface="+mn-ea"/>
                  <a:ea typeface="+mn-ea"/>
                </a:rPr>
                <a:t>日本糖尿病対策推進会議</a:t>
              </a:r>
            </a:p>
          </p:txBody>
        </p:sp>
        <p:sp>
          <p:nvSpPr>
            <p:cNvPr id="81" name="Oval 148"/>
            <p:cNvSpPr>
              <a:spLocks noChangeArrowheads="1"/>
            </p:cNvSpPr>
            <p:nvPr/>
          </p:nvSpPr>
          <p:spPr bwMode="auto">
            <a:xfrm>
              <a:off x="3496065" y="1018744"/>
              <a:ext cx="2400300" cy="407312"/>
            </a:xfrm>
            <a:prstGeom prst="ellipse">
              <a:avLst/>
            </a:prstGeom>
            <a:gradFill>
              <a:gsLst>
                <a:gs pos="0">
                  <a:schemeClr val="tx2">
                    <a:lumMod val="40000"/>
                    <a:lumOff val="60000"/>
                  </a:schemeClr>
                </a:gs>
                <a:gs pos="50000">
                  <a:schemeClr val="tx2">
                    <a:lumMod val="40000"/>
                    <a:lumOff val="60000"/>
                  </a:schemeClr>
                </a:gs>
                <a:gs pos="100000">
                  <a:schemeClr val="tx2">
                    <a:lumMod val="40000"/>
                    <a:lumOff val="60000"/>
                  </a:schemeClr>
                </a:gs>
              </a:gsLst>
              <a:lin ang="5400000" scaled="0"/>
            </a:gradFill>
            <a:ln w="12700">
              <a:solidFill>
                <a:schemeClr val="tx1"/>
              </a:solidFill>
            </a:ln>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None/>
                <a:defRPr/>
              </a:pPr>
              <a:r>
                <a:rPr lang="ja-JP" altLang="en-US" sz="1100" dirty="0" smtClean="0">
                  <a:latin typeface="+mn-ea"/>
                  <a:ea typeface="+mn-ea"/>
                </a:rPr>
                <a:t>日本医師会</a:t>
              </a:r>
              <a:endParaRPr lang="en-US" altLang="ja-JP" sz="1100" dirty="0" smtClean="0">
                <a:latin typeface="+mn-ea"/>
                <a:ea typeface="+mn-ea"/>
              </a:endParaRPr>
            </a:p>
          </p:txBody>
        </p:sp>
        <p:sp>
          <p:nvSpPr>
            <p:cNvPr id="80" name="Oval 148"/>
            <p:cNvSpPr>
              <a:spLocks noChangeArrowheads="1"/>
            </p:cNvSpPr>
            <p:nvPr/>
          </p:nvSpPr>
          <p:spPr bwMode="auto">
            <a:xfrm>
              <a:off x="6346616" y="1001077"/>
              <a:ext cx="2462213" cy="424980"/>
            </a:xfrm>
            <a:prstGeom prst="ellipse">
              <a:avLst/>
            </a:prstGeom>
            <a:solidFill>
              <a:schemeClr val="tx2">
                <a:lumMod val="20000"/>
                <a:lumOff val="80000"/>
              </a:schemeClr>
            </a:solidFill>
            <a:ln w="12700">
              <a:solidFill>
                <a:schemeClr val="tx1"/>
              </a:solidFill>
              <a:round/>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r>
                <a:rPr lang="ja-JP" altLang="en-US" sz="1200" dirty="0" smtClean="0">
                  <a:latin typeface="+mn-ea"/>
                  <a:ea typeface="+mn-ea"/>
                </a:rPr>
                <a:t>厚生労働省</a:t>
              </a:r>
            </a:p>
          </p:txBody>
        </p:sp>
        <p:sp>
          <p:nvSpPr>
            <p:cNvPr id="88" name="角丸四角形 87"/>
            <p:cNvSpPr/>
            <p:nvPr/>
          </p:nvSpPr>
          <p:spPr>
            <a:xfrm>
              <a:off x="111125" y="2323951"/>
              <a:ext cx="8912225" cy="527051"/>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chemeClr val="tx1"/>
                  </a:solidFill>
                </a:rPr>
                <a:t>都道府県単位で行政、医師会、糖尿病対策推進会議、保険者</a:t>
              </a:r>
              <a:r>
                <a:rPr lang="ja-JP" altLang="en-US" sz="1050" dirty="0" smtClean="0">
                  <a:solidFill>
                    <a:schemeClr val="tx1"/>
                  </a:solidFill>
                </a:rPr>
                <a:t>等により、地域</a:t>
              </a:r>
              <a:r>
                <a:rPr lang="ja-JP" altLang="en-US" sz="1050" dirty="0">
                  <a:solidFill>
                    <a:schemeClr val="tx1"/>
                  </a:solidFill>
                </a:rPr>
                <a:t>連携プログラムの策定など対応策について協議（各市町村の独自性を尊重）</a:t>
              </a:r>
              <a:endParaRPr lang="en-US" altLang="ja-JP" sz="1050" dirty="0">
                <a:solidFill>
                  <a:schemeClr val="tx1"/>
                </a:solidFill>
              </a:endParaRPr>
            </a:p>
          </p:txBody>
        </p:sp>
        <p:sp>
          <p:nvSpPr>
            <p:cNvPr id="83" name="角丸四角形 82"/>
            <p:cNvSpPr/>
            <p:nvPr/>
          </p:nvSpPr>
          <p:spPr>
            <a:xfrm>
              <a:off x="3880044" y="752637"/>
              <a:ext cx="1568250" cy="266107"/>
            </a:xfrm>
            <a:prstGeom prst="roundRect">
              <a:avLst/>
            </a:prstGeom>
            <a:solidFill>
              <a:schemeClr val="bg1"/>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smtClean="0">
                  <a:solidFill>
                    <a:schemeClr val="tx1"/>
                  </a:solidFill>
                </a:rPr>
                <a:t>連携</a:t>
              </a:r>
              <a:r>
                <a:rPr lang="ja-JP" altLang="en-US" sz="1100" dirty="0">
                  <a:solidFill>
                    <a:schemeClr val="tx1"/>
                  </a:solidFill>
                </a:rPr>
                <a:t>協定</a:t>
              </a:r>
            </a:p>
          </p:txBody>
        </p:sp>
      </p:grpSp>
      <p:sp>
        <p:nvSpPr>
          <p:cNvPr id="9" name="正方形/長方形 8"/>
          <p:cNvSpPr/>
          <p:nvPr/>
        </p:nvSpPr>
        <p:spPr>
          <a:xfrm>
            <a:off x="4016896" y="4551511"/>
            <a:ext cx="1440160" cy="461665"/>
          </a:xfrm>
          <a:prstGeom prst="rect">
            <a:avLst/>
          </a:prstGeom>
        </p:spPr>
        <p:txBody>
          <a:bodyPr wrap="square">
            <a:spAutoFit/>
          </a:bodyPr>
          <a:lstStyle/>
          <a:p>
            <a:pPr algn="ctr">
              <a:defRPr/>
            </a:pPr>
            <a:r>
              <a:rPr lang="ja-JP" altLang="en-US" sz="1200" dirty="0" smtClean="0"/>
              <a:t>関係者</a:t>
            </a:r>
            <a:r>
              <a:rPr lang="ja-JP" altLang="en-US" sz="1200" dirty="0"/>
              <a:t>で具体的な方策を協議、実践</a:t>
            </a:r>
            <a:endParaRPr lang="en-US" altLang="ja-JP" sz="1200" dirty="0"/>
          </a:p>
        </p:txBody>
      </p:sp>
      <p:sp>
        <p:nvSpPr>
          <p:cNvPr id="50" name="スライド番号プレースホルダー 2"/>
          <p:cNvSpPr>
            <a:spLocks noGrp="1"/>
          </p:cNvSpPr>
          <p:nvPr>
            <p:ph type="sldNum" sz="quarter" idx="12"/>
          </p:nvPr>
        </p:nvSpPr>
        <p:spPr>
          <a:xfrm>
            <a:off x="7610152" y="6520259"/>
            <a:ext cx="2311400" cy="365125"/>
          </a:xfrm>
        </p:spPr>
        <p:txBody>
          <a:bodyPr/>
          <a:lstStyle/>
          <a:p>
            <a:fld id="{5A02BD7A-635E-43A0-8464-FD5073BFE4FA}" type="slidenum">
              <a:rPr lang="ja-JP" altLang="en-US" smtClean="0">
                <a:solidFill>
                  <a:schemeClr val="tx1"/>
                </a:solidFill>
              </a:rPr>
              <a:pPr/>
              <a:t>6</a:t>
            </a:fld>
            <a:endParaRPr lang="ja-JP" altLang="en-US" dirty="0">
              <a:solidFill>
                <a:schemeClr val="tx1"/>
              </a:solidFill>
            </a:endParaRPr>
          </a:p>
        </p:txBody>
      </p:sp>
    </p:spTree>
    <p:extLst>
      <p:ext uri="{BB962C8B-B14F-4D97-AF65-F5344CB8AC3E}">
        <p14:creationId xmlns:p14="http://schemas.microsoft.com/office/powerpoint/2010/main" val="656502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128463" y="2508947"/>
            <a:ext cx="4753025" cy="43184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二等辺三角形 27"/>
          <p:cNvSpPr/>
          <p:nvPr/>
        </p:nvSpPr>
        <p:spPr bwMode="auto">
          <a:xfrm>
            <a:off x="5025000" y="4639471"/>
            <a:ext cx="4608512" cy="390525"/>
          </a:xfrm>
          <a:prstGeom prst="triangl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endParaRPr kumimoji="0" lang="en-US" altLang="ja-JP" sz="1100" kern="0" dirty="0">
              <a:solidFill>
                <a:prstClr val="black"/>
              </a:solidFill>
              <a:latin typeface="HG丸ｺﾞｼｯｸM-PRO" pitchFamily="50" charset="-128"/>
              <a:ea typeface="HG丸ｺﾞｼｯｸM-PRO" pitchFamily="50" charset="-128"/>
            </a:endParaRPr>
          </a:p>
          <a:p>
            <a:pPr algn="ctr">
              <a:defRPr/>
            </a:pPr>
            <a:r>
              <a:rPr kumimoji="0" lang="ja-JP" altLang="en-US" sz="1100" kern="0" dirty="0">
                <a:solidFill>
                  <a:prstClr val="black"/>
                </a:solidFill>
                <a:latin typeface="HG丸ｺﾞｼｯｸM-PRO" pitchFamily="50" charset="-128"/>
                <a:ea typeface="HG丸ｺﾞｼｯｸM-PRO" pitchFamily="50" charset="-128"/>
              </a:rPr>
              <a:t>バックアップ</a:t>
            </a:r>
            <a:endParaRPr kumimoji="0" lang="en-US" altLang="ja-JP" sz="1100" kern="0" dirty="0">
              <a:solidFill>
                <a:prstClr val="black"/>
              </a:solidFill>
              <a:latin typeface="HG丸ｺﾞｼｯｸM-PRO" pitchFamily="50" charset="-128"/>
              <a:ea typeface="HG丸ｺﾞｼｯｸM-PRO" pitchFamily="50" charset="-128"/>
            </a:endParaRPr>
          </a:p>
        </p:txBody>
      </p:sp>
      <p:sp>
        <p:nvSpPr>
          <p:cNvPr id="4" name="テキスト ボックス 3"/>
          <p:cNvSpPr txBox="1"/>
          <p:nvPr/>
        </p:nvSpPr>
        <p:spPr>
          <a:xfrm>
            <a:off x="0" y="0"/>
            <a:ext cx="9906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800" dirty="0">
                <a:solidFill>
                  <a:prstClr val="black"/>
                </a:solidFill>
              </a:rPr>
              <a:t>精神疾患</a:t>
            </a:r>
            <a:r>
              <a:rPr lang="ja-JP" altLang="en-US" sz="2800" dirty="0" smtClean="0">
                <a:solidFill>
                  <a:prstClr val="black"/>
                </a:solidFill>
              </a:rPr>
              <a:t>の医療体制</a:t>
            </a:r>
            <a:endParaRPr lang="ja-JP" altLang="en-US" sz="2800" dirty="0">
              <a:solidFill>
                <a:prstClr val="black"/>
              </a:solidFill>
            </a:endParaRPr>
          </a:p>
        </p:txBody>
      </p:sp>
      <p:sp>
        <p:nvSpPr>
          <p:cNvPr id="5" name="テキスト ボックス 4"/>
          <p:cNvSpPr txBox="1"/>
          <p:nvPr/>
        </p:nvSpPr>
        <p:spPr>
          <a:xfrm>
            <a:off x="56456" y="935188"/>
            <a:ext cx="9777536" cy="1384995"/>
          </a:xfrm>
          <a:prstGeom prst="rect">
            <a:avLst/>
          </a:prstGeom>
          <a:noFill/>
          <a:ln>
            <a:solidFill>
              <a:schemeClr val="tx2"/>
            </a:solidFill>
          </a:ln>
        </p:spPr>
        <p:txBody>
          <a:bodyPr wrap="square" rtlCol="0">
            <a:spAutoFit/>
          </a:bodyPr>
          <a:lstStyle/>
          <a:p>
            <a:pPr marL="180000" indent="-457200"/>
            <a:r>
              <a:rPr lang="ja-JP" altLang="ja-JP" sz="1400" dirty="0" smtClean="0">
                <a:solidFill>
                  <a:prstClr val="black"/>
                </a:solidFill>
              </a:rPr>
              <a:t>○</a:t>
            </a:r>
            <a:r>
              <a:rPr lang="ja-JP" altLang="en-US" sz="1400" dirty="0" smtClean="0">
                <a:solidFill>
                  <a:prstClr val="black"/>
                </a:solidFill>
              </a:rPr>
              <a:t>　精神障害者が、地域の一員として安心して自分らしい暮らしをすることができるよう、精神障害にも対応した地域包括ケアシステムの構築を目指す。このため、平成</a:t>
            </a:r>
            <a:r>
              <a:rPr lang="en-US" altLang="ja-JP" sz="1400" dirty="0" smtClean="0">
                <a:solidFill>
                  <a:prstClr val="black"/>
                </a:solidFill>
              </a:rPr>
              <a:t>32</a:t>
            </a:r>
            <a:r>
              <a:rPr lang="ja-JP" altLang="ja-JP" sz="1400" dirty="0" smtClean="0">
                <a:solidFill>
                  <a:prstClr val="black"/>
                </a:solidFill>
              </a:rPr>
              <a:t>年</a:t>
            </a:r>
            <a:r>
              <a:rPr lang="ja-JP" altLang="en-US" sz="1400" dirty="0" smtClean="0">
                <a:solidFill>
                  <a:prstClr val="black"/>
                </a:solidFill>
              </a:rPr>
              <a:t>度</a:t>
            </a:r>
            <a:r>
              <a:rPr lang="ja-JP" altLang="en-US" sz="1400" dirty="0">
                <a:solidFill>
                  <a:prstClr val="black"/>
                </a:solidFill>
              </a:rPr>
              <a:t>末</a:t>
            </a:r>
            <a:r>
              <a:rPr lang="ja-JP" altLang="ja-JP" sz="1400" dirty="0" smtClean="0">
                <a:solidFill>
                  <a:prstClr val="black"/>
                </a:solidFill>
              </a:rPr>
              <a:t>・</a:t>
            </a:r>
            <a:r>
              <a:rPr lang="ja-JP" altLang="en-US" sz="1400" dirty="0" smtClean="0">
                <a:solidFill>
                  <a:prstClr val="black"/>
                </a:solidFill>
              </a:rPr>
              <a:t>平成</a:t>
            </a:r>
            <a:r>
              <a:rPr lang="en-US" altLang="ja-JP" sz="1400" dirty="0" smtClean="0">
                <a:solidFill>
                  <a:prstClr val="black"/>
                </a:solidFill>
              </a:rPr>
              <a:t>37</a:t>
            </a:r>
            <a:r>
              <a:rPr lang="ja-JP" altLang="ja-JP" sz="1400" dirty="0" smtClean="0">
                <a:solidFill>
                  <a:prstClr val="black"/>
                </a:solidFill>
              </a:rPr>
              <a:t>年</a:t>
            </a:r>
            <a:r>
              <a:rPr lang="ja-JP" altLang="en-US" sz="1400" dirty="0" smtClean="0">
                <a:solidFill>
                  <a:prstClr val="black"/>
                </a:solidFill>
              </a:rPr>
              <a:t>（</a:t>
            </a:r>
            <a:r>
              <a:rPr lang="en-US" altLang="ja-JP" sz="1400" dirty="0" smtClean="0">
                <a:solidFill>
                  <a:prstClr val="black"/>
                </a:solidFill>
              </a:rPr>
              <a:t>2025</a:t>
            </a:r>
            <a:r>
              <a:rPr lang="ja-JP" altLang="en-US" sz="1400" dirty="0" smtClean="0">
                <a:solidFill>
                  <a:prstClr val="black"/>
                </a:solidFill>
              </a:rPr>
              <a:t>年）</a:t>
            </a:r>
            <a:r>
              <a:rPr lang="ja-JP" altLang="ja-JP" sz="1400" dirty="0" smtClean="0">
                <a:solidFill>
                  <a:prstClr val="black"/>
                </a:solidFill>
              </a:rPr>
              <a:t>の</a:t>
            </a:r>
            <a:r>
              <a:rPr lang="ja-JP" altLang="ja-JP" sz="1400" dirty="0">
                <a:solidFill>
                  <a:prstClr val="black"/>
                </a:solidFill>
              </a:rPr>
              <a:t>精神病床における入院需要（患者数）及び、</a:t>
            </a:r>
            <a:r>
              <a:rPr lang="ja-JP" altLang="ja-JP" sz="1400" dirty="0" smtClean="0">
                <a:solidFill>
                  <a:prstClr val="black"/>
                </a:solidFill>
              </a:rPr>
              <a:t>地域</a:t>
            </a:r>
            <a:r>
              <a:rPr lang="ja-JP" altLang="ja-JP" sz="1400" dirty="0">
                <a:solidFill>
                  <a:prstClr val="black"/>
                </a:solidFill>
              </a:rPr>
              <a:t>移行</a:t>
            </a:r>
            <a:r>
              <a:rPr lang="ja-JP" altLang="ja-JP" sz="1400" dirty="0" smtClean="0">
                <a:solidFill>
                  <a:prstClr val="black"/>
                </a:solidFill>
              </a:rPr>
              <a:t>に伴う基盤整備量（</a:t>
            </a:r>
            <a:r>
              <a:rPr lang="ja-JP" altLang="ja-JP" sz="1400" dirty="0">
                <a:solidFill>
                  <a:prstClr val="black"/>
                </a:solidFill>
              </a:rPr>
              <a:t>利用者数）の目標を明確にした上で</a:t>
            </a:r>
            <a:r>
              <a:rPr lang="ja-JP" altLang="ja-JP" sz="1400" dirty="0" smtClean="0">
                <a:solidFill>
                  <a:prstClr val="black"/>
                </a:solidFill>
              </a:rPr>
              <a:t>、</a:t>
            </a:r>
            <a:r>
              <a:rPr lang="ja-JP" altLang="en-US" sz="1400" dirty="0" smtClean="0">
                <a:solidFill>
                  <a:prstClr val="black"/>
                </a:solidFill>
              </a:rPr>
              <a:t>障害福祉計画等と整合性を図りながら</a:t>
            </a:r>
            <a:r>
              <a:rPr lang="ja-JP" altLang="ja-JP" sz="1400" dirty="0" smtClean="0">
                <a:solidFill>
                  <a:prstClr val="black"/>
                </a:solidFill>
              </a:rPr>
              <a:t>基盤</a:t>
            </a:r>
            <a:r>
              <a:rPr lang="ja-JP" altLang="ja-JP" sz="1400" dirty="0">
                <a:solidFill>
                  <a:prstClr val="black"/>
                </a:solidFill>
              </a:rPr>
              <a:t>整備を推し進める。</a:t>
            </a:r>
            <a:endParaRPr lang="en-US" altLang="ja-JP" sz="1400" dirty="0">
              <a:solidFill>
                <a:prstClr val="black"/>
              </a:solidFill>
            </a:endParaRPr>
          </a:p>
          <a:p>
            <a:pPr marL="180000" indent="-457200"/>
            <a:r>
              <a:rPr lang="ja-JP" altLang="ja-JP" sz="1400" dirty="0" smtClean="0">
                <a:solidFill>
                  <a:prstClr val="black"/>
                </a:solidFill>
              </a:rPr>
              <a:t>○</a:t>
            </a:r>
            <a:r>
              <a:rPr lang="ja-JP" altLang="en-US" sz="1400" dirty="0" smtClean="0">
                <a:solidFill>
                  <a:prstClr val="black"/>
                </a:solidFill>
              </a:rPr>
              <a:t>　</a:t>
            </a:r>
            <a:r>
              <a:rPr lang="ja-JP" altLang="ja-JP" sz="1400" dirty="0" smtClean="0">
                <a:solidFill>
                  <a:prstClr val="black"/>
                </a:solidFill>
              </a:rPr>
              <a:t>統合</a:t>
            </a:r>
            <a:r>
              <a:rPr lang="ja-JP" altLang="ja-JP" sz="1400" dirty="0">
                <a:solidFill>
                  <a:prstClr val="black"/>
                </a:solidFill>
              </a:rPr>
              <a:t>失調症、うつ病・躁うつ病、認知症、児童・思春期精神疾患、依存症など</a:t>
            </a:r>
            <a:r>
              <a:rPr lang="ja-JP" altLang="ja-JP" sz="1400" dirty="0" smtClean="0">
                <a:solidFill>
                  <a:prstClr val="black"/>
                </a:solidFill>
              </a:rPr>
              <a:t>の多様</a:t>
            </a:r>
            <a:r>
              <a:rPr lang="ja-JP" altLang="ja-JP" sz="1400" dirty="0">
                <a:solidFill>
                  <a:prstClr val="black"/>
                </a:solidFill>
              </a:rPr>
              <a:t>な精神疾患等に対応できる</a:t>
            </a:r>
            <a:r>
              <a:rPr lang="ja-JP" altLang="ja-JP" sz="1400" dirty="0" smtClean="0">
                <a:solidFill>
                  <a:prstClr val="black"/>
                </a:solidFill>
              </a:rPr>
              <a:t>医療</a:t>
            </a:r>
            <a:r>
              <a:rPr lang="ja-JP" altLang="en-US" sz="1400" dirty="0" smtClean="0">
                <a:solidFill>
                  <a:prstClr val="black"/>
                </a:solidFill>
              </a:rPr>
              <a:t>連携</a:t>
            </a:r>
            <a:r>
              <a:rPr lang="ja-JP" altLang="ja-JP" sz="1400" dirty="0" smtClean="0">
                <a:solidFill>
                  <a:prstClr val="black"/>
                </a:solidFill>
              </a:rPr>
              <a:t>体制の構築に向けて、</a:t>
            </a:r>
            <a:r>
              <a:rPr lang="ja-JP" altLang="en-US" sz="1400" dirty="0" smtClean="0">
                <a:solidFill>
                  <a:prstClr val="black"/>
                </a:solidFill>
                <a:latin typeface="ＭＳ Ｐゴシック" panose="020B0600070205080204" pitchFamily="50" charset="-128"/>
              </a:rPr>
              <a:t>多様</a:t>
            </a:r>
            <a:r>
              <a:rPr lang="ja-JP" altLang="en-US" sz="1400" dirty="0">
                <a:solidFill>
                  <a:prstClr val="black"/>
                </a:solidFill>
                <a:latin typeface="ＭＳ Ｐゴシック" panose="020B0600070205080204" pitchFamily="50" charset="-128"/>
              </a:rPr>
              <a:t>な精神疾患等ごとに医療機関の役割分担・連携を推進する</a:t>
            </a:r>
            <a:r>
              <a:rPr lang="ja-JP" altLang="en-US" sz="1400" dirty="0" smtClean="0">
                <a:solidFill>
                  <a:prstClr val="black"/>
                </a:solidFill>
                <a:latin typeface="ＭＳ Ｐゴシック" panose="020B0600070205080204" pitchFamily="50" charset="-128"/>
              </a:rPr>
              <a:t>ととも</a:t>
            </a:r>
            <a:r>
              <a:rPr lang="ja-JP" altLang="en-US" sz="1400" dirty="0">
                <a:solidFill>
                  <a:prstClr val="black"/>
                </a:solidFill>
                <a:latin typeface="ＭＳ Ｐゴシック" panose="020B0600070205080204" pitchFamily="50" charset="-128"/>
              </a:rPr>
              <a:t>に</a:t>
            </a:r>
            <a:r>
              <a:rPr lang="ja-JP" altLang="en-US" sz="1400" dirty="0" smtClean="0">
                <a:solidFill>
                  <a:prstClr val="black"/>
                </a:solidFill>
                <a:latin typeface="ＭＳ Ｐゴシック" panose="020B0600070205080204" pitchFamily="50" charset="-128"/>
              </a:rPr>
              <a:t>、患者本位の医療を実現していけるよう、</a:t>
            </a:r>
            <a:r>
              <a:rPr lang="ja-JP" altLang="ja-JP" sz="1400" dirty="0" smtClean="0">
                <a:solidFill>
                  <a:prstClr val="black"/>
                </a:solidFill>
              </a:rPr>
              <a:t>各医療機関の医療機能を明確化する。</a:t>
            </a:r>
            <a:endParaRPr lang="en-US" altLang="ja-JP" sz="1400" dirty="0">
              <a:solidFill>
                <a:prstClr val="black"/>
              </a:solidFill>
            </a:endParaRPr>
          </a:p>
        </p:txBody>
      </p:sp>
      <p:sp>
        <p:nvSpPr>
          <p:cNvPr id="6" name="テキスト ボックス 5"/>
          <p:cNvSpPr txBox="1"/>
          <p:nvPr/>
        </p:nvSpPr>
        <p:spPr>
          <a:xfrm>
            <a:off x="56456" y="596634"/>
            <a:ext cx="1008112" cy="338554"/>
          </a:xfrm>
          <a:prstGeom prst="rect">
            <a:avLst/>
          </a:prstGeom>
          <a:noFill/>
          <a:ln>
            <a:solidFill>
              <a:schemeClr val="tx1"/>
            </a:solidFill>
          </a:ln>
        </p:spPr>
        <p:txBody>
          <a:bodyPr wrap="square" rtlCol="0">
            <a:spAutoFit/>
          </a:bodyPr>
          <a:lstStyle/>
          <a:p>
            <a:pPr algn="ctr"/>
            <a:r>
              <a:rPr lang="en-US" altLang="ja-JP" sz="1600" dirty="0" smtClean="0">
                <a:solidFill>
                  <a:prstClr val="black"/>
                </a:solidFill>
              </a:rPr>
              <a:t>【</a:t>
            </a:r>
            <a:r>
              <a:rPr lang="ja-JP" altLang="en-US" sz="1600" dirty="0">
                <a:solidFill>
                  <a:prstClr val="black"/>
                </a:solidFill>
              </a:rPr>
              <a:t>概要</a:t>
            </a:r>
            <a:r>
              <a:rPr lang="en-US" altLang="ja-JP" sz="1600" dirty="0" smtClean="0">
                <a:solidFill>
                  <a:prstClr val="black"/>
                </a:solidFill>
              </a:rPr>
              <a:t>】</a:t>
            </a:r>
            <a:endParaRPr lang="ja-JP" altLang="en-US" sz="1600" dirty="0">
              <a:solidFill>
                <a:prstClr val="black"/>
              </a:solidFill>
            </a:endParaRPr>
          </a:p>
        </p:txBody>
      </p:sp>
      <p:sp>
        <p:nvSpPr>
          <p:cNvPr id="8" name="正方形/長方形 7"/>
          <p:cNvSpPr/>
          <p:nvPr/>
        </p:nvSpPr>
        <p:spPr>
          <a:xfrm>
            <a:off x="4953000" y="2508947"/>
            <a:ext cx="4824536" cy="4318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角丸四角形 5"/>
          <p:cNvSpPr/>
          <p:nvPr/>
        </p:nvSpPr>
        <p:spPr bwMode="auto">
          <a:xfrm>
            <a:off x="4988996" y="5076604"/>
            <a:ext cx="4680520" cy="1697708"/>
          </a:xfrm>
          <a:prstGeom prst="roundRect">
            <a:avLst>
              <a:gd name="adj" fmla="val 8523"/>
            </a:avLst>
          </a:prstGeom>
          <a:solidFill>
            <a:srgbClr val="FFFF99"/>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kumimoji="0" lang="en-US" altLang="ja-JP" sz="1200" kern="0" dirty="0">
              <a:solidFill>
                <a:prstClr val="black"/>
              </a:solidFill>
              <a:latin typeface="HG丸ｺﾞｼｯｸM-PRO" pitchFamily="50" charset="-128"/>
              <a:ea typeface="HG丸ｺﾞｼｯｸM-PRO" pitchFamily="50" charset="-128"/>
            </a:endParaRPr>
          </a:p>
          <a:p>
            <a:pPr algn="ctr">
              <a:defRPr/>
            </a:pPr>
            <a:endParaRPr kumimoji="0" lang="en-US" altLang="ja-JP" sz="1200" kern="0" dirty="0">
              <a:solidFill>
                <a:prstClr val="black"/>
              </a:solidFill>
              <a:latin typeface="HG丸ｺﾞｼｯｸM-PRO" pitchFamily="50" charset="-128"/>
              <a:ea typeface="HG丸ｺﾞｼｯｸM-PRO" pitchFamily="50" charset="-128"/>
            </a:endParaRPr>
          </a:p>
          <a:p>
            <a:pPr algn="ctr">
              <a:defRPr/>
            </a:pPr>
            <a:endParaRPr kumimoji="0" lang="en-US" altLang="ja-JP" sz="1200" kern="0" dirty="0">
              <a:solidFill>
                <a:prstClr val="black"/>
              </a:solidFill>
              <a:latin typeface="HG丸ｺﾞｼｯｸM-PRO" pitchFamily="50" charset="-128"/>
              <a:ea typeface="HG丸ｺﾞｼｯｸM-PRO" pitchFamily="50" charset="-128"/>
            </a:endParaRPr>
          </a:p>
          <a:p>
            <a:pPr algn="ctr">
              <a:defRPr/>
            </a:pPr>
            <a:endParaRPr kumimoji="0" lang="en-US" altLang="ja-JP" sz="1200" kern="0" dirty="0">
              <a:solidFill>
                <a:prstClr val="black"/>
              </a:solidFill>
              <a:latin typeface="HG丸ｺﾞｼｯｸM-PRO" pitchFamily="50" charset="-128"/>
              <a:ea typeface="HG丸ｺﾞｼｯｸM-PRO" pitchFamily="50" charset="-128"/>
            </a:endParaRPr>
          </a:p>
          <a:p>
            <a:pPr algn="ctr">
              <a:defRPr/>
            </a:pPr>
            <a:endParaRPr kumimoji="0" lang="en-US" altLang="ja-JP" sz="1200" kern="0" dirty="0">
              <a:solidFill>
                <a:prstClr val="black"/>
              </a:solidFill>
              <a:latin typeface="HG丸ｺﾞｼｯｸM-PRO" pitchFamily="50" charset="-128"/>
              <a:ea typeface="HG丸ｺﾞｼｯｸM-PRO" pitchFamily="50" charset="-128"/>
            </a:endParaRPr>
          </a:p>
          <a:p>
            <a:pPr algn="ctr">
              <a:defRPr/>
            </a:pPr>
            <a:endParaRPr kumimoji="0" lang="en-US" altLang="ja-JP" sz="1200" kern="0" dirty="0">
              <a:solidFill>
                <a:prstClr val="black"/>
              </a:solidFill>
              <a:latin typeface="HG丸ｺﾞｼｯｸM-PRO" pitchFamily="50" charset="-128"/>
              <a:ea typeface="HG丸ｺﾞｼｯｸM-PRO" pitchFamily="50" charset="-128"/>
            </a:endParaRPr>
          </a:p>
          <a:p>
            <a:pPr algn="ctr">
              <a:defRPr/>
            </a:pPr>
            <a:endParaRPr kumimoji="0" lang="en-US" altLang="ja-JP" sz="1200" kern="0" dirty="0">
              <a:solidFill>
                <a:prstClr val="black"/>
              </a:solidFill>
              <a:latin typeface="HG丸ｺﾞｼｯｸM-PRO" pitchFamily="50" charset="-128"/>
              <a:ea typeface="HG丸ｺﾞｼｯｸM-PRO" pitchFamily="50" charset="-128"/>
            </a:endParaRPr>
          </a:p>
          <a:p>
            <a:pPr algn="ctr">
              <a:defRPr/>
            </a:pPr>
            <a:r>
              <a:rPr kumimoji="0" lang="ja-JP" altLang="en-US" sz="1100" kern="0" dirty="0" smtClean="0">
                <a:solidFill>
                  <a:prstClr val="black"/>
                </a:solidFill>
                <a:latin typeface="HG丸ｺﾞｼｯｸM-PRO" pitchFamily="50" charset="-128"/>
                <a:ea typeface="HG丸ｺﾞｼｯｸM-PRO" pitchFamily="50" charset="-128"/>
              </a:rPr>
              <a:t>（</a:t>
            </a:r>
            <a:r>
              <a:rPr kumimoji="0" lang="ja-JP" altLang="en-US" sz="1100" kern="0" dirty="0">
                <a:solidFill>
                  <a:prstClr val="black"/>
                </a:solidFill>
                <a:latin typeface="HG丸ｺﾞｼｯｸM-PRO" pitchFamily="50" charset="-128"/>
                <a:ea typeface="HG丸ｺﾞｼｯｸM-PRO" pitchFamily="50" charset="-128"/>
              </a:rPr>
              <a:t>難治性精神疾患や処遇困難事例等にも対応できるように、</a:t>
            </a:r>
            <a:endParaRPr kumimoji="0" lang="en-US" altLang="ja-JP" sz="1100" kern="0" dirty="0">
              <a:solidFill>
                <a:prstClr val="black"/>
              </a:solidFill>
              <a:latin typeface="HG丸ｺﾞｼｯｸM-PRO" pitchFamily="50" charset="-128"/>
              <a:ea typeface="HG丸ｺﾞｼｯｸM-PRO" pitchFamily="50" charset="-128"/>
            </a:endParaRPr>
          </a:p>
          <a:p>
            <a:pPr algn="ctr">
              <a:defRPr/>
            </a:pPr>
            <a:r>
              <a:rPr kumimoji="0" lang="ja-JP" altLang="en-US" sz="1100" kern="0" dirty="0">
                <a:solidFill>
                  <a:prstClr val="black"/>
                </a:solidFill>
                <a:latin typeface="HG丸ｺﾞｼｯｸM-PRO" pitchFamily="50" charset="-128"/>
                <a:ea typeface="HG丸ｺﾞｼｯｸM-PRO" pitchFamily="50" charset="-128"/>
              </a:rPr>
              <a:t>都道府県立精神科病院に加えて、民間病院、大学病院、</a:t>
            </a:r>
            <a:endParaRPr kumimoji="0" lang="en-US" altLang="ja-JP" sz="1100" kern="0" dirty="0">
              <a:solidFill>
                <a:prstClr val="black"/>
              </a:solidFill>
              <a:latin typeface="HG丸ｺﾞｼｯｸM-PRO" pitchFamily="50" charset="-128"/>
              <a:ea typeface="HG丸ｺﾞｼｯｸM-PRO" pitchFamily="50" charset="-128"/>
            </a:endParaRPr>
          </a:p>
          <a:p>
            <a:pPr algn="ctr">
              <a:defRPr/>
            </a:pPr>
            <a:r>
              <a:rPr kumimoji="0" lang="ja-JP" altLang="en-US" sz="1100" kern="0" dirty="0">
                <a:solidFill>
                  <a:prstClr val="black"/>
                </a:solidFill>
                <a:latin typeface="HG丸ｺﾞｼｯｸM-PRO" pitchFamily="50" charset="-128"/>
                <a:ea typeface="HG丸ｺﾞｼｯｸM-PRO" pitchFamily="50" charset="-128"/>
              </a:rPr>
              <a:t>国立病院なども参画した医療連携体制を構築することが望ましい）</a:t>
            </a:r>
            <a:endParaRPr kumimoji="0" lang="en-US" altLang="ja-JP" sz="1100" kern="0" dirty="0">
              <a:solidFill>
                <a:prstClr val="black"/>
              </a:solidFill>
              <a:latin typeface="HG丸ｺﾞｼｯｸM-PRO" pitchFamily="50" charset="-128"/>
              <a:ea typeface="HG丸ｺﾞｼｯｸM-PRO" pitchFamily="50" charset="-128"/>
            </a:endParaRPr>
          </a:p>
          <a:p>
            <a:pPr algn="ctr">
              <a:defRPr/>
            </a:pPr>
            <a:endParaRPr kumimoji="0" lang="en-US" altLang="ja-JP" sz="1200" kern="0" dirty="0">
              <a:solidFill>
                <a:prstClr val="black"/>
              </a:solidFill>
              <a:latin typeface="HG丸ｺﾞｼｯｸM-PRO" pitchFamily="50" charset="-128"/>
              <a:ea typeface="HG丸ｺﾞｼｯｸM-PRO" pitchFamily="50" charset="-128"/>
            </a:endParaRPr>
          </a:p>
        </p:txBody>
      </p:sp>
      <p:sp>
        <p:nvSpPr>
          <p:cNvPr id="22" name="円/楕円 21"/>
          <p:cNvSpPr/>
          <p:nvPr/>
        </p:nvSpPr>
        <p:spPr bwMode="auto">
          <a:xfrm>
            <a:off x="5014065" y="2990828"/>
            <a:ext cx="4619447" cy="1335211"/>
          </a:xfrm>
          <a:prstGeom prst="ellipse">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kumimoji="0" lang="en-US" altLang="ja-JP" kern="0" dirty="0">
              <a:solidFill>
                <a:prstClr val="black"/>
              </a:solidFill>
              <a:latin typeface="HG丸ｺﾞｼｯｸM-PRO" pitchFamily="50" charset="-128"/>
              <a:ea typeface="HG丸ｺﾞｼｯｸM-PRO" pitchFamily="50" charset="-128"/>
            </a:endParaRPr>
          </a:p>
          <a:p>
            <a:pPr algn="ctr">
              <a:defRPr/>
            </a:pPr>
            <a:endParaRPr kumimoji="0" lang="en-US" altLang="ja-JP" kern="0" dirty="0">
              <a:solidFill>
                <a:prstClr val="black"/>
              </a:solidFill>
              <a:latin typeface="HG丸ｺﾞｼｯｸM-PRO" pitchFamily="50" charset="-128"/>
              <a:ea typeface="HG丸ｺﾞｼｯｸM-PRO" pitchFamily="50" charset="-128"/>
            </a:endParaRPr>
          </a:p>
          <a:p>
            <a:pPr algn="ctr">
              <a:defRPr/>
            </a:pPr>
            <a:endParaRPr kumimoji="0" lang="en-US" altLang="ja-JP" kern="0" dirty="0" smtClean="0">
              <a:solidFill>
                <a:prstClr val="black"/>
              </a:solidFill>
              <a:latin typeface="HG丸ｺﾞｼｯｸM-PRO" pitchFamily="50" charset="-128"/>
              <a:ea typeface="HG丸ｺﾞｼｯｸM-PRO" pitchFamily="50" charset="-128"/>
            </a:endParaRPr>
          </a:p>
          <a:p>
            <a:pPr algn="ctr">
              <a:defRPr/>
            </a:pPr>
            <a:r>
              <a:rPr kumimoji="0" lang="ja-JP" altLang="en-US" kern="0" dirty="0" smtClean="0">
                <a:solidFill>
                  <a:prstClr val="black"/>
                </a:solidFill>
                <a:latin typeface="HG丸ｺﾞｼｯｸM-PRO" pitchFamily="50" charset="-128"/>
                <a:ea typeface="HG丸ｺﾞｼｯｸM-PRO" pitchFamily="50" charset="-128"/>
              </a:rPr>
              <a:t>精神医療圏</a:t>
            </a:r>
            <a:endParaRPr kumimoji="0" lang="en-US" altLang="ja-JP" kern="0" baseline="30000" dirty="0">
              <a:solidFill>
                <a:prstClr val="black"/>
              </a:solidFill>
              <a:latin typeface="HG丸ｺﾞｼｯｸM-PRO" pitchFamily="50" charset="-128"/>
              <a:ea typeface="HG丸ｺﾞｼｯｸM-PRO" pitchFamily="50" charset="-128"/>
            </a:endParaRPr>
          </a:p>
          <a:p>
            <a:pPr algn="ctr">
              <a:defRPr/>
            </a:pPr>
            <a:endParaRPr kumimoji="0" lang="en-US" altLang="ja-JP" kern="0" baseline="30000" dirty="0">
              <a:solidFill>
                <a:prstClr val="black"/>
              </a:solidFill>
              <a:latin typeface="HG丸ｺﾞｼｯｸM-PRO" pitchFamily="50" charset="-128"/>
              <a:ea typeface="HG丸ｺﾞｼｯｸM-PRO" pitchFamily="50" charset="-128"/>
            </a:endParaRPr>
          </a:p>
          <a:p>
            <a:pPr algn="ctr">
              <a:defRPr/>
            </a:pPr>
            <a:endParaRPr kumimoji="0" lang="en-US" altLang="ja-JP" sz="800" kern="0" baseline="30000" dirty="0">
              <a:solidFill>
                <a:prstClr val="black"/>
              </a:solidFill>
              <a:latin typeface="HG丸ｺﾞｼｯｸM-PRO" pitchFamily="50" charset="-128"/>
              <a:ea typeface="HG丸ｺﾞｼｯｸM-PRO" pitchFamily="50" charset="-128"/>
            </a:endParaRPr>
          </a:p>
          <a:p>
            <a:pPr algn="ctr">
              <a:defRPr/>
            </a:pPr>
            <a:endParaRPr kumimoji="0" lang="en-US" altLang="ja-JP" sz="800" kern="0" baseline="30000" dirty="0">
              <a:solidFill>
                <a:prstClr val="black"/>
              </a:solidFill>
              <a:latin typeface="HG丸ｺﾞｼｯｸM-PRO" pitchFamily="50" charset="-128"/>
              <a:ea typeface="HG丸ｺﾞｼｯｸM-PRO" pitchFamily="50" charset="-128"/>
            </a:endParaRPr>
          </a:p>
          <a:p>
            <a:pPr algn="ctr">
              <a:defRPr/>
            </a:pPr>
            <a:endParaRPr kumimoji="0" lang="en-US" altLang="ja-JP" sz="800" kern="0" baseline="30000" dirty="0">
              <a:solidFill>
                <a:prstClr val="black"/>
              </a:solidFill>
              <a:latin typeface="HG丸ｺﾞｼｯｸM-PRO" pitchFamily="50" charset="-128"/>
              <a:ea typeface="HG丸ｺﾞｼｯｸM-PRO" pitchFamily="50" charset="-128"/>
            </a:endParaRPr>
          </a:p>
          <a:p>
            <a:pPr algn="ctr">
              <a:defRPr/>
            </a:pPr>
            <a:endParaRPr kumimoji="0" lang="en-US" altLang="ja-JP" sz="800" kern="0" baseline="30000" dirty="0">
              <a:solidFill>
                <a:prstClr val="black"/>
              </a:solidFill>
              <a:latin typeface="HG丸ｺﾞｼｯｸM-PRO" pitchFamily="50" charset="-128"/>
              <a:ea typeface="HG丸ｺﾞｼｯｸM-PRO" pitchFamily="50" charset="-128"/>
            </a:endParaRPr>
          </a:p>
          <a:p>
            <a:pPr algn="ctr">
              <a:defRPr/>
            </a:pPr>
            <a:endParaRPr kumimoji="0" lang="en-US" altLang="ja-JP" sz="1200" kern="0" baseline="30000" dirty="0">
              <a:solidFill>
                <a:prstClr val="black"/>
              </a:solidFill>
              <a:latin typeface="HG丸ｺﾞｼｯｸM-PRO" pitchFamily="50" charset="-128"/>
              <a:ea typeface="HG丸ｺﾞｼｯｸM-PRO" pitchFamily="50" charset="-128"/>
            </a:endParaRPr>
          </a:p>
          <a:p>
            <a:pPr algn="ctr">
              <a:defRPr/>
            </a:pPr>
            <a:endParaRPr kumimoji="0" lang="en-US" altLang="ja-JP" sz="1200" kern="0" baseline="30000" dirty="0">
              <a:solidFill>
                <a:prstClr val="black"/>
              </a:solidFill>
              <a:latin typeface="HG丸ｺﾞｼｯｸM-PRO" pitchFamily="50" charset="-128"/>
              <a:ea typeface="HG丸ｺﾞｼｯｸM-PRO" pitchFamily="50" charset="-128"/>
            </a:endParaRPr>
          </a:p>
          <a:p>
            <a:pPr algn="ctr">
              <a:defRPr/>
            </a:pPr>
            <a:endParaRPr kumimoji="0" lang="en-US" altLang="ja-JP" sz="1200" kern="0" baseline="30000" dirty="0">
              <a:solidFill>
                <a:prstClr val="black"/>
              </a:solidFill>
              <a:latin typeface="HG丸ｺﾞｼｯｸM-PRO" pitchFamily="50" charset="-128"/>
              <a:ea typeface="HG丸ｺﾞｼｯｸM-PRO" pitchFamily="50" charset="-128"/>
            </a:endParaRPr>
          </a:p>
          <a:p>
            <a:pPr algn="ctr">
              <a:defRPr/>
            </a:pPr>
            <a:endParaRPr kumimoji="0" lang="en-US" altLang="ja-JP" sz="1200" kern="0" baseline="30000" dirty="0">
              <a:solidFill>
                <a:prstClr val="black"/>
              </a:solidFill>
              <a:latin typeface="HG丸ｺﾞｼｯｸM-PRO" pitchFamily="50" charset="-128"/>
              <a:ea typeface="HG丸ｺﾞｼｯｸM-PRO" pitchFamily="50" charset="-128"/>
            </a:endParaRPr>
          </a:p>
          <a:p>
            <a:pPr algn="ctr">
              <a:defRPr/>
            </a:pPr>
            <a:endParaRPr kumimoji="0" lang="ja-JP" altLang="en-US" kern="0" baseline="30000" dirty="0">
              <a:solidFill>
                <a:prstClr val="black"/>
              </a:solidFill>
              <a:latin typeface="HG丸ｺﾞｼｯｸM-PRO" pitchFamily="50" charset="-128"/>
              <a:ea typeface="HG丸ｺﾞｼｯｸM-PRO" pitchFamily="50" charset="-128"/>
            </a:endParaRPr>
          </a:p>
        </p:txBody>
      </p:sp>
      <p:sp>
        <p:nvSpPr>
          <p:cNvPr id="23" name="角丸四角形 22"/>
          <p:cNvSpPr/>
          <p:nvPr/>
        </p:nvSpPr>
        <p:spPr>
          <a:xfrm>
            <a:off x="5003081" y="2741874"/>
            <a:ext cx="2470191" cy="545201"/>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defTabSz="957709">
              <a:defRPr/>
            </a:pPr>
            <a:r>
              <a:rPr kumimoji="0" lang="ja-JP" altLang="en-US" sz="1200" kern="0" dirty="0" smtClean="0">
                <a:solidFill>
                  <a:prstClr val="black"/>
                </a:solidFill>
                <a:latin typeface="MS Gothic" pitchFamily="49" charset="-128"/>
                <a:ea typeface="MS Gothic" pitchFamily="49" charset="-128"/>
              </a:rPr>
              <a:t>多様な精神疾患等ごとに</a:t>
            </a:r>
            <a:endParaRPr kumimoji="0" lang="en-US" altLang="ja-JP" sz="1200" kern="0" dirty="0" smtClean="0">
              <a:solidFill>
                <a:prstClr val="black"/>
              </a:solidFill>
              <a:latin typeface="MS Gothic" pitchFamily="49" charset="-128"/>
              <a:ea typeface="MS Gothic" pitchFamily="49" charset="-128"/>
            </a:endParaRPr>
          </a:p>
          <a:p>
            <a:pPr algn="ctr" defTabSz="957709">
              <a:defRPr/>
            </a:pPr>
            <a:r>
              <a:rPr kumimoji="0" lang="ja-JP" altLang="en-US" sz="1200" kern="0" dirty="0" smtClean="0">
                <a:solidFill>
                  <a:prstClr val="black"/>
                </a:solidFill>
                <a:latin typeface="MS Gothic" pitchFamily="49" charset="-128"/>
                <a:ea typeface="MS Gothic" pitchFamily="49" charset="-128"/>
              </a:rPr>
              <a:t>地域</a:t>
            </a:r>
            <a:r>
              <a:rPr kumimoji="0" lang="ja-JP" altLang="en-US" sz="1200" kern="0" dirty="0">
                <a:solidFill>
                  <a:prstClr val="black"/>
                </a:solidFill>
                <a:latin typeface="MS Gothic" pitchFamily="49" charset="-128"/>
                <a:ea typeface="MS Gothic" pitchFamily="49" charset="-128"/>
              </a:rPr>
              <a:t>精神科医療提供機能を担う</a:t>
            </a:r>
            <a:endParaRPr kumimoji="0" lang="en-US" altLang="ja-JP" sz="1200" kern="0" dirty="0">
              <a:solidFill>
                <a:prstClr val="black"/>
              </a:solidFill>
              <a:latin typeface="MS Gothic" pitchFamily="49" charset="-128"/>
              <a:ea typeface="MS Gothic" pitchFamily="49" charset="-128"/>
            </a:endParaRPr>
          </a:p>
          <a:p>
            <a:pPr algn="ctr" defTabSz="957709">
              <a:defRPr/>
            </a:pPr>
            <a:r>
              <a:rPr kumimoji="0" lang="ja-JP" altLang="en-US" sz="1200" kern="0" dirty="0">
                <a:solidFill>
                  <a:prstClr val="black"/>
                </a:solidFill>
                <a:latin typeface="MS Gothic" pitchFamily="49" charset="-128"/>
                <a:ea typeface="MS Gothic" pitchFamily="49" charset="-128"/>
              </a:rPr>
              <a:t>医療機関</a:t>
            </a:r>
          </a:p>
        </p:txBody>
      </p:sp>
      <p:sp>
        <p:nvSpPr>
          <p:cNvPr id="24" name="角丸四角形 46"/>
          <p:cNvSpPr/>
          <p:nvPr/>
        </p:nvSpPr>
        <p:spPr>
          <a:xfrm>
            <a:off x="5003235" y="4050978"/>
            <a:ext cx="2470191" cy="546201"/>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defTabSz="957709">
              <a:defRPr/>
            </a:pPr>
            <a:r>
              <a:rPr kumimoji="0" lang="ja-JP" altLang="en-US" sz="1200" kern="0" dirty="0">
                <a:solidFill>
                  <a:prstClr val="black"/>
                </a:solidFill>
                <a:latin typeface="MS Gothic" pitchFamily="49" charset="-128"/>
                <a:ea typeface="MS Gothic" pitchFamily="49" charset="-128"/>
              </a:rPr>
              <a:t>多様な精神疾患等ごとに</a:t>
            </a:r>
            <a:endParaRPr kumimoji="0" lang="en-US" altLang="ja-JP" sz="1200" kern="0" dirty="0">
              <a:solidFill>
                <a:prstClr val="black"/>
              </a:solidFill>
              <a:latin typeface="MS Gothic" pitchFamily="49" charset="-128"/>
              <a:ea typeface="MS Gothic" pitchFamily="49" charset="-128"/>
            </a:endParaRPr>
          </a:p>
          <a:p>
            <a:pPr algn="ctr" defTabSz="957709">
              <a:defRPr/>
            </a:pPr>
            <a:r>
              <a:rPr kumimoji="0" lang="ja-JP" altLang="en-US" sz="1200" kern="0" dirty="0">
                <a:solidFill>
                  <a:prstClr val="black"/>
                </a:solidFill>
                <a:latin typeface="MS Gothic" pitchFamily="49" charset="-128"/>
                <a:ea typeface="MS Gothic" pitchFamily="49" charset="-128"/>
              </a:rPr>
              <a:t>地域連携拠点機能を担う</a:t>
            </a:r>
            <a:endParaRPr kumimoji="0" lang="en-US" altLang="ja-JP" sz="1200" kern="0" dirty="0">
              <a:solidFill>
                <a:prstClr val="black"/>
              </a:solidFill>
              <a:latin typeface="MS Gothic" pitchFamily="49" charset="-128"/>
              <a:ea typeface="MS Gothic" pitchFamily="49" charset="-128"/>
            </a:endParaRPr>
          </a:p>
          <a:p>
            <a:pPr algn="ctr" defTabSz="957709">
              <a:defRPr/>
            </a:pPr>
            <a:r>
              <a:rPr kumimoji="0" lang="ja-JP" altLang="en-US" sz="1200" kern="0" dirty="0">
                <a:solidFill>
                  <a:prstClr val="black"/>
                </a:solidFill>
                <a:latin typeface="MS Gothic" pitchFamily="49" charset="-128"/>
                <a:ea typeface="MS Gothic" pitchFamily="49" charset="-128"/>
              </a:rPr>
              <a:t>医療機関</a:t>
            </a:r>
          </a:p>
        </p:txBody>
      </p:sp>
      <p:sp>
        <p:nvSpPr>
          <p:cNvPr id="25" name="角丸四角形 46"/>
          <p:cNvSpPr/>
          <p:nvPr/>
        </p:nvSpPr>
        <p:spPr>
          <a:xfrm>
            <a:off x="7617296" y="2741874"/>
            <a:ext cx="1246055" cy="545201"/>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defTabSz="957709">
              <a:defRPr/>
            </a:pPr>
            <a:r>
              <a:rPr kumimoji="0" lang="ja-JP" altLang="en-US" sz="1200" kern="0" dirty="0" smtClean="0">
                <a:solidFill>
                  <a:prstClr val="black"/>
                </a:solidFill>
                <a:latin typeface="MS Gothic" pitchFamily="49" charset="-128"/>
                <a:ea typeface="MS Gothic" pitchFamily="49" charset="-128"/>
              </a:rPr>
              <a:t>その他の</a:t>
            </a:r>
            <a:endParaRPr kumimoji="0" lang="en-US" altLang="ja-JP" sz="1200" kern="0" dirty="0" smtClean="0">
              <a:solidFill>
                <a:prstClr val="black"/>
              </a:solidFill>
              <a:latin typeface="MS Gothic" pitchFamily="49" charset="-128"/>
              <a:ea typeface="MS Gothic" pitchFamily="49" charset="-128"/>
            </a:endParaRPr>
          </a:p>
          <a:p>
            <a:pPr algn="ctr" defTabSz="957709">
              <a:defRPr/>
            </a:pPr>
            <a:r>
              <a:rPr kumimoji="0" lang="ja-JP" altLang="en-US" sz="1200" kern="0" dirty="0" smtClean="0">
                <a:solidFill>
                  <a:prstClr val="black"/>
                </a:solidFill>
                <a:latin typeface="MS Gothic" pitchFamily="49" charset="-128"/>
                <a:ea typeface="MS Gothic" pitchFamily="49" charset="-128"/>
              </a:rPr>
              <a:t>医療</a:t>
            </a:r>
            <a:r>
              <a:rPr kumimoji="0" lang="ja-JP" altLang="en-US" sz="1200" kern="0" dirty="0">
                <a:solidFill>
                  <a:prstClr val="black"/>
                </a:solidFill>
                <a:latin typeface="MS Gothic" pitchFamily="49" charset="-128"/>
                <a:ea typeface="MS Gothic" pitchFamily="49" charset="-128"/>
              </a:rPr>
              <a:t>機関</a:t>
            </a:r>
          </a:p>
        </p:txBody>
      </p:sp>
      <p:sp>
        <p:nvSpPr>
          <p:cNvPr id="26" name="角丸四角形 46"/>
          <p:cNvSpPr/>
          <p:nvPr/>
        </p:nvSpPr>
        <p:spPr>
          <a:xfrm>
            <a:off x="8985448" y="3117047"/>
            <a:ext cx="726447" cy="412516"/>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defTabSz="957709">
              <a:defRPr/>
            </a:pPr>
            <a:r>
              <a:rPr kumimoji="0" lang="ja-JP" altLang="en-US" sz="1200" kern="0" dirty="0">
                <a:solidFill>
                  <a:prstClr val="black"/>
                </a:solidFill>
                <a:latin typeface="MS Gothic" pitchFamily="49" charset="-128"/>
                <a:ea typeface="MS Gothic" pitchFamily="49" charset="-128"/>
              </a:rPr>
              <a:t>市町村</a:t>
            </a:r>
          </a:p>
        </p:txBody>
      </p:sp>
      <p:sp>
        <p:nvSpPr>
          <p:cNvPr id="27" name="角丸四角形 46"/>
          <p:cNvSpPr/>
          <p:nvPr/>
        </p:nvSpPr>
        <p:spPr>
          <a:xfrm>
            <a:off x="7639207" y="4050978"/>
            <a:ext cx="1246055" cy="546201"/>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defTabSz="957709">
              <a:defRPr/>
            </a:pPr>
            <a:r>
              <a:rPr kumimoji="0" lang="ja-JP" altLang="en-US" sz="1200" kern="0" dirty="0">
                <a:solidFill>
                  <a:prstClr val="black"/>
                </a:solidFill>
                <a:latin typeface="MS Gothic" pitchFamily="49" charset="-128"/>
                <a:ea typeface="MS Gothic" pitchFamily="49" charset="-128"/>
              </a:rPr>
              <a:t>保健所</a:t>
            </a:r>
          </a:p>
        </p:txBody>
      </p:sp>
      <p:sp>
        <p:nvSpPr>
          <p:cNvPr id="29" name="角丸四角形 46"/>
          <p:cNvSpPr/>
          <p:nvPr/>
        </p:nvSpPr>
        <p:spPr>
          <a:xfrm>
            <a:off x="5039087" y="5116370"/>
            <a:ext cx="2290169" cy="546201"/>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defTabSz="957709">
              <a:defRPr/>
            </a:pPr>
            <a:r>
              <a:rPr kumimoji="0" lang="ja-JP" altLang="en-US" sz="1200" kern="0" dirty="0">
                <a:solidFill>
                  <a:prstClr val="black"/>
                </a:solidFill>
                <a:latin typeface="MS Gothic" pitchFamily="49" charset="-128"/>
                <a:ea typeface="MS Gothic" pitchFamily="49" charset="-128"/>
              </a:rPr>
              <a:t>多様な精神疾患等ごとに</a:t>
            </a:r>
            <a:endParaRPr kumimoji="0" lang="en-US" altLang="ja-JP" sz="1200" kern="0" dirty="0">
              <a:solidFill>
                <a:prstClr val="black"/>
              </a:solidFill>
              <a:latin typeface="MS Gothic" pitchFamily="49" charset="-128"/>
              <a:ea typeface="MS Gothic" pitchFamily="49" charset="-128"/>
            </a:endParaRPr>
          </a:p>
          <a:p>
            <a:pPr algn="ctr" defTabSz="957709">
              <a:defRPr/>
            </a:pPr>
            <a:r>
              <a:rPr kumimoji="0" lang="ja-JP" altLang="en-US" sz="1200" kern="0" dirty="0">
                <a:solidFill>
                  <a:prstClr val="black"/>
                </a:solidFill>
                <a:latin typeface="MS Gothic" pitchFamily="49" charset="-128"/>
                <a:ea typeface="MS Gothic" pitchFamily="49" charset="-128"/>
              </a:rPr>
              <a:t>都道府県連携拠点機能を担う</a:t>
            </a:r>
            <a:endParaRPr kumimoji="0" lang="en-US" altLang="ja-JP" sz="1200" kern="0" dirty="0">
              <a:solidFill>
                <a:prstClr val="black"/>
              </a:solidFill>
              <a:latin typeface="MS Gothic" pitchFamily="49" charset="-128"/>
              <a:ea typeface="MS Gothic" pitchFamily="49" charset="-128"/>
            </a:endParaRPr>
          </a:p>
          <a:p>
            <a:pPr algn="ctr" defTabSz="957709">
              <a:defRPr/>
            </a:pPr>
            <a:r>
              <a:rPr kumimoji="0" lang="ja-JP" altLang="en-US" sz="1200" kern="0" dirty="0">
                <a:solidFill>
                  <a:prstClr val="black"/>
                </a:solidFill>
                <a:latin typeface="MS Gothic" pitchFamily="49" charset="-128"/>
                <a:ea typeface="MS Gothic" pitchFamily="49" charset="-128"/>
              </a:rPr>
              <a:t>医療機関</a:t>
            </a:r>
          </a:p>
        </p:txBody>
      </p:sp>
      <p:sp>
        <p:nvSpPr>
          <p:cNvPr id="30" name="角丸四角形 46"/>
          <p:cNvSpPr/>
          <p:nvPr/>
        </p:nvSpPr>
        <p:spPr>
          <a:xfrm>
            <a:off x="7415357" y="5116370"/>
            <a:ext cx="886015" cy="546201"/>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defTabSz="957709">
              <a:defRPr/>
            </a:pPr>
            <a:r>
              <a:rPr kumimoji="0" lang="ja-JP" altLang="en-US" sz="1200" kern="0" dirty="0">
                <a:solidFill>
                  <a:prstClr val="black"/>
                </a:solidFill>
                <a:latin typeface="MS Gothic" pitchFamily="49" charset="-128"/>
                <a:ea typeface="MS Gothic" pitchFamily="49" charset="-128"/>
              </a:rPr>
              <a:t>都道府県</a:t>
            </a:r>
            <a:endParaRPr kumimoji="0" lang="en-US" altLang="ja-JP" sz="1200" kern="0" dirty="0">
              <a:solidFill>
                <a:prstClr val="black"/>
              </a:solidFill>
              <a:latin typeface="MS Gothic" pitchFamily="49" charset="-128"/>
              <a:ea typeface="MS Gothic" pitchFamily="49" charset="-128"/>
            </a:endParaRPr>
          </a:p>
          <a:p>
            <a:pPr algn="ctr" defTabSz="957709">
              <a:defRPr/>
            </a:pPr>
            <a:r>
              <a:rPr kumimoji="0" lang="ja-JP" altLang="en-US" sz="1200" kern="0" dirty="0">
                <a:solidFill>
                  <a:prstClr val="black"/>
                </a:solidFill>
                <a:latin typeface="MS Gothic" pitchFamily="49" charset="-128"/>
                <a:ea typeface="MS Gothic" pitchFamily="49" charset="-128"/>
              </a:rPr>
              <a:t>本庁</a:t>
            </a:r>
          </a:p>
        </p:txBody>
      </p:sp>
      <p:sp>
        <p:nvSpPr>
          <p:cNvPr id="31" name="角丸四角形 46"/>
          <p:cNvSpPr/>
          <p:nvPr/>
        </p:nvSpPr>
        <p:spPr>
          <a:xfrm>
            <a:off x="8445380" y="5116370"/>
            <a:ext cx="1152136" cy="546201"/>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defTabSz="957709">
              <a:defRPr/>
            </a:pPr>
            <a:r>
              <a:rPr kumimoji="0" lang="ja-JP" altLang="en-US" sz="1200" kern="0" dirty="0">
                <a:solidFill>
                  <a:prstClr val="black"/>
                </a:solidFill>
                <a:latin typeface="MS Gothic" pitchFamily="49" charset="-128"/>
                <a:ea typeface="MS Gothic" pitchFamily="49" charset="-128"/>
              </a:rPr>
              <a:t>精神保健福祉</a:t>
            </a:r>
            <a:endParaRPr kumimoji="0" lang="en-US" altLang="ja-JP" sz="1200" kern="0" dirty="0">
              <a:solidFill>
                <a:prstClr val="black"/>
              </a:solidFill>
              <a:latin typeface="MS Gothic" pitchFamily="49" charset="-128"/>
              <a:ea typeface="MS Gothic" pitchFamily="49" charset="-128"/>
            </a:endParaRPr>
          </a:p>
          <a:p>
            <a:pPr algn="ctr" defTabSz="957709">
              <a:defRPr/>
            </a:pPr>
            <a:r>
              <a:rPr kumimoji="0" lang="ja-JP" altLang="en-US" sz="1200" kern="0" dirty="0">
                <a:solidFill>
                  <a:prstClr val="black"/>
                </a:solidFill>
                <a:latin typeface="MS Gothic" pitchFamily="49" charset="-128"/>
                <a:ea typeface="MS Gothic" pitchFamily="49" charset="-128"/>
              </a:rPr>
              <a:t>センター</a:t>
            </a:r>
          </a:p>
        </p:txBody>
      </p:sp>
      <p:sp>
        <p:nvSpPr>
          <p:cNvPr id="32" name="角丸四角形 5"/>
          <p:cNvSpPr/>
          <p:nvPr/>
        </p:nvSpPr>
        <p:spPr bwMode="auto">
          <a:xfrm>
            <a:off x="5385048" y="3621103"/>
            <a:ext cx="3960440" cy="35954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kumimoji="0" lang="ja-JP" altLang="en-US" sz="1200" b="1" kern="0" dirty="0">
                <a:solidFill>
                  <a:prstClr val="black"/>
                </a:solidFill>
                <a:latin typeface="HG丸ｺﾞｼｯｸM-PRO" pitchFamily="50" charset="-128"/>
                <a:ea typeface="HG丸ｺﾞｼｯｸM-PRO" pitchFamily="50" charset="-128"/>
              </a:rPr>
              <a:t>精神</a:t>
            </a:r>
            <a:r>
              <a:rPr kumimoji="0" lang="ja-JP" altLang="en-US" sz="1200" b="1" kern="0" dirty="0" smtClean="0">
                <a:solidFill>
                  <a:prstClr val="black"/>
                </a:solidFill>
                <a:latin typeface="HG丸ｺﾞｼｯｸM-PRO" pitchFamily="50" charset="-128"/>
                <a:ea typeface="HG丸ｺﾞｼｯｸM-PRO" pitchFamily="50" charset="-128"/>
              </a:rPr>
              <a:t>医療圏ごと</a:t>
            </a:r>
            <a:r>
              <a:rPr kumimoji="0" lang="ja-JP" altLang="en-US" sz="1200" b="1" kern="0" dirty="0">
                <a:solidFill>
                  <a:prstClr val="black"/>
                </a:solidFill>
                <a:latin typeface="HG丸ｺﾞｼｯｸM-PRO" pitchFamily="50" charset="-128"/>
                <a:ea typeface="HG丸ｺﾞｼｯｸM-PRO" pitchFamily="50" charset="-128"/>
              </a:rPr>
              <a:t>の医療</a:t>
            </a:r>
            <a:r>
              <a:rPr kumimoji="0" lang="ja-JP" altLang="ja-JP" sz="1200" b="1" kern="0" dirty="0">
                <a:solidFill>
                  <a:prstClr val="black"/>
                </a:solidFill>
                <a:latin typeface="HG丸ｺﾞｼｯｸM-PRO" pitchFamily="50" charset="-128"/>
                <a:ea typeface="HG丸ｺﾞｼｯｸM-PRO" pitchFamily="50" charset="-128"/>
              </a:rPr>
              <a:t>関係者</a:t>
            </a:r>
            <a:r>
              <a:rPr kumimoji="0" lang="ja-JP" altLang="en-US" sz="1200" b="1" kern="0" dirty="0">
                <a:solidFill>
                  <a:prstClr val="black"/>
                </a:solidFill>
                <a:latin typeface="HG丸ｺﾞｼｯｸM-PRO" pitchFamily="50" charset="-128"/>
                <a:ea typeface="HG丸ｺﾞｼｯｸM-PRO" pitchFamily="50" charset="-128"/>
              </a:rPr>
              <a:t>等</a:t>
            </a:r>
            <a:r>
              <a:rPr kumimoji="0" lang="ja-JP" altLang="ja-JP" sz="1200" b="1" kern="0" dirty="0">
                <a:solidFill>
                  <a:prstClr val="black"/>
                </a:solidFill>
                <a:latin typeface="HG丸ｺﾞｼｯｸM-PRO" pitchFamily="50" charset="-128"/>
                <a:ea typeface="HG丸ｺﾞｼｯｸM-PRO" pitchFamily="50" charset="-128"/>
              </a:rPr>
              <a:t>による協議の場</a:t>
            </a:r>
            <a:endParaRPr kumimoji="0" lang="en-US" altLang="ja-JP" sz="1200" b="1" kern="0" dirty="0">
              <a:solidFill>
                <a:prstClr val="black"/>
              </a:solidFill>
              <a:latin typeface="HG丸ｺﾞｼｯｸM-PRO" pitchFamily="50" charset="-128"/>
              <a:ea typeface="HG丸ｺﾞｼｯｸM-PRO" pitchFamily="50" charset="-128"/>
            </a:endParaRPr>
          </a:p>
          <a:p>
            <a:pPr algn="ctr">
              <a:defRPr/>
            </a:pPr>
            <a:r>
              <a:rPr kumimoji="0" lang="ja-JP" altLang="en-US" sz="1100" kern="0" dirty="0">
                <a:solidFill>
                  <a:prstClr val="black"/>
                </a:solidFill>
                <a:latin typeface="HG丸ｺﾞｼｯｸM-PRO" pitchFamily="50" charset="-128"/>
                <a:ea typeface="HG丸ｺﾞｼｯｸM-PRO" pitchFamily="50" charset="-128"/>
              </a:rPr>
              <a:t>精神疾患に</a:t>
            </a:r>
            <a:r>
              <a:rPr kumimoji="0" lang="ja-JP" altLang="en-US" sz="1100" kern="0" dirty="0" smtClean="0">
                <a:solidFill>
                  <a:prstClr val="black"/>
                </a:solidFill>
                <a:latin typeface="HG丸ｺﾞｼｯｸM-PRO" pitchFamily="50" charset="-128"/>
                <a:ea typeface="HG丸ｺﾞｼｯｸM-PRO" pitchFamily="50" charset="-128"/>
              </a:rPr>
              <a:t>関する</a:t>
            </a:r>
            <a:r>
              <a:rPr kumimoji="0" lang="ja-JP" altLang="en-US" sz="1100" kern="0" dirty="0">
                <a:solidFill>
                  <a:prstClr val="black"/>
                </a:solidFill>
                <a:latin typeface="HG丸ｺﾞｼｯｸM-PRO" pitchFamily="50" charset="-128"/>
                <a:ea typeface="HG丸ｺﾞｼｯｸM-PRO" pitchFamily="50" charset="-128"/>
              </a:rPr>
              <a:t>圏域連携</a:t>
            </a:r>
            <a:r>
              <a:rPr kumimoji="0" lang="ja-JP" altLang="en-US" sz="1100" kern="0" dirty="0" smtClean="0">
                <a:solidFill>
                  <a:prstClr val="black"/>
                </a:solidFill>
                <a:latin typeface="HG丸ｺﾞｼｯｸM-PRO" pitchFamily="50" charset="-128"/>
                <a:ea typeface="HG丸ｺﾞｼｯｸM-PRO" pitchFamily="50" charset="-128"/>
              </a:rPr>
              <a:t>会議</a:t>
            </a:r>
            <a:endParaRPr kumimoji="0" lang="en-US" altLang="ja-JP" sz="1100" kern="0" baseline="30000" dirty="0">
              <a:solidFill>
                <a:prstClr val="black"/>
              </a:solidFill>
              <a:latin typeface="HG丸ｺﾞｼｯｸM-PRO" pitchFamily="50" charset="-128"/>
              <a:ea typeface="HG丸ｺﾞｼｯｸM-PRO" pitchFamily="50" charset="-128"/>
            </a:endParaRPr>
          </a:p>
        </p:txBody>
      </p:sp>
      <p:sp>
        <p:nvSpPr>
          <p:cNvPr id="33" name="角丸四角形 5"/>
          <p:cNvSpPr/>
          <p:nvPr/>
        </p:nvSpPr>
        <p:spPr bwMode="auto">
          <a:xfrm>
            <a:off x="5692023" y="5779111"/>
            <a:ext cx="3473445" cy="431020"/>
          </a:xfrm>
          <a:prstGeom prst="roundRect">
            <a:avLst/>
          </a:prstGeom>
          <a:solidFill>
            <a:srgbClr val="FFFF99"/>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kumimoji="0" lang="ja-JP" altLang="en-US" sz="1200" b="1" kern="0" dirty="0">
                <a:solidFill>
                  <a:prstClr val="black"/>
                </a:solidFill>
                <a:latin typeface="HG丸ｺﾞｼｯｸM-PRO" pitchFamily="50" charset="-128"/>
                <a:ea typeface="HG丸ｺﾞｼｯｸM-PRO" pitchFamily="50" charset="-128"/>
              </a:rPr>
              <a:t>都道府県ごとの医療</a:t>
            </a:r>
            <a:r>
              <a:rPr kumimoji="0" lang="ja-JP" altLang="ja-JP" sz="1200" b="1" kern="0" dirty="0">
                <a:solidFill>
                  <a:prstClr val="black"/>
                </a:solidFill>
                <a:latin typeface="HG丸ｺﾞｼｯｸM-PRO" pitchFamily="50" charset="-128"/>
                <a:ea typeface="HG丸ｺﾞｼｯｸM-PRO" pitchFamily="50" charset="-128"/>
              </a:rPr>
              <a:t>関係者</a:t>
            </a:r>
            <a:r>
              <a:rPr kumimoji="0" lang="ja-JP" altLang="en-US" sz="1200" b="1" kern="0" dirty="0">
                <a:solidFill>
                  <a:prstClr val="black"/>
                </a:solidFill>
                <a:latin typeface="HG丸ｺﾞｼｯｸM-PRO" pitchFamily="50" charset="-128"/>
                <a:ea typeface="HG丸ｺﾞｼｯｸM-PRO" pitchFamily="50" charset="-128"/>
              </a:rPr>
              <a:t>等</a:t>
            </a:r>
            <a:r>
              <a:rPr kumimoji="0" lang="ja-JP" altLang="ja-JP" sz="1200" b="1" kern="0" dirty="0">
                <a:solidFill>
                  <a:prstClr val="black"/>
                </a:solidFill>
                <a:latin typeface="HG丸ｺﾞｼｯｸM-PRO" pitchFamily="50" charset="-128"/>
                <a:ea typeface="HG丸ｺﾞｼｯｸM-PRO" pitchFamily="50" charset="-128"/>
              </a:rPr>
              <a:t>による協議の場</a:t>
            </a:r>
            <a:endParaRPr kumimoji="0" lang="en-US" altLang="ja-JP" sz="1200" b="1" kern="0" dirty="0">
              <a:solidFill>
                <a:prstClr val="black"/>
              </a:solidFill>
              <a:latin typeface="HG丸ｺﾞｼｯｸM-PRO" pitchFamily="50" charset="-128"/>
              <a:ea typeface="HG丸ｺﾞｼｯｸM-PRO" pitchFamily="50" charset="-128"/>
            </a:endParaRPr>
          </a:p>
          <a:p>
            <a:pPr algn="ctr">
              <a:defRPr/>
            </a:pPr>
            <a:r>
              <a:rPr kumimoji="0" lang="ja-JP" altLang="en-US" sz="1100" kern="0" dirty="0">
                <a:solidFill>
                  <a:prstClr val="black"/>
                </a:solidFill>
                <a:latin typeface="HG丸ｺﾞｼｯｸM-PRO" pitchFamily="50" charset="-128"/>
                <a:ea typeface="HG丸ｺﾞｼｯｸM-PRO" pitchFamily="50" charset="-128"/>
              </a:rPr>
              <a:t>精神疾患に関する作業</a:t>
            </a:r>
            <a:r>
              <a:rPr kumimoji="0" lang="ja-JP" altLang="en-US" sz="1100" kern="0" dirty="0" smtClean="0">
                <a:solidFill>
                  <a:prstClr val="black"/>
                </a:solidFill>
                <a:latin typeface="HG丸ｺﾞｼｯｸM-PRO" pitchFamily="50" charset="-128"/>
                <a:ea typeface="HG丸ｺﾞｼｯｸM-PRO" pitchFamily="50" charset="-128"/>
              </a:rPr>
              <a:t>部会</a:t>
            </a:r>
            <a:endParaRPr kumimoji="0" lang="en-US" altLang="ja-JP" sz="1100" kern="0" baseline="30000" dirty="0">
              <a:solidFill>
                <a:prstClr val="black"/>
              </a:solidFill>
              <a:latin typeface="HG丸ｺﾞｼｯｸM-PRO" pitchFamily="50" charset="-128"/>
              <a:ea typeface="HG丸ｺﾞｼｯｸM-PRO" pitchFamily="50" charset="-128"/>
            </a:endParaRPr>
          </a:p>
        </p:txBody>
      </p:sp>
      <p:sp>
        <p:nvSpPr>
          <p:cNvPr id="34" name="テキスト ボックス 33"/>
          <p:cNvSpPr txBox="1"/>
          <p:nvPr/>
        </p:nvSpPr>
        <p:spPr>
          <a:xfrm>
            <a:off x="5273285" y="2355059"/>
            <a:ext cx="4216219" cy="307777"/>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pPr defTabSz="879433"/>
            <a:r>
              <a:rPr lang="ja-JP" altLang="en-US" sz="1400" b="1" dirty="0">
                <a:solidFill>
                  <a:prstClr val="black"/>
                </a:solidFill>
              </a:rPr>
              <a:t>多様</a:t>
            </a:r>
            <a:r>
              <a:rPr lang="ja-JP" altLang="en-US" sz="1400" b="1" dirty="0" smtClean="0">
                <a:solidFill>
                  <a:prstClr val="black"/>
                </a:solidFill>
              </a:rPr>
              <a:t>な精神疾患等に対応できる医療連携体制の構築</a:t>
            </a:r>
            <a:endParaRPr lang="ja-JP" altLang="en-US" sz="1400" b="1" dirty="0">
              <a:solidFill>
                <a:prstClr val="black"/>
              </a:solidFill>
            </a:endParaRPr>
          </a:p>
        </p:txBody>
      </p:sp>
      <p:sp>
        <p:nvSpPr>
          <p:cNvPr id="35" name="テキスト ボックス 34"/>
          <p:cNvSpPr txBox="1"/>
          <p:nvPr/>
        </p:nvSpPr>
        <p:spPr>
          <a:xfrm>
            <a:off x="306209" y="2355059"/>
            <a:ext cx="4286751" cy="307777"/>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pPr defTabSz="879433"/>
            <a:r>
              <a:rPr lang="ja-JP" altLang="en-US" sz="1400" b="1" dirty="0" smtClean="0">
                <a:solidFill>
                  <a:prstClr val="black"/>
                </a:solidFill>
              </a:rPr>
              <a:t>精神障害にも対応できる地域包括ケアシステムの構築</a:t>
            </a:r>
            <a:endParaRPr lang="ja-JP" altLang="en-US" sz="1400" b="1" dirty="0">
              <a:solidFill>
                <a:prstClr val="black"/>
              </a:solidFill>
            </a:endParaRPr>
          </a:p>
        </p:txBody>
      </p:sp>
      <p:sp>
        <p:nvSpPr>
          <p:cNvPr id="37" name="角丸四角形 53"/>
          <p:cNvSpPr/>
          <p:nvPr/>
        </p:nvSpPr>
        <p:spPr>
          <a:xfrm>
            <a:off x="200472" y="2687846"/>
            <a:ext cx="4573967" cy="2825028"/>
          </a:xfrm>
          <a:prstGeom prst="roundRect">
            <a:avLst/>
          </a:prstGeom>
          <a:ln/>
        </p:spPr>
        <p:style>
          <a:lnRef idx="1">
            <a:schemeClr val="accent6"/>
          </a:lnRef>
          <a:fillRef idx="2">
            <a:schemeClr val="accent6"/>
          </a:fillRef>
          <a:effectRef idx="1">
            <a:schemeClr val="accent6"/>
          </a:effectRef>
          <a:fontRef idx="minor">
            <a:schemeClr val="dk1"/>
          </a:fontRef>
        </p:style>
        <p:txBody>
          <a:bodyPr lIns="91376" tIns="45691" rIns="91376" bIns="45691" rtlCol="0" anchor="ctr"/>
          <a:lstStyle/>
          <a:p>
            <a:pPr algn="ctr"/>
            <a:endParaRPr lang="ja-JP" altLang="en-US" spc="-100" dirty="0">
              <a:solidFill>
                <a:prstClr val="black"/>
              </a:solidFill>
            </a:endParaRPr>
          </a:p>
        </p:txBody>
      </p:sp>
      <p:sp>
        <p:nvSpPr>
          <p:cNvPr id="38" name="円/楕円 56"/>
          <p:cNvSpPr/>
          <p:nvPr/>
        </p:nvSpPr>
        <p:spPr>
          <a:xfrm>
            <a:off x="330844" y="2745781"/>
            <a:ext cx="4296246" cy="2826654"/>
          </a:xfrm>
          <a:prstGeom prst="ellipse">
            <a:avLst/>
          </a:prstGeom>
        </p:spPr>
        <p:style>
          <a:lnRef idx="1">
            <a:schemeClr val="accent2"/>
          </a:lnRef>
          <a:fillRef idx="2">
            <a:schemeClr val="accent2"/>
          </a:fillRef>
          <a:effectRef idx="1">
            <a:schemeClr val="accent2"/>
          </a:effectRef>
          <a:fontRef idx="minor">
            <a:schemeClr val="dk1"/>
          </a:fontRef>
        </p:style>
        <p:txBody>
          <a:bodyPr lIns="91376" tIns="45691" rIns="91376" bIns="45691" rtlCol="0" anchor="ctr"/>
          <a:lstStyle/>
          <a:p>
            <a:pPr algn="ctr"/>
            <a:endParaRPr lang="ja-JP" altLang="en-US" spc="-100">
              <a:solidFill>
                <a:prstClr val="black"/>
              </a:solidFill>
            </a:endParaRPr>
          </a:p>
        </p:txBody>
      </p:sp>
      <p:sp>
        <p:nvSpPr>
          <p:cNvPr id="39" name="円/楕円 56"/>
          <p:cNvSpPr/>
          <p:nvPr/>
        </p:nvSpPr>
        <p:spPr>
          <a:xfrm>
            <a:off x="848544" y="3454075"/>
            <a:ext cx="3178143" cy="1709261"/>
          </a:xfrm>
          <a:prstGeom prst="ellipse">
            <a:avLst/>
          </a:prstGeom>
        </p:spPr>
        <p:style>
          <a:lnRef idx="1">
            <a:schemeClr val="accent3"/>
          </a:lnRef>
          <a:fillRef idx="2">
            <a:schemeClr val="accent3"/>
          </a:fillRef>
          <a:effectRef idx="1">
            <a:schemeClr val="accent3"/>
          </a:effectRef>
          <a:fontRef idx="minor">
            <a:schemeClr val="dk1"/>
          </a:fontRef>
        </p:style>
        <p:txBody>
          <a:bodyPr lIns="91376" tIns="45691" rIns="91376" bIns="45691" rtlCol="0" anchor="ctr"/>
          <a:lstStyle/>
          <a:p>
            <a:pPr algn="ctr"/>
            <a:endParaRPr lang="ja-JP" altLang="en-US" spc="-100">
              <a:solidFill>
                <a:prstClr val="black"/>
              </a:solidFill>
            </a:endParaRPr>
          </a:p>
        </p:txBody>
      </p:sp>
      <p:sp>
        <p:nvSpPr>
          <p:cNvPr id="40" name="左カーブ矢印 76"/>
          <p:cNvSpPr/>
          <p:nvPr/>
        </p:nvSpPr>
        <p:spPr>
          <a:xfrm rot="1592324" flipH="1">
            <a:off x="1599061" y="4393923"/>
            <a:ext cx="350594" cy="598855"/>
          </a:xfrm>
          <a:prstGeom prst="curvedLeftArrow">
            <a:avLst/>
          </a:prstGeom>
        </p:spPr>
        <p:style>
          <a:lnRef idx="1">
            <a:schemeClr val="accent3"/>
          </a:lnRef>
          <a:fillRef idx="3">
            <a:schemeClr val="accent3"/>
          </a:fillRef>
          <a:effectRef idx="2">
            <a:schemeClr val="accent3"/>
          </a:effectRef>
          <a:fontRef idx="minor">
            <a:schemeClr val="lt1"/>
          </a:fontRef>
        </p:style>
        <p:txBody>
          <a:bodyPr lIns="91376" tIns="45691" rIns="91376" bIns="45691" rtlCol="0" anchor="ctr"/>
          <a:lstStyle/>
          <a:p>
            <a:pPr algn="ctr"/>
            <a:endParaRPr lang="ja-JP" altLang="en-US" spc="-100">
              <a:solidFill>
                <a:prstClr val="black"/>
              </a:solidFill>
            </a:endParaRPr>
          </a:p>
        </p:txBody>
      </p:sp>
      <p:sp>
        <p:nvSpPr>
          <p:cNvPr id="41" name="右カーブ矢印 75"/>
          <p:cNvSpPr/>
          <p:nvPr/>
        </p:nvSpPr>
        <p:spPr>
          <a:xfrm rot="9768053">
            <a:off x="3167887" y="4298612"/>
            <a:ext cx="408810" cy="830791"/>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376" tIns="45691" rIns="91376" bIns="45691" rtlCol="0" anchor="ctr"/>
          <a:lstStyle/>
          <a:p>
            <a:pPr algn="ctr"/>
            <a:endParaRPr lang="ja-JP" altLang="en-US" spc="-100">
              <a:solidFill>
                <a:prstClr val="black"/>
              </a:solidFill>
            </a:endParaRPr>
          </a:p>
        </p:txBody>
      </p:sp>
      <p:sp>
        <p:nvSpPr>
          <p:cNvPr id="42" name="円/楕円 37"/>
          <p:cNvSpPr/>
          <p:nvPr/>
        </p:nvSpPr>
        <p:spPr>
          <a:xfrm>
            <a:off x="1704905" y="4001287"/>
            <a:ext cx="1472281" cy="654100"/>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algn="ctr"/>
            <a:endParaRPr lang="ja-JP" altLang="en-US" spc="-100">
              <a:solidFill>
                <a:prstClr val="black"/>
              </a:solidFill>
            </a:endParaRPr>
          </a:p>
        </p:txBody>
      </p:sp>
      <p:sp>
        <p:nvSpPr>
          <p:cNvPr id="43" name="円/楕円 35"/>
          <p:cNvSpPr/>
          <p:nvPr/>
        </p:nvSpPr>
        <p:spPr>
          <a:xfrm>
            <a:off x="1367515" y="4944396"/>
            <a:ext cx="892375" cy="446631"/>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algn="ctr"/>
            <a:endParaRPr lang="ja-JP" altLang="en-US" spc="-100">
              <a:solidFill>
                <a:prstClr val="black"/>
              </a:solidFill>
            </a:endParaRPr>
          </a:p>
        </p:txBody>
      </p:sp>
      <p:sp>
        <p:nvSpPr>
          <p:cNvPr id="44" name="テキスト ボックス 43"/>
          <p:cNvSpPr txBox="1"/>
          <p:nvPr/>
        </p:nvSpPr>
        <p:spPr>
          <a:xfrm>
            <a:off x="1131072" y="2732135"/>
            <a:ext cx="1170130" cy="338391"/>
          </a:xfrm>
          <a:prstGeom prst="rect">
            <a:avLst/>
          </a:prstGeom>
          <a:noFill/>
        </p:spPr>
        <p:txBody>
          <a:bodyPr wrap="square" lIns="91376" tIns="45691" rIns="91376" bIns="45691" rtlCol="0">
            <a:spAutoFit/>
          </a:bodyPr>
          <a:lstStyle/>
          <a:p>
            <a:pPr algn="ctr"/>
            <a:endParaRPr lang="en-US" altLang="ja-JP" sz="1599" b="1" spc="-100" dirty="0">
              <a:solidFill>
                <a:prstClr val="black"/>
              </a:solidFill>
              <a:latin typeface="HG丸ｺﾞｼｯｸM-PRO" pitchFamily="50" charset="-128"/>
              <a:ea typeface="HG丸ｺﾞｼｯｸM-PRO" pitchFamily="50" charset="-128"/>
            </a:endParaRPr>
          </a:p>
        </p:txBody>
      </p:sp>
      <p:sp>
        <p:nvSpPr>
          <p:cNvPr id="45" name="テキスト ボックス 44"/>
          <p:cNvSpPr txBox="1"/>
          <p:nvPr/>
        </p:nvSpPr>
        <p:spPr>
          <a:xfrm>
            <a:off x="848544" y="4736236"/>
            <a:ext cx="3274726" cy="276940"/>
          </a:xfrm>
          <a:prstGeom prst="rect">
            <a:avLst/>
          </a:prstGeom>
          <a:noFill/>
        </p:spPr>
        <p:txBody>
          <a:bodyPr wrap="square" lIns="91376" tIns="45691" rIns="91376" bIns="45691" rtlCol="0">
            <a:spAutoFit/>
          </a:bodyPr>
          <a:lstStyle/>
          <a:p>
            <a:pPr algn="ctr"/>
            <a:r>
              <a:rPr lang="ja-JP" altLang="en-US" sz="1200" b="1" spc="-100" dirty="0" smtClean="0">
                <a:solidFill>
                  <a:prstClr val="black"/>
                </a:solidFill>
                <a:latin typeface="HG丸ｺﾞｼｯｸM-PRO" pitchFamily="50" charset="-128"/>
                <a:ea typeface="HG丸ｺﾞｼｯｸM-PRO" pitchFamily="50" charset="-128"/>
              </a:rPr>
              <a:t>社会参加（就労）・地域の助け合い</a:t>
            </a:r>
            <a:endParaRPr lang="en-US" altLang="ja-JP" sz="1200" b="1" spc="-100" dirty="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1895363" y="4029467"/>
            <a:ext cx="1032027" cy="276940"/>
          </a:xfrm>
          <a:prstGeom prst="rect">
            <a:avLst/>
          </a:prstGeom>
          <a:noFill/>
        </p:spPr>
        <p:txBody>
          <a:bodyPr wrap="square" lIns="91376" tIns="45691" rIns="91376" bIns="45691" rtlCol="0">
            <a:spAutoFit/>
          </a:bodyPr>
          <a:lstStyle/>
          <a:p>
            <a:pPr algn="ctr"/>
            <a:r>
              <a:rPr lang="ja-JP" altLang="en-US" sz="1200" b="1" spc="-100" dirty="0">
                <a:solidFill>
                  <a:prstClr val="black"/>
                </a:solidFill>
                <a:latin typeface="HG丸ｺﾞｼｯｸM-PRO" pitchFamily="50" charset="-128"/>
                <a:ea typeface="HG丸ｺﾞｼｯｸM-PRO" pitchFamily="50" charset="-128"/>
              </a:rPr>
              <a:t>住まい</a:t>
            </a:r>
            <a:endParaRPr lang="en-US" altLang="ja-JP" sz="1200" b="1" spc="-100" dirty="0">
              <a:solidFill>
                <a:prstClr val="black"/>
              </a:solidFill>
              <a:latin typeface="HG丸ｺﾞｼｯｸM-PRO" pitchFamily="50" charset="-128"/>
              <a:ea typeface="HG丸ｺﾞｼｯｸM-PRO" pitchFamily="50" charset="-128"/>
            </a:endParaRPr>
          </a:p>
        </p:txBody>
      </p:sp>
      <p:pic>
        <p:nvPicPr>
          <p:cNvPr id="47" name="図 46" descr="building02_house1_cl.wmf"/>
          <p:cNvPicPr>
            <a:picLocks noChangeAspect="1"/>
          </p:cNvPicPr>
          <p:nvPr/>
        </p:nvPicPr>
        <p:blipFill>
          <a:blip r:embed="rId2" cstate="print"/>
          <a:stretch>
            <a:fillRect/>
          </a:stretch>
        </p:blipFill>
        <p:spPr>
          <a:xfrm>
            <a:off x="1975635" y="4274744"/>
            <a:ext cx="651133" cy="366322"/>
          </a:xfrm>
          <a:prstGeom prst="rect">
            <a:avLst/>
          </a:prstGeom>
        </p:spPr>
      </p:pic>
      <p:sp>
        <p:nvSpPr>
          <p:cNvPr id="48" name="円/楕円 78"/>
          <p:cNvSpPr/>
          <p:nvPr/>
        </p:nvSpPr>
        <p:spPr>
          <a:xfrm>
            <a:off x="2019175" y="5162659"/>
            <a:ext cx="751474" cy="300376"/>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algn="ctr"/>
            <a:endParaRPr lang="ja-JP" altLang="en-US" spc="-100">
              <a:solidFill>
                <a:prstClr val="black"/>
              </a:solidFill>
            </a:endParaRPr>
          </a:p>
        </p:txBody>
      </p:sp>
      <p:sp>
        <p:nvSpPr>
          <p:cNvPr id="49" name="円/楕円 71"/>
          <p:cNvSpPr/>
          <p:nvPr/>
        </p:nvSpPr>
        <p:spPr>
          <a:xfrm>
            <a:off x="2598887" y="4958979"/>
            <a:ext cx="848099" cy="446631"/>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algn="ctr"/>
            <a:endParaRPr lang="ja-JP" altLang="en-US" spc="-100">
              <a:solidFill>
                <a:prstClr val="black"/>
              </a:solidFill>
            </a:endParaRPr>
          </a:p>
        </p:txBody>
      </p:sp>
      <p:pic>
        <p:nvPicPr>
          <p:cNvPr id="50" name="Picture 2" descr="19"/>
          <p:cNvPicPr>
            <a:picLocks noChangeAspect="1" noChangeArrowheads="1"/>
          </p:cNvPicPr>
          <p:nvPr/>
        </p:nvPicPr>
        <p:blipFill>
          <a:blip r:embed="rId3" cstate="print"/>
          <a:srcRect/>
          <a:stretch>
            <a:fillRect/>
          </a:stretch>
        </p:blipFill>
        <p:spPr bwMode="auto">
          <a:xfrm>
            <a:off x="1496616" y="4934545"/>
            <a:ext cx="564029" cy="384474"/>
          </a:xfrm>
          <a:prstGeom prst="rect">
            <a:avLst/>
          </a:prstGeom>
          <a:noFill/>
        </p:spPr>
      </p:pic>
      <p:pic>
        <p:nvPicPr>
          <p:cNvPr id="51" name="Picture 2" descr="C:\Users\TSDHV\Desktop\20160625推計第4弾\boy_socc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297" y="4958979"/>
            <a:ext cx="257624" cy="438509"/>
          </a:xfrm>
          <a:prstGeom prst="rect">
            <a:avLst/>
          </a:prstGeom>
          <a:noFill/>
          <a:extLst>
            <a:ext uri="{909E8E84-426E-40DD-AFC4-6F175D3DCCD1}">
              <a14:hiddenFill xmlns:a14="http://schemas.microsoft.com/office/drawing/2010/main">
                <a:solidFill>
                  <a:srgbClr val="FFFFFF"/>
                </a:solidFill>
              </a14:hiddenFill>
            </a:ext>
          </a:extLst>
        </p:spPr>
      </p:pic>
      <p:sp>
        <p:nvSpPr>
          <p:cNvPr id="52" name="角丸四角形 8"/>
          <p:cNvSpPr/>
          <p:nvPr/>
        </p:nvSpPr>
        <p:spPr bwMode="auto">
          <a:xfrm>
            <a:off x="200478" y="5704175"/>
            <a:ext cx="4471359" cy="226336"/>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kumimoji="0" lang="ja-JP" altLang="en-US" sz="1000" kern="0" dirty="0" smtClean="0">
                <a:solidFill>
                  <a:prstClr val="black"/>
                </a:solidFill>
                <a:latin typeface="HG丸ｺﾞｼｯｸM-PRO" pitchFamily="50" charset="-128"/>
                <a:ea typeface="HG丸ｺﾞｼｯｸM-PRO" pitchFamily="50" charset="-128"/>
              </a:rPr>
              <a:t>市町村</a:t>
            </a:r>
            <a:r>
              <a:rPr kumimoji="0" lang="ja-JP" altLang="en-US" sz="1000" kern="0" dirty="0">
                <a:solidFill>
                  <a:prstClr val="black"/>
                </a:solidFill>
                <a:latin typeface="HG丸ｺﾞｼｯｸM-PRO" pitchFamily="50" charset="-128"/>
                <a:ea typeface="HG丸ｺﾞｼｯｸM-PRO" pitchFamily="50" charset="-128"/>
              </a:rPr>
              <a:t>ごとの</a:t>
            </a:r>
            <a:r>
              <a:rPr kumimoji="0" lang="ja-JP" altLang="ja-JP" sz="1000" kern="0" dirty="0">
                <a:solidFill>
                  <a:prstClr val="black"/>
                </a:solidFill>
                <a:latin typeface="HG丸ｺﾞｼｯｸM-PRO" pitchFamily="50" charset="-128"/>
                <a:ea typeface="HG丸ｺﾞｼｯｸM-PRO" pitchFamily="50" charset="-128"/>
              </a:rPr>
              <a:t>保健・医療・福祉関係者による協議の場</a:t>
            </a:r>
            <a:r>
              <a:rPr kumimoji="0" lang="ja-JP" altLang="en-US" sz="1000" kern="0" dirty="0">
                <a:solidFill>
                  <a:prstClr val="black"/>
                </a:solidFill>
                <a:latin typeface="HG丸ｺﾞｼｯｸM-PRO" pitchFamily="50" charset="-128"/>
                <a:ea typeface="HG丸ｺﾞｼｯｸM-PRO" pitchFamily="50" charset="-128"/>
              </a:rPr>
              <a:t>、市町村</a:t>
            </a:r>
          </a:p>
        </p:txBody>
      </p:sp>
      <p:sp>
        <p:nvSpPr>
          <p:cNvPr id="53" name="角丸四角形 5"/>
          <p:cNvSpPr/>
          <p:nvPr/>
        </p:nvSpPr>
        <p:spPr bwMode="auto">
          <a:xfrm>
            <a:off x="200478" y="6103057"/>
            <a:ext cx="4470894" cy="240204"/>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kumimoji="0" lang="ja-JP" altLang="en-US" sz="1000" kern="0" dirty="0">
                <a:solidFill>
                  <a:prstClr val="black"/>
                </a:solidFill>
                <a:latin typeface="HG丸ｺﾞｼｯｸM-PRO" pitchFamily="50" charset="-128"/>
                <a:ea typeface="HG丸ｺﾞｼｯｸM-PRO" pitchFamily="50" charset="-128"/>
              </a:rPr>
              <a:t>障害保健福祉</a:t>
            </a:r>
            <a:r>
              <a:rPr kumimoji="0" lang="ja-JP" altLang="ja-JP" sz="1000" kern="0" dirty="0">
                <a:solidFill>
                  <a:prstClr val="black"/>
                </a:solidFill>
                <a:latin typeface="HG丸ｺﾞｼｯｸM-PRO" pitchFamily="50" charset="-128"/>
                <a:ea typeface="HG丸ｺﾞｼｯｸM-PRO" pitchFamily="50" charset="-128"/>
              </a:rPr>
              <a:t>圏域ごとの保健・医療・福祉関係者による協議の場</a:t>
            </a:r>
            <a:r>
              <a:rPr kumimoji="0" lang="ja-JP" altLang="en-US" sz="1000" kern="0" dirty="0">
                <a:solidFill>
                  <a:prstClr val="black"/>
                </a:solidFill>
                <a:latin typeface="HG丸ｺﾞｼｯｸM-PRO" pitchFamily="50" charset="-128"/>
                <a:ea typeface="HG丸ｺﾞｼｯｸM-PRO" pitchFamily="50" charset="-128"/>
              </a:rPr>
              <a:t>、保健所</a:t>
            </a:r>
          </a:p>
        </p:txBody>
      </p:sp>
      <p:sp>
        <p:nvSpPr>
          <p:cNvPr id="54" name="二等辺三角形 53"/>
          <p:cNvSpPr/>
          <p:nvPr/>
        </p:nvSpPr>
        <p:spPr bwMode="auto">
          <a:xfrm>
            <a:off x="210255" y="5895083"/>
            <a:ext cx="4461582" cy="197984"/>
          </a:xfrm>
          <a:prstGeom prst="triangle">
            <a:avLst/>
          </a:prstGeom>
          <a:ln/>
        </p:spPr>
        <p:style>
          <a:lnRef idx="1">
            <a:schemeClr val="accent6"/>
          </a:lnRef>
          <a:fillRef idx="3">
            <a:schemeClr val="accent6"/>
          </a:fillRef>
          <a:effectRef idx="2">
            <a:schemeClr val="accent6"/>
          </a:effectRef>
          <a:fontRef idx="minor">
            <a:schemeClr val="lt1"/>
          </a:fontRef>
        </p:style>
        <p:txBody>
          <a:bodyPr anchor="b"/>
          <a:lstStyle/>
          <a:p>
            <a:pPr algn="ctr">
              <a:defRPr/>
            </a:pPr>
            <a:r>
              <a:rPr kumimoji="0" lang="ja-JP" altLang="en-US" sz="1000" kern="0" dirty="0">
                <a:solidFill>
                  <a:prstClr val="black"/>
                </a:solidFill>
                <a:latin typeface="HG丸ｺﾞｼｯｸM-PRO" pitchFamily="50" charset="-128"/>
                <a:ea typeface="HG丸ｺﾞｼｯｸM-PRO" pitchFamily="50" charset="-128"/>
              </a:rPr>
              <a:t>バックアップ</a:t>
            </a:r>
          </a:p>
        </p:txBody>
      </p:sp>
      <p:sp>
        <p:nvSpPr>
          <p:cNvPr id="55" name="二等辺三角形 54"/>
          <p:cNvSpPr/>
          <p:nvPr/>
        </p:nvSpPr>
        <p:spPr bwMode="auto">
          <a:xfrm>
            <a:off x="210255" y="5513851"/>
            <a:ext cx="4461582" cy="211223"/>
          </a:xfrm>
          <a:prstGeom prst="triangle">
            <a:avLst/>
          </a:prstGeom>
          <a:ln/>
        </p:spPr>
        <p:style>
          <a:lnRef idx="1">
            <a:schemeClr val="accent2"/>
          </a:lnRef>
          <a:fillRef idx="3">
            <a:schemeClr val="accent2"/>
          </a:fillRef>
          <a:effectRef idx="2">
            <a:schemeClr val="accent2"/>
          </a:effectRef>
          <a:fontRef idx="minor">
            <a:schemeClr val="lt1"/>
          </a:fontRef>
        </p:style>
        <p:txBody>
          <a:bodyPr anchor="b"/>
          <a:lstStyle/>
          <a:p>
            <a:pPr algn="ctr">
              <a:defRPr/>
            </a:pPr>
            <a:r>
              <a:rPr kumimoji="0" lang="ja-JP" altLang="en-US" sz="1000" kern="0" dirty="0">
                <a:solidFill>
                  <a:prstClr val="black"/>
                </a:solidFill>
                <a:latin typeface="HG丸ｺﾞｼｯｸM-PRO" pitchFamily="50" charset="-128"/>
                <a:ea typeface="HG丸ｺﾞｼｯｸM-PRO" pitchFamily="50" charset="-128"/>
              </a:rPr>
              <a:t>バックアップ</a:t>
            </a:r>
          </a:p>
        </p:txBody>
      </p:sp>
      <p:sp>
        <p:nvSpPr>
          <p:cNvPr id="56" name="円/楕円 34"/>
          <p:cNvSpPr/>
          <p:nvPr/>
        </p:nvSpPr>
        <p:spPr>
          <a:xfrm>
            <a:off x="666841" y="3374802"/>
            <a:ext cx="1352334" cy="453941"/>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algn="ctr"/>
            <a:endParaRPr lang="ja-JP" altLang="en-US" spc="-100">
              <a:solidFill>
                <a:prstClr val="black"/>
              </a:solidFill>
            </a:endParaRPr>
          </a:p>
        </p:txBody>
      </p:sp>
      <p:pic>
        <p:nvPicPr>
          <p:cNvPr id="57" name="図 56" descr="doctor4_3.gif"/>
          <p:cNvPicPr>
            <a:picLocks noChangeAspect="1"/>
          </p:cNvPicPr>
          <p:nvPr/>
        </p:nvPicPr>
        <p:blipFill>
          <a:blip r:embed="rId5" cstate="print"/>
          <a:stretch>
            <a:fillRect/>
          </a:stretch>
        </p:blipFill>
        <p:spPr>
          <a:xfrm>
            <a:off x="920552" y="3167829"/>
            <a:ext cx="486803" cy="513305"/>
          </a:xfrm>
          <a:prstGeom prst="rect">
            <a:avLst/>
          </a:prstGeom>
        </p:spPr>
      </p:pic>
      <p:pic>
        <p:nvPicPr>
          <p:cNvPr id="58" name="図 57" descr="doctor_illust07_02.gif"/>
          <p:cNvPicPr>
            <a:picLocks noChangeAspect="1"/>
          </p:cNvPicPr>
          <p:nvPr/>
        </p:nvPicPr>
        <p:blipFill>
          <a:blip r:embed="rId6" cstate="print"/>
          <a:stretch>
            <a:fillRect/>
          </a:stretch>
        </p:blipFill>
        <p:spPr>
          <a:xfrm>
            <a:off x="1279302" y="3184590"/>
            <a:ext cx="486805" cy="538970"/>
          </a:xfrm>
          <a:prstGeom prst="rect">
            <a:avLst/>
          </a:prstGeom>
        </p:spPr>
      </p:pic>
      <p:sp>
        <p:nvSpPr>
          <p:cNvPr id="59" name="正方形/長方形 58"/>
          <p:cNvSpPr/>
          <p:nvPr/>
        </p:nvSpPr>
        <p:spPr>
          <a:xfrm>
            <a:off x="406726" y="2715575"/>
            <a:ext cx="1161898" cy="492186"/>
          </a:xfrm>
          <a:prstGeom prst="rect">
            <a:avLst/>
          </a:prstGeom>
        </p:spPr>
        <p:txBody>
          <a:bodyPr wrap="square">
            <a:spAutoFit/>
          </a:bodyPr>
          <a:lstStyle/>
          <a:p>
            <a:pPr defTabSz="913668">
              <a:defRPr/>
            </a:pPr>
            <a:r>
              <a:rPr lang="ja-JP" altLang="en-US" sz="1399" b="1" spc="-100" dirty="0">
                <a:solidFill>
                  <a:prstClr val="black"/>
                </a:solidFill>
                <a:latin typeface="HG丸ｺﾞｼｯｸM-PRO" pitchFamily="50" charset="-128"/>
                <a:ea typeface="HG丸ｺﾞｼｯｸM-PRO" pitchFamily="50" charset="-128"/>
              </a:rPr>
              <a:t>　</a:t>
            </a:r>
            <a:r>
              <a:rPr lang="ja-JP" altLang="en-US" sz="1200" b="1" spc="-100" dirty="0" smtClean="0">
                <a:solidFill>
                  <a:prstClr val="black"/>
                </a:solidFill>
                <a:latin typeface="HG丸ｺﾞｼｯｸM-PRO" pitchFamily="50" charset="-128"/>
                <a:ea typeface="HG丸ｺﾞｼｯｸM-PRO" pitchFamily="50" charset="-128"/>
              </a:rPr>
              <a:t>医療</a:t>
            </a:r>
            <a:endParaRPr lang="en-US" altLang="ja-JP" sz="1200" b="1" spc="-100" dirty="0">
              <a:solidFill>
                <a:prstClr val="black"/>
              </a:solidFill>
              <a:latin typeface="HG丸ｺﾞｼｯｸM-PRO" pitchFamily="50" charset="-128"/>
              <a:ea typeface="HG丸ｺﾞｼｯｸM-PRO" pitchFamily="50" charset="-128"/>
            </a:endParaRPr>
          </a:p>
          <a:p>
            <a:pPr defTabSz="913668">
              <a:defRPr/>
            </a:pPr>
            <a:endParaRPr lang="ja-JP" altLang="en-US" sz="1199" spc="-100" dirty="0">
              <a:solidFill>
                <a:prstClr val="black"/>
              </a:solidFill>
              <a:latin typeface="ＭＳ Ｐゴシック"/>
            </a:endParaRPr>
          </a:p>
        </p:txBody>
      </p:sp>
      <p:sp>
        <p:nvSpPr>
          <p:cNvPr id="60" name="右カーブ矢印 72"/>
          <p:cNvSpPr/>
          <p:nvPr/>
        </p:nvSpPr>
        <p:spPr>
          <a:xfrm rot="18156404">
            <a:off x="1401381" y="3796790"/>
            <a:ext cx="349618" cy="777267"/>
          </a:xfrm>
          <a:prstGeom prst="curvedRightArrow">
            <a:avLst/>
          </a:prstGeom>
        </p:spPr>
        <p:style>
          <a:lnRef idx="1">
            <a:schemeClr val="accent6"/>
          </a:lnRef>
          <a:fillRef idx="3">
            <a:schemeClr val="accent6"/>
          </a:fillRef>
          <a:effectRef idx="2">
            <a:schemeClr val="accent6"/>
          </a:effectRef>
          <a:fontRef idx="minor">
            <a:schemeClr val="lt1"/>
          </a:fontRef>
        </p:style>
        <p:txBody>
          <a:bodyPr lIns="91376" tIns="45691" rIns="91376" bIns="45691" rtlCol="0" anchor="ctr"/>
          <a:lstStyle/>
          <a:p>
            <a:pPr algn="ctr"/>
            <a:endParaRPr lang="ja-JP" altLang="en-US" spc="-100">
              <a:solidFill>
                <a:prstClr val="black"/>
              </a:solidFill>
            </a:endParaRPr>
          </a:p>
        </p:txBody>
      </p:sp>
      <p:sp>
        <p:nvSpPr>
          <p:cNvPr id="61" name="左カーブ矢印 73"/>
          <p:cNvSpPr/>
          <p:nvPr/>
        </p:nvSpPr>
        <p:spPr>
          <a:xfrm rot="9981534" flipH="1">
            <a:off x="1965505" y="3559874"/>
            <a:ext cx="224242" cy="621651"/>
          </a:xfrm>
          <a:prstGeom prst="curvedLeftArrow">
            <a:avLst/>
          </a:prstGeom>
        </p:spPr>
        <p:style>
          <a:lnRef idx="1">
            <a:schemeClr val="accent3"/>
          </a:lnRef>
          <a:fillRef idx="3">
            <a:schemeClr val="accent3"/>
          </a:fillRef>
          <a:effectRef idx="2">
            <a:schemeClr val="accent3"/>
          </a:effectRef>
          <a:fontRef idx="minor">
            <a:schemeClr val="lt1"/>
          </a:fontRef>
        </p:style>
        <p:txBody>
          <a:bodyPr lIns="91376" tIns="45691" rIns="91376" bIns="45691" rtlCol="0" anchor="ctr"/>
          <a:lstStyle/>
          <a:p>
            <a:pPr algn="ctr"/>
            <a:endParaRPr lang="ja-JP" altLang="en-US" spc="-100" dirty="0">
              <a:solidFill>
                <a:prstClr val="black"/>
              </a:solidFill>
            </a:endParaRPr>
          </a:p>
        </p:txBody>
      </p:sp>
      <p:sp>
        <p:nvSpPr>
          <p:cNvPr id="63" name="円/楕円 69"/>
          <p:cNvSpPr/>
          <p:nvPr/>
        </p:nvSpPr>
        <p:spPr>
          <a:xfrm>
            <a:off x="200472" y="3136804"/>
            <a:ext cx="882232" cy="395549"/>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endParaRPr lang="ja-JP" altLang="en-US" spc="-100" dirty="0">
              <a:solidFill>
                <a:prstClr val="black"/>
              </a:solidFill>
            </a:endParaRPr>
          </a:p>
        </p:txBody>
      </p:sp>
      <p:sp>
        <p:nvSpPr>
          <p:cNvPr id="65" name="円/楕円 68"/>
          <p:cNvSpPr/>
          <p:nvPr/>
        </p:nvSpPr>
        <p:spPr>
          <a:xfrm>
            <a:off x="3166401" y="3529610"/>
            <a:ext cx="1068161" cy="387952"/>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algn="ctr"/>
            <a:endParaRPr lang="ja-JP" altLang="en-US" spc="-100">
              <a:solidFill>
                <a:prstClr val="black"/>
              </a:solidFill>
            </a:endParaRPr>
          </a:p>
        </p:txBody>
      </p:sp>
      <p:sp>
        <p:nvSpPr>
          <p:cNvPr id="66" name="円/楕円 47"/>
          <p:cNvSpPr/>
          <p:nvPr/>
        </p:nvSpPr>
        <p:spPr>
          <a:xfrm>
            <a:off x="2648744" y="3302795"/>
            <a:ext cx="1314647" cy="412057"/>
          </a:xfrm>
          <a:prstGeom prst="ellipse">
            <a:avLst/>
          </a:prstGeom>
        </p:spPr>
        <p:style>
          <a:lnRef idx="1">
            <a:schemeClr val="accent4"/>
          </a:lnRef>
          <a:fillRef idx="2">
            <a:schemeClr val="accent4"/>
          </a:fillRef>
          <a:effectRef idx="1">
            <a:schemeClr val="accent4"/>
          </a:effectRef>
          <a:fontRef idx="minor">
            <a:schemeClr val="dk1"/>
          </a:fontRef>
        </p:style>
        <p:txBody>
          <a:bodyPr lIns="91376" tIns="45691" rIns="91376" bIns="45691" rtlCol="0" anchor="ctr"/>
          <a:lstStyle/>
          <a:p>
            <a:pPr algn="ctr"/>
            <a:endParaRPr lang="ja-JP" altLang="en-US" spc="-100">
              <a:solidFill>
                <a:prstClr val="black"/>
              </a:solidFill>
            </a:endParaRPr>
          </a:p>
        </p:txBody>
      </p:sp>
      <p:pic>
        <p:nvPicPr>
          <p:cNvPr id="67" name="図 66" descr="build32.wmf"/>
          <p:cNvPicPr>
            <a:picLocks noChangeAspect="1"/>
          </p:cNvPicPr>
          <p:nvPr/>
        </p:nvPicPr>
        <p:blipFill>
          <a:blip r:embed="rId7" cstate="print"/>
          <a:stretch>
            <a:fillRect/>
          </a:stretch>
        </p:blipFill>
        <p:spPr>
          <a:xfrm>
            <a:off x="4031910" y="3289795"/>
            <a:ext cx="689327" cy="445048"/>
          </a:xfrm>
          <a:prstGeom prst="rect">
            <a:avLst/>
          </a:prstGeom>
        </p:spPr>
      </p:pic>
      <p:pic>
        <p:nvPicPr>
          <p:cNvPr id="68" name="図 67" descr="build34.wmf"/>
          <p:cNvPicPr>
            <a:picLocks noChangeAspect="1"/>
          </p:cNvPicPr>
          <p:nvPr/>
        </p:nvPicPr>
        <p:blipFill>
          <a:blip r:embed="rId8" cstate="print"/>
          <a:stretch>
            <a:fillRect/>
          </a:stretch>
        </p:blipFill>
        <p:spPr>
          <a:xfrm>
            <a:off x="3073524" y="3135021"/>
            <a:ext cx="439316" cy="311790"/>
          </a:xfrm>
          <a:prstGeom prst="rect">
            <a:avLst/>
          </a:prstGeom>
        </p:spPr>
      </p:pic>
      <p:sp>
        <p:nvSpPr>
          <p:cNvPr id="69" name="テキスト ボックス 68"/>
          <p:cNvSpPr txBox="1"/>
          <p:nvPr/>
        </p:nvSpPr>
        <p:spPr>
          <a:xfrm>
            <a:off x="2144688" y="2743339"/>
            <a:ext cx="3246868" cy="276940"/>
          </a:xfrm>
          <a:prstGeom prst="rect">
            <a:avLst/>
          </a:prstGeom>
          <a:noFill/>
        </p:spPr>
        <p:txBody>
          <a:bodyPr wrap="square" lIns="91376" tIns="45691" rIns="91376" bIns="45691" rtlCol="0">
            <a:spAutoFit/>
          </a:bodyPr>
          <a:lstStyle/>
          <a:p>
            <a:pPr algn="ctr"/>
            <a:r>
              <a:rPr lang="ja-JP" altLang="en-US" sz="900" b="1" spc="-100" dirty="0">
                <a:solidFill>
                  <a:prstClr val="black"/>
                </a:solidFill>
                <a:latin typeface="HG丸ｺﾞｼｯｸM-PRO" pitchFamily="50" charset="-128"/>
                <a:ea typeface="HG丸ｺﾞｼｯｸM-PRO" pitchFamily="50" charset="-128"/>
              </a:rPr>
              <a:t>　　　</a:t>
            </a:r>
            <a:r>
              <a:rPr lang="ja-JP" altLang="en-US" sz="1200" b="1" spc="-100" dirty="0">
                <a:solidFill>
                  <a:prstClr val="black"/>
                </a:solidFill>
                <a:latin typeface="HG丸ｺﾞｼｯｸM-PRO" pitchFamily="50" charset="-128"/>
                <a:ea typeface="HG丸ｺﾞｼｯｸM-PRO" pitchFamily="50" charset="-128"/>
              </a:rPr>
              <a:t>障害福祉・介護</a:t>
            </a:r>
            <a:endParaRPr lang="en-US" altLang="ja-JP" sz="1200" b="1" spc="-100" dirty="0">
              <a:solidFill>
                <a:prstClr val="black"/>
              </a:solidFill>
              <a:latin typeface="HG丸ｺﾞｼｯｸM-PRO" pitchFamily="50" charset="-128"/>
              <a:ea typeface="HG丸ｺﾞｼｯｸM-PRO" pitchFamily="50" charset="-128"/>
            </a:endParaRPr>
          </a:p>
        </p:txBody>
      </p:sp>
      <p:sp>
        <p:nvSpPr>
          <p:cNvPr id="70" name="テキスト ボックス 69"/>
          <p:cNvSpPr txBox="1"/>
          <p:nvPr/>
        </p:nvSpPr>
        <p:spPr>
          <a:xfrm>
            <a:off x="3568472" y="4206338"/>
            <a:ext cx="1744568" cy="253857"/>
          </a:xfrm>
          <a:prstGeom prst="rect">
            <a:avLst/>
          </a:prstGeom>
          <a:noFill/>
        </p:spPr>
        <p:txBody>
          <a:bodyPr wrap="square" lIns="91376" tIns="45691" rIns="91376" bIns="45691" rtlCol="0">
            <a:spAutoFit/>
          </a:bodyPr>
          <a:lstStyle/>
          <a:p>
            <a:r>
              <a:rPr lang="ja-JP" altLang="en-US" sz="1050" spc="-100" dirty="0" smtClean="0">
                <a:solidFill>
                  <a:prstClr val="black"/>
                </a:solidFill>
                <a:latin typeface="ＭＳ Ｐゴシック"/>
              </a:rPr>
              <a:t>■</a:t>
            </a:r>
            <a:r>
              <a:rPr lang="ja-JP" altLang="en-US" sz="1050" spc="-100" dirty="0">
                <a:solidFill>
                  <a:prstClr val="black"/>
                </a:solidFill>
                <a:latin typeface="ＭＳ Ｐゴシック"/>
              </a:rPr>
              <a:t>介護保険</a:t>
            </a:r>
            <a:r>
              <a:rPr lang="ja-JP" altLang="en-US" sz="1050" spc="-100" dirty="0" smtClean="0">
                <a:solidFill>
                  <a:prstClr val="black"/>
                </a:solidFill>
                <a:latin typeface="ＭＳ Ｐゴシック"/>
              </a:rPr>
              <a:t>サービス</a:t>
            </a:r>
            <a:endParaRPr lang="en-US" altLang="ja-JP" sz="1050" spc="-100" dirty="0">
              <a:solidFill>
                <a:prstClr val="black"/>
              </a:solidFill>
              <a:latin typeface="ＭＳ Ｐゴシック"/>
            </a:endParaRPr>
          </a:p>
        </p:txBody>
      </p:sp>
      <p:pic>
        <p:nvPicPr>
          <p:cNvPr id="71" name="図 70" descr="health_0166.wmf"/>
          <p:cNvPicPr>
            <a:picLocks noChangeAspect="1"/>
          </p:cNvPicPr>
          <p:nvPr/>
        </p:nvPicPr>
        <p:blipFill>
          <a:blip r:embed="rId9" cstate="print"/>
          <a:stretch>
            <a:fillRect/>
          </a:stretch>
        </p:blipFill>
        <p:spPr>
          <a:xfrm>
            <a:off x="3604247" y="3587298"/>
            <a:ext cx="529392" cy="345148"/>
          </a:xfrm>
          <a:prstGeom prst="rect">
            <a:avLst/>
          </a:prstGeom>
        </p:spPr>
      </p:pic>
      <p:pic>
        <p:nvPicPr>
          <p:cNvPr id="7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15419" y="3164483"/>
            <a:ext cx="278507" cy="34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85151" y="3149254"/>
            <a:ext cx="302021" cy="37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右カーブ矢印 74"/>
          <p:cNvSpPr/>
          <p:nvPr/>
        </p:nvSpPr>
        <p:spPr>
          <a:xfrm rot="11588426" flipH="1">
            <a:off x="2454859" y="3453006"/>
            <a:ext cx="318551" cy="586976"/>
          </a:xfrm>
          <a:prstGeom prst="curvedRightArrow">
            <a:avLst/>
          </a:prstGeom>
        </p:spPr>
        <p:style>
          <a:lnRef idx="1">
            <a:schemeClr val="accent3"/>
          </a:lnRef>
          <a:fillRef idx="3">
            <a:schemeClr val="accent3"/>
          </a:fillRef>
          <a:effectRef idx="2">
            <a:schemeClr val="accent3"/>
          </a:effectRef>
          <a:fontRef idx="minor">
            <a:schemeClr val="lt1"/>
          </a:fontRef>
        </p:style>
        <p:txBody>
          <a:bodyPr lIns="91376" tIns="45691" rIns="91376" bIns="45691" rtlCol="0" anchor="ctr"/>
          <a:lstStyle/>
          <a:p>
            <a:pPr algn="ctr"/>
            <a:endParaRPr lang="ja-JP" altLang="en-US" spc="-100">
              <a:solidFill>
                <a:prstClr val="black"/>
              </a:solidFill>
            </a:endParaRPr>
          </a:p>
        </p:txBody>
      </p:sp>
      <p:sp>
        <p:nvSpPr>
          <p:cNvPr id="75" name="左カーブ矢印 70"/>
          <p:cNvSpPr/>
          <p:nvPr/>
        </p:nvSpPr>
        <p:spPr>
          <a:xfrm rot="2216199">
            <a:off x="3201184" y="3704640"/>
            <a:ext cx="296540" cy="704081"/>
          </a:xfrm>
          <a:prstGeom prst="curvedLeftArrow">
            <a:avLst/>
          </a:prstGeom>
        </p:spPr>
        <p:style>
          <a:lnRef idx="1">
            <a:schemeClr val="accent6"/>
          </a:lnRef>
          <a:fillRef idx="3">
            <a:schemeClr val="accent6"/>
          </a:fillRef>
          <a:effectRef idx="2">
            <a:schemeClr val="accent6"/>
          </a:effectRef>
          <a:fontRef idx="minor">
            <a:schemeClr val="lt1"/>
          </a:fontRef>
        </p:style>
        <p:txBody>
          <a:bodyPr lIns="91376" tIns="45691" rIns="91376" bIns="45691" rtlCol="0" anchor="ctr"/>
          <a:lstStyle/>
          <a:p>
            <a:pPr algn="ctr"/>
            <a:endParaRPr lang="ja-JP" altLang="en-US" spc="-100">
              <a:solidFill>
                <a:prstClr val="black"/>
              </a:solidFill>
            </a:endParaRPr>
          </a:p>
        </p:txBody>
      </p:sp>
      <p:sp>
        <p:nvSpPr>
          <p:cNvPr id="76" name="テキスト ボックス 75"/>
          <p:cNvSpPr txBox="1"/>
          <p:nvPr/>
        </p:nvSpPr>
        <p:spPr>
          <a:xfrm>
            <a:off x="2083513" y="2924944"/>
            <a:ext cx="1429327" cy="253857"/>
          </a:xfrm>
          <a:prstGeom prst="rect">
            <a:avLst/>
          </a:prstGeom>
          <a:noFill/>
        </p:spPr>
        <p:txBody>
          <a:bodyPr wrap="square" lIns="91376" tIns="45691" rIns="91376" bIns="45691" rtlCol="0">
            <a:spAutoFit/>
          </a:bodyPr>
          <a:lstStyle/>
          <a:p>
            <a:pPr algn="ctr"/>
            <a:r>
              <a:rPr lang="ja-JP" altLang="en-US" sz="1050" spc="-100" dirty="0">
                <a:solidFill>
                  <a:prstClr val="black"/>
                </a:solidFill>
                <a:latin typeface="ＭＳ Ｐゴシック"/>
              </a:rPr>
              <a:t>■地域生活支援拠点</a:t>
            </a:r>
            <a:endParaRPr lang="en-US" altLang="ja-JP" sz="1050" spc="-100" dirty="0">
              <a:solidFill>
                <a:prstClr val="black"/>
              </a:solidFill>
              <a:latin typeface="ＭＳ Ｐゴシック"/>
            </a:endParaRPr>
          </a:p>
        </p:txBody>
      </p:sp>
      <p:sp>
        <p:nvSpPr>
          <p:cNvPr id="77" name="テキスト ボックス 76"/>
          <p:cNvSpPr txBox="1"/>
          <p:nvPr/>
        </p:nvSpPr>
        <p:spPr>
          <a:xfrm>
            <a:off x="3568472" y="4029467"/>
            <a:ext cx="1289287" cy="253857"/>
          </a:xfrm>
          <a:prstGeom prst="rect">
            <a:avLst/>
          </a:prstGeom>
          <a:noFill/>
        </p:spPr>
        <p:txBody>
          <a:bodyPr wrap="square" lIns="91376" tIns="45691" rIns="91376" bIns="45691" rtlCol="0">
            <a:spAutoFit/>
          </a:bodyPr>
          <a:lstStyle/>
          <a:p>
            <a:r>
              <a:rPr lang="ja-JP" altLang="en-US" sz="1050" spc="-100" dirty="0" smtClean="0">
                <a:solidFill>
                  <a:prstClr val="black"/>
                </a:solidFill>
                <a:latin typeface="ＭＳ Ｐゴシック"/>
              </a:rPr>
              <a:t>■</a:t>
            </a:r>
            <a:r>
              <a:rPr lang="ja-JP" altLang="en-US" sz="1050" spc="-100" dirty="0">
                <a:solidFill>
                  <a:prstClr val="black"/>
                </a:solidFill>
                <a:latin typeface="ＭＳ Ｐゴシック"/>
              </a:rPr>
              <a:t>障害福祉</a:t>
            </a:r>
            <a:r>
              <a:rPr lang="ja-JP" altLang="en-US" sz="1050" spc="-100" dirty="0" smtClean="0">
                <a:solidFill>
                  <a:prstClr val="black"/>
                </a:solidFill>
                <a:latin typeface="ＭＳ Ｐゴシック"/>
              </a:rPr>
              <a:t>サービス</a:t>
            </a:r>
            <a:endParaRPr lang="en-US" altLang="ja-JP" sz="1050" spc="-100" dirty="0">
              <a:solidFill>
                <a:prstClr val="black"/>
              </a:solidFill>
              <a:latin typeface="ＭＳ Ｐゴシック"/>
            </a:endParaRPr>
          </a:p>
        </p:txBody>
      </p:sp>
      <p:sp>
        <p:nvSpPr>
          <p:cNvPr id="78" name="角丸四角形 5"/>
          <p:cNvSpPr/>
          <p:nvPr/>
        </p:nvSpPr>
        <p:spPr bwMode="auto">
          <a:xfrm>
            <a:off x="200478" y="6485215"/>
            <a:ext cx="4470894" cy="240204"/>
          </a:xfrm>
          <a:prstGeom prst="roundRect">
            <a:avLst/>
          </a:prstGeom>
          <a:solidFill>
            <a:srgbClr val="FFFF99"/>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kumimoji="0" lang="ja-JP" altLang="en-US" sz="1000" kern="0" dirty="0">
                <a:solidFill>
                  <a:prstClr val="black"/>
                </a:solidFill>
                <a:latin typeface="HG丸ｺﾞｼｯｸM-PRO" pitchFamily="50" charset="-128"/>
                <a:ea typeface="HG丸ｺﾞｼｯｸM-PRO" pitchFamily="50" charset="-128"/>
              </a:rPr>
              <a:t>都道府県</a:t>
            </a:r>
            <a:r>
              <a:rPr kumimoji="0" lang="ja-JP" altLang="ja-JP" sz="1000" kern="0" dirty="0">
                <a:solidFill>
                  <a:prstClr val="black"/>
                </a:solidFill>
                <a:latin typeface="HG丸ｺﾞｼｯｸM-PRO" pitchFamily="50" charset="-128"/>
                <a:ea typeface="HG丸ｺﾞｼｯｸM-PRO" pitchFamily="50" charset="-128"/>
              </a:rPr>
              <a:t>ごとの保健・医療・福祉関係者による協議の場</a:t>
            </a:r>
            <a:r>
              <a:rPr kumimoji="0" lang="ja-JP" altLang="en-US" sz="1000" kern="0" dirty="0">
                <a:solidFill>
                  <a:prstClr val="black"/>
                </a:solidFill>
                <a:latin typeface="HG丸ｺﾞｼｯｸM-PRO" pitchFamily="50" charset="-128"/>
                <a:ea typeface="HG丸ｺﾞｼｯｸM-PRO" pitchFamily="50" charset="-128"/>
              </a:rPr>
              <a:t>、</a:t>
            </a:r>
            <a:r>
              <a:rPr kumimoji="0" lang="ja-JP" altLang="en-US" sz="1000" kern="0" dirty="0" smtClean="0">
                <a:solidFill>
                  <a:prstClr val="black"/>
                </a:solidFill>
                <a:latin typeface="HG丸ｺﾞｼｯｸM-PRO" pitchFamily="50" charset="-128"/>
                <a:ea typeface="HG丸ｺﾞｼｯｸM-PRO" pitchFamily="50" charset="-128"/>
              </a:rPr>
              <a:t>都道府県</a:t>
            </a:r>
            <a:endParaRPr kumimoji="0" lang="en-US" altLang="ja-JP" sz="1000" kern="0" dirty="0">
              <a:solidFill>
                <a:prstClr val="black"/>
              </a:solidFill>
              <a:latin typeface="HG丸ｺﾞｼｯｸM-PRO" pitchFamily="50" charset="-128"/>
              <a:ea typeface="HG丸ｺﾞｼｯｸM-PRO" pitchFamily="50" charset="-128"/>
            </a:endParaRPr>
          </a:p>
        </p:txBody>
      </p:sp>
      <p:sp>
        <p:nvSpPr>
          <p:cNvPr id="79" name="二等辺三角形 78"/>
          <p:cNvSpPr/>
          <p:nvPr/>
        </p:nvSpPr>
        <p:spPr bwMode="auto">
          <a:xfrm>
            <a:off x="200472" y="6327131"/>
            <a:ext cx="4461582" cy="197984"/>
          </a:xfrm>
          <a:prstGeom prst="triangl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kumimoji="0" lang="ja-JP" altLang="en-US" sz="1000" kern="0" dirty="0">
                <a:solidFill>
                  <a:prstClr val="black"/>
                </a:solidFill>
                <a:latin typeface="HG丸ｺﾞｼｯｸM-PRO" pitchFamily="50" charset="-128"/>
                <a:ea typeface="HG丸ｺﾞｼｯｸM-PRO" pitchFamily="50" charset="-128"/>
              </a:rPr>
              <a:t>バックアップ</a:t>
            </a:r>
          </a:p>
        </p:txBody>
      </p:sp>
      <p:pic>
        <p:nvPicPr>
          <p:cNvPr id="80" name="図 79" descr="building03_cl2.wmf"/>
          <p:cNvPicPr>
            <a:picLocks noChangeAspect="1"/>
          </p:cNvPicPr>
          <p:nvPr/>
        </p:nvPicPr>
        <p:blipFill>
          <a:blip r:embed="rId12" cstate="print"/>
          <a:stretch>
            <a:fillRect/>
          </a:stretch>
        </p:blipFill>
        <p:spPr>
          <a:xfrm flipH="1">
            <a:off x="488504" y="4310907"/>
            <a:ext cx="462184" cy="392777"/>
          </a:xfrm>
          <a:prstGeom prst="rect">
            <a:avLst/>
          </a:prstGeom>
        </p:spPr>
      </p:pic>
      <p:pic>
        <p:nvPicPr>
          <p:cNvPr id="81" name="図 80" descr="person_0290.wmf"/>
          <p:cNvPicPr>
            <a:picLocks noChangeAspect="1"/>
          </p:cNvPicPr>
          <p:nvPr/>
        </p:nvPicPr>
        <p:blipFill>
          <a:blip r:embed="rId13" cstate="print"/>
          <a:stretch>
            <a:fillRect/>
          </a:stretch>
        </p:blipFill>
        <p:spPr>
          <a:xfrm flipH="1">
            <a:off x="272480" y="4526931"/>
            <a:ext cx="291222" cy="543184"/>
          </a:xfrm>
          <a:prstGeom prst="rect">
            <a:avLst/>
          </a:prstGeom>
        </p:spPr>
      </p:pic>
      <p:pic>
        <p:nvPicPr>
          <p:cNvPr id="82"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14135" y="3941687"/>
            <a:ext cx="574358" cy="60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3" descr="C:\Users\KNUIP\Desktop\illust3682thumb.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92760" y="5030987"/>
            <a:ext cx="540527" cy="343488"/>
          </a:xfrm>
          <a:prstGeom prst="rect">
            <a:avLst/>
          </a:prstGeom>
          <a:noFill/>
          <a:extLst>
            <a:ext uri="{909E8E84-426E-40DD-AFC4-6F175D3DCCD1}">
              <a14:hiddenFill xmlns:a14="http://schemas.microsoft.com/office/drawing/2010/main">
                <a:solidFill>
                  <a:srgbClr val="FFFFFF"/>
                </a:solidFill>
              </a14:hiddenFill>
            </a:ext>
          </a:extLst>
        </p:spPr>
      </p:pic>
      <p:pic>
        <p:nvPicPr>
          <p:cNvPr id="90" name="図 89" descr="小規模building03_cl2.png"/>
          <p:cNvPicPr>
            <a:picLocks noChangeAspect="1"/>
          </p:cNvPicPr>
          <p:nvPr/>
        </p:nvPicPr>
        <p:blipFill>
          <a:blip r:embed="rId16" cstate="print"/>
          <a:stretch>
            <a:fillRect/>
          </a:stretch>
        </p:blipFill>
        <p:spPr>
          <a:xfrm>
            <a:off x="309996" y="2875636"/>
            <a:ext cx="378703" cy="422550"/>
          </a:xfrm>
          <a:prstGeom prst="rect">
            <a:avLst/>
          </a:prstGeom>
        </p:spPr>
      </p:pic>
      <p:pic>
        <p:nvPicPr>
          <p:cNvPr id="91" name="Picture 2" descr="C:\Users\KNXVS\AppData\Local\Microsoft\Windows\Temporary Internet Files\Content.IE5\ADV5CF2Q\MC900426352[1].wmf"/>
          <p:cNvPicPr>
            <a:picLocks noChangeAspect="1" noChangeArrowheads="1"/>
          </p:cNvPicPr>
          <p:nvPr/>
        </p:nvPicPr>
        <p:blipFill>
          <a:blip r:embed="rId17" cstate="print"/>
          <a:srcRect/>
          <a:stretch>
            <a:fillRect/>
          </a:stretch>
        </p:blipFill>
        <p:spPr bwMode="auto">
          <a:xfrm>
            <a:off x="633672" y="3166816"/>
            <a:ext cx="437307" cy="330173"/>
          </a:xfrm>
          <a:prstGeom prst="rect">
            <a:avLst/>
          </a:prstGeom>
          <a:noFill/>
        </p:spPr>
      </p:pic>
      <p:sp>
        <p:nvSpPr>
          <p:cNvPr id="92" name="テキスト ボックス 91"/>
          <p:cNvSpPr txBox="1"/>
          <p:nvPr/>
        </p:nvSpPr>
        <p:spPr>
          <a:xfrm>
            <a:off x="-15552" y="4077072"/>
            <a:ext cx="1534419" cy="276940"/>
          </a:xfrm>
          <a:prstGeom prst="rect">
            <a:avLst/>
          </a:prstGeom>
          <a:noFill/>
        </p:spPr>
        <p:txBody>
          <a:bodyPr wrap="square" lIns="91376" tIns="45691" rIns="91376" bIns="45691" rtlCol="0">
            <a:spAutoFit/>
          </a:bodyPr>
          <a:lstStyle/>
          <a:p>
            <a:pPr algn="ctr"/>
            <a:r>
              <a:rPr lang="ja-JP" altLang="en-US" sz="1200" b="1" spc="-100" dirty="0" smtClean="0">
                <a:solidFill>
                  <a:prstClr val="black"/>
                </a:solidFill>
                <a:latin typeface="HG丸ｺﾞｼｯｸM-PRO" pitchFamily="50" charset="-128"/>
                <a:ea typeface="HG丸ｺﾞｼｯｸM-PRO" pitchFamily="50" charset="-128"/>
              </a:rPr>
              <a:t>様々</a:t>
            </a:r>
            <a:r>
              <a:rPr lang="ja-JP" altLang="en-US" sz="1200" b="1" spc="-100" dirty="0">
                <a:solidFill>
                  <a:prstClr val="black"/>
                </a:solidFill>
                <a:latin typeface="HG丸ｺﾞｼｯｸM-PRO" pitchFamily="50" charset="-128"/>
                <a:ea typeface="HG丸ｺﾞｼｯｸM-PRO" pitchFamily="50" charset="-128"/>
              </a:rPr>
              <a:t>な相談窓口</a:t>
            </a:r>
            <a:endParaRPr lang="en-US" altLang="ja-JP" sz="1200" b="1" spc="-100" dirty="0">
              <a:solidFill>
                <a:prstClr val="black"/>
              </a:solidFill>
              <a:latin typeface="HG丸ｺﾞｼｯｸM-PRO" pitchFamily="50" charset="-128"/>
              <a:ea typeface="HG丸ｺﾞｼｯｸM-PRO" pitchFamily="50" charset="-128"/>
            </a:endParaRPr>
          </a:p>
        </p:txBody>
      </p:sp>
      <p:sp>
        <p:nvSpPr>
          <p:cNvPr id="93" name="角丸四角形 53"/>
          <p:cNvSpPr/>
          <p:nvPr/>
        </p:nvSpPr>
        <p:spPr>
          <a:xfrm>
            <a:off x="3679519" y="4566064"/>
            <a:ext cx="1053863" cy="1077781"/>
          </a:xfrm>
          <a:prstGeom prst="roundRect">
            <a:avLst/>
          </a:prstGeom>
          <a:ln w="38100">
            <a:solidFill>
              <a:schemeClr val="accent6"/>
            </a:solidFill>
            <a:prstDash val="dash"/>
          </a:ln>
        </p:spPr>
        <p:style>
          <a:lnRef idx="1">
            <a:schemeClr val="accent6"/>
          </a:lnRef>
          <a:fillRef idx="2">
            <a:schemeClr val="accent6"/>
          </a:fillRef>
          <a:effectRef idx="1">
            <a:schemeClr val="accent6"/>
          </a:effectRef>
          <a:fontRef idx="minor">
            <a:schemeClr val="dk1"/>
          </a:fontRef>
        </p:style>
        <p:txBody>
          <a:bodyPr lIns="91376" tIns="45691" rIns="91376" bIns="45691" rtlCol="0" anchor="ctr"/>
          <a:lstStyle/>
          <a:p>
            <a:pPr algn="ctr"/>
            <a:endParaRPr lang="ja-JP" altLang="en-US" spc="-100" dirty="0">
              <a:solidFill>
                <a:prstClr val="black"/>
              </a:solidFill>
            </a:endParaRPr>
          </a:p>
        </p:txBody>
      </p:sp>
      <p:sp>
        <p:nvSpPr>
          <p:cNvPr id="94" name="円/楕円 56"/>
          <p:cNvSpPr/>
          <p:nvPr/>
        </p:nvSpPr>
        <p:spPr>
          <a:xfrm>
            <a:off x="3700481" y="4874937"/>
            <a:ext cx="988976" cy="592590"/>
          </a:xfrm>
          <a:prstGeom prst="ellipse">
            <a:avLst/>
          </a:prstGeom>
        </p:spPr>
        <p:style>
          <a:lnRef idx="1">
            <a:schemeClr val="accent2"/>
          </a:lnRef>
          <a:fillRef idx="2">
            <a:schemeClr val="accent2"/>
          </a:fillRef>
          <a:effectRef idx="1">
            <a:schemeClr val="accent2"/>
          </a:effectRef>
          <a:fontRef idx="minor">
            <a:schemeClr val="dk1"/>
          </a:fontRef>
        </p:style>
        <p:txBody>
          <a:bodyPr lIns="91376" tIns="45691" rIns="91376" bIns="45691" rtlCol="0" anchor="ctr"/>
          <a:lstStyle/>
          <a:p>
            <a:pPr algn="ctr"/>
            <a:endParaRPr lang="ja-JP" altLang="en-US" spc="-100">
              <a:solidFill>
                <a:prstClr val="black"/>
              </a:solidFill>
            </a:endParaRPr>
          </a:p>
        </p:txBody>
      </p:sp>
      <p:sp>
        <p:nvSpPr>
          <p:cNvPr id="95" name="円/楕円 56"/>
          <p:cNvSpPr/>
          <p:nvPr/>
        </p:nvSpPr>
        <p:spPr>
          <a:xfrm>
            <a:off x="3787172" y="4963446"/>
            <a:ext cx="839658" cy="233420"/>
          </a:xfrm>
          <a:prstGeom prst="ellipse">
            <a:avLst/>
          </a:prstGeom>
        </p:spPr>
        <p:style>
          <a:lnRef idx="1">
            <a:schemeClr val="accent3"/>
          </a:lnRef>
          <a:fillRef idx="2">
            <a:schemeClr val="accent3"/>
          </a:fillRef>
          <a:effectRef idx="1">
            <a:schemeClr val="accent3"/>
          </a:effectRef>
          <a:fontRef idx="minor">
            <a:schemeClr val="dk1"/>
          </a:fontRef>
        </p:style>
        <p:txBody>
          <a:bodyPr lIns="91376" tIns="45691" rIns="91376" bIns="45691" rtlCol="0" anchor="ctr"/>
          <a:lstStyle/>
          <a:p>
            <a:pPr algn="ctr"/>
            <a:r>
              <a:rPr lang="ja-JP" altLang="en-US" sz="900" spc="-100" dirty="0" smtClean="0">
                <a:solidFill>
                  <a:prstClr val="black"/>
                </a:solidFill>
              </a:rPr>
              <a:t>日常生活圏域</a:t>
            </a:r>
            <a:endParaRPr lang="ja-JP" altLang="en-US" sz="900" spc="-100" dirty="0">
              <a:solidFill>
                <a:prstClr val="black"/>
              </a:solidFill>
            </a:endParaRPr>
          </a:p>
        </p:txBody>
      </p:sp>
      <p:sp>
        <p:nvSpPr>
          <p:cNvPr id="96" name="テキスト ボックス 95"/>
          <p:cNvSpPr txBox="1"/>
          <p:nvPr/>
        </p:nvSpPr>
        <p:spPr>
          <a:xfrm>
            <a:off x="3512840" y="5199644"/>
            <a:ext cx="1360379" cy="245580"/>
          </a:xfrm>
          <a:prstGeom prst="rect">
            <a:avLst/>
          </a:prstGeom>
          <a:noFill/>
        </p:spPr>
        <p:txBody>
          <a:bodyPr wrap="square" rtlCol="0">
            <a:spAutoFit/>
          </a:bodyPr>
          <a:lstStyle/>
          <a:p>
            <a:pPr algn="ctr">
              <a:lnSpc>
                <a:spcPts val="1300"/>
              </a:lnSpc>
            </a:pPr>
            <a:r>
              <a:rPr lang="ja-JP" altLang="en-US" sz="900" dirty="0" smtClean="0">
                <a:solidFill>
                  <a:prstClr val="black"/>
                </a:solidFill>
              </a:rPr>
              <a:t>基本圏域（市町村）</a:t>
            </a:r>
            <a:endParaRPr lang="ja-JP" altLang="en-US" sz="900" dirty="0">
              <a:solidFill>
                <a:prstClr val="black"/>
              </a:solidFill>
            </a:endParaRPr>
          </a:p>
        </p:txBody>
      </p:sp>
      <p:sp>
        <p:nvSpPr>
          <p:cNvPr id="97" name="テキスト ボックス 96"/>
          <p:cNvSpPr txBox="1"/>
          <p:nvPr/>
        </p:nvSpPr>
        <p:spPr>
          <a:xfrm>
            <a:off x="3368824" y="5435147"/>
            <a:ext cx="1723069" cy="245580"/>
          </a:xfrm>
          <a:prstGeom prst="rect">
            <a:avLst/>
          </a:prstGeom>
          <a:noFill/>
        </p:spPr>
        <p:txBody>
          <a:bodyPr wrap="square" rtlCol="0">
            <a:spAutoFit/>
          </a:bodyPr>
          <a:lstStyle/>
          <a:p>
            <a:pPr algn="ctr">
              <a:lnSpc>
                <a:spcPts val="1300"/>
              </a:lnSpc>
            </a:pPr>
            <a:r>
              <a:rPr lang="ja-JP" altLang="en-US" sz="900" dirty="0">
                <a:solidFill>
                  <a:prstClr val="black"/>
                </a:solidFill>
              </a:rPr>
              <a:t>障害保健福祉圏域</a:t>
            </a:r>
            <a:endParaRPr lang="en-US" altLang="ja-JP" sz="900" dirty="0">
              <a:solidFill>
                <a:prstClr val="black"/>
              </a:solidFill>
            </a:endParaRPr>
          </a:p>
        </p:txBody>
      </p:sp>
      <p:sp>
        <p:nvSpPr>
          <p:cNvPr id="98" name="角丸四角形 58"/>
          <p:cNvSpPr/>
          <p:nvPr/>
        </p:nvSpPr>
        <p:spPr>
          <a:xfrm>
            <a:off x="3756508" y="4653136"/>
            <a:ext cx="945854" cy="201343"/>
          </a:xfrm>
          <a:prstGeom prst="roundRect">
            <a:avLst>
              <a:gd name="adj" fmla="val 4948"/>
            </a:avLst>
          </a:prstGeom>
          <a:ln>
            <a:noFill/>
            <a:prstDash val="dash"/>
          </a:ln>
        </p:spPr>
        <p:style>
          <a:lnRef idx="2">
            <a:schemeClr val="accent3"/>
          </a:lnRef>
          <a:fillRef idx="1">
            <a:schemeClr val="lt1"/>
          </a:fillRef>
          <a:effectRef idx="0">
            <a:schemeClr val="accent3"/>
          </a:effectRef>
          <a:fontRef idx="minor">
            <a:schemeClr val="dk1"/>
          </a:fontRef>
        </p:style>
        <p:txBody>
          <a:bodyPr lIns="91376" tIns="45691" rIns="91376" bIns="45691" rtlCol="0" anchor="ctr"/>
          <a:lstStyle/>
          <a:p>
            <a:pPr marL="174538" indent="-174538" algn="ctr"/>
            <a:r>
              <a:rPr lang="ja-JP" altLang="en-US" sz="1050" spc="-100" dirty="0">
                <a:solidFill>
                  <a:prstClr val="black"/>
                </a:solidFill>
              </a:rPr>
              <a:t>圏域の考え方</a:t>
            </a:r>
          </a:p>
        </p:txBody>
      </p:sp>
      <p:sp>
        <p:nvSpPr>
          <p:cNvPr id="83" name="スライド番号プレースホルダー 2"/>
          <p:cNvSpPr txBox="1">
            <a:spLocks/>
          </p:cNvSpPr>
          <p:nvPr/>
        </p:nvSpPr>
        <p:spPr>
          <a:xfrm>
            <a:off x="7610152" y="6520259"/>
            <a:ext cx="2311400" cy="365125"/>
          </a:xfrm>
          <a:prstGeom prst="rect">
            <a:avLst/>
          </a:prstGeom>
        </p:spPr>
        <p:txBody>
          <a:bodyPr vert="horz" lIns="91403" tIns="45700" rIns="91403" bIns="45700" rtlCol="0" anchor="ctr"/>
          <a:lstStyle>
            <a:defPPr>
              <a:defRPr lang="ja-JP"/>
            </a:defPPr>
            <a:lvl1pPr marL="0" algn="r" defTabSz="914400" rtl="0" eaLnBrk="1" latinLnBrk="0" hangingPunct="1">
              <a:defRPr kumimoji="1" sz="20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A02BD7A-635E-43A0-8464-FD5073BFE4FA}" type="slidenum">
              <a:rPr lang="ja-JP" altLang="en-US" smtClean="0">
                <a:solidFill>
                  <a:schemeClr val="tx1"/>
                </a:solidFill>
              </a:rPr>
              <a:pPr/>
              <a:t>7</a:t>
            </a:fld>
            <a:endParaRPr lang="ja-JP" altLang="en-US" dirty="0">
              <a:solidFill>
                <a:schemeClr val="tx1"/>
              </a:solidFill>
            </a:endParaRPr>
          </a:p>
        </p:txBody>
      </p:sp>
    </p:spTree>
    <p:extLst>
      <p:ext uri="{BB962C8B-B14F-4D97-AF65-F5344CB8AC3E}">
        <p14:creationId xmlns:p14="http://schemas.microsoft.com/office/powerpoint/2010/main" val="347189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800" dirty="0">
                <a:solidFill>
                  <a:prstClr val="black"/>
                </a:solidFill>
              </a:rPr>
              <a:t>救急</a:t>
            </a:r>
            <a:r>
              <a:rPr lang="ja-JP" altLang="en-US" sz="2800" dirty="0" smtClean="0">
                <a:solidFill>
                  <a:prstClr val="black"/>
                </a:solidFill>
              </a:rPr>
              <a:t>医療の体制</a:t>
            </a:r>
            <a:endParaRPr lang="ja-JP" altLang="en-US" sz="2800" dirty="0">
              <a:solidFill>
                <a:prstClr val="black"/>
              </a:solidFill>
            </a:endParaRPr>
          </a:p>
        </p:txBody>
      </p:sp>
      <p:sp>
        <p:nvSpPr>
          <p:cNvPr id="34" name="テキスト ボックス 33"/>
          <p:cNvSpPr txBox="1"/>
          <p:nvPr/>
        </p:nvSpPr>
        <p:spPr>
          <a:xfrm>
            <a:off x="128464" y="982469"/>
            <a:ext cx="9649072" cy="1538883"/>
          </a:xfrm>
          <a:prstGeom prst="rect">
            <a:avLst/>
          </a:prstGeom>
          <a:noFill/>
          <a:ln>
            <a:solidFill>
              <a:schemeClr val="tx2"/>
            </a:solidFill>
          </a:ln>
        </p:spPr>
        <p:txBody>
          <a:bodyPr wrap="square" rtlCol="0">
            <a:spAutoFit/>
          </a:bodyPr>
          <a:lstStyle/>
          <a:p>
            <a:pPr marL="174625" indent="-174625">
              <a:spcBef>
                <a:spcPts val="600"/>
              </a:spcBef>
            </a:pPr>
            <a:r>
              <a:rPr lang="ja-JP" altLang="en-US" sz="1400" dirty="0" smtClean="0">
                <a:solidFill>
                  <a:prstClr val="black"/>
                </a:solidFill>
                <a:latin typeface="ＭＳ Ｐゴシック"/>
              </a:rPr>
              <a:t>○　円滑な受入体制の整備やいわゆる出口問題へ対応するため、救急医療機関とかかりつけ医や介護施設等の関係機関との連携・協議する体制を構築する。また、日頃からかかりつけ医を持つこと、救急車の適正利用等についての理解を深める</a:t>
            </a:r>
            <a:r>
              <a:rPr lang="ja-JP" altLang="en-US" sz="1400" dirty="0">
                <a:solidFill>
                  <a:prstClr val="black"/>
                </a:solidFill>
                <a:latin typeface="ＭＳ Ｐゴシック"/>
              </a:rPr>
              <a:t>ため</a:t>
            </a:r>
            <a:r>
              <a:rPr lang="ja-JP" altLang="en-US" sz="1400" dirty="0" smtClean="0">
                <a:solidFill>
                  <a:prstClr val="black"/>
                </a:solidFill>
                <a:latin typeface="ＭＳ Ｐゴシック"/>
              </a:rPr>
              <a:t>の取組みを進める。</a:t>
            </a:r>
            <a:endParaRPr lang="en-US" altLang="ja-JP" sz="1400" dirty="0" smtClean="0">
              <a:solidFill>
                <a:prstClr val="black"/>
              </a:solidFill>
              <a:latin typeface="ＭＳ Ｐゴシック"/>
            </a:endParaRPr>
          </a:p>
          <a:p>
            <a:pPr marL="174625" indent="-174625">
              <a:spcBef>
                <a:spcPts val="600"/>
              </a:spcBef>
            </a:pPr>
            <a:r>
              <a:rPr lang="ja-JP" altLang="en-US" sz="1400" dirty="0" smtClean="0">
                <a:solidFill>
                  <a:prstClr val="black"/>
                </a:solidFill>
                <a:latin typeface="ＭＳ Ｐゴシック"/>
              </a:rPr>
              <a:t>○　救命救急センターの充実段階評価を見直し、地域連携の観点を取り入れる。併せて、救急医療機関について、数年間、受入れ実績が無い場合には、都道府県による指定の見直しを検討する。</a:t>
            </a:r>
            <a:endParaRPr lang="en-US" altLang="ja-JP" sz="1400" dirty="0" smtClean="0">
              <a:solidFill>
                <a:prstClr val="black"/>
              </a:solidFill>
              <a:latin typeface="ＭＳ Ｐゴシック"/>
            </a:endParaRPr>
          </a:p>
          <a:p>
            <a:pPr marL="174625" indent="-174625">
              <a:spcBef>
                <a:spcPts val="600"/>
              </a:spcBef>
            </a:pPr>
            <a:r>
              <a:rPr lang="ja-JP" altLang="en-US" sz="1400" dirty="0" smtClean="0">
                <a:solidFill>
                  <a:prstClr val="black"/>
                </a:solidFill>
                <a:latin typeface="ＭＳ Ｐゴシック"/>
              </a:rPr>
              <a:t>○　初期救急医療機関の整備とともに休日夜間対応できる薬局、精神科救急と一般救急との連携等をさらに進める。</a:t>
            </a:r>
            <a:endParaRPr lang="en-US" altLang="ja-JP" sz="1400" dirty="0" smtClean="0">
              <a:solidFill>
                <a:prstClr val="black"/>
              </a:solidFill>
              <a:latin typeface="ＭＳ Ｐゴシック"/>
            </a:endParaRPr>
          </a:p>
        </p:txBody>
      </p:sp>
      <p:sp>
        <p:nvSpPr>
          <p:cNvPr id="35" name="テキスト ボックス 34"/>
          <p:cNvSpPr txBox="1"/>
          <p:nvPr/>
        </p:nvSpPr>
        <p:spPr>
          <a:xfrm>
            <a:off x="128464" y="642174"/>
            <a:ext cx="1008112" cy="338554"/>
          </a:xfrm>
          <a:prstGeom prst="rect">
            <a:avLst/>
          </a:prstGeom>
          <a:noFill/>
          <a:ln>
            <a:solidFill>
              <a:schemeClr val="tx1"/>
            </a:solidFill>
          </a:ln>
        </p:spPr>
        <p:txBody>
          <a:bodyPr wrap="square" rtlCol="0">
            <a:spAutoFit/>
          </a:bodyPr>
          <a:lstStyle/>
          <a:p>
            <a:pPr algn="ctr"/>
            <a:r>
              <a:rPr lang="en-US" altLang="ja-JP" sz="1600" dirty="0" smtClean="0">
                <a:solidFill>
                  <a:prstClr val="black"/>
                </a:solidFill>
              </a:rPr>
              <a:t>【</a:t>
            </a:r>
            <a:r>
              <a:rPr lang="ja-JP" altLang="en-US" sz="1600" dirty="0">
                <a:solidFill>
                  <a:prstClr val="black"/>
                </a:solidFill>
              </a:rPr>
              <a:t>概要</a:t>
            </a:r>
            <a:r>
              <a:rPr lang="en-US" altLang="ja-JP" sz="1600" dirty="0" smtClean="0">
                <a:solidFill>
                  <a:prstClr val="black"/>
                </a:solidFill>
              </a:rPr>
              <a:t>】</a:t>
            </a:r>
            <a:endParaRPr lang="ja-JP" altLang="en-US" sz="1600" dirty="0">
              <a:solidFill>
                <a:prstClr val="black"/>
              </a:solidFill>
            </a:endParaRPr>
          </a:p>
        </p:txBody>
      </p:sp>
      <p:sp>
        <p:nvSpPr>
          <p:cNvPr id="36" name="正方形/長方形 35"/>
          <p:cNvSpPr/>
          <p:nvPr/>
        </p:nvSpPr>
        <p:spPr>
          <a:xfrm>
            <a:off x="128466" y="2596253"/>
            <a:ext cx="5760641" cy="41451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dirty="0">
              <a:solidFill>
                <a:prstClr val="black"/>
              </a:solidFill>
            </a:endParaRPr>
          </a:p>
        </p:txBody>
      </p:sp>
      <p:sp>
        <p:nvSpPr>
          <p:cNvPr id="37" name="正方形/長方形 36"/>
          <p:cNvSpPr/>
          <p:nvPr/>
        </p:nvSpPr>
        <p:spPr>
          <a:xfrm>
            <a:off x="5967112" y="2596254"/>
            <a:ext cx="3810426" cy="41242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rPr>
              <a:t>　</a:t>
            </a:r>
            <a:r>
              <a:rPr lang="ja-JP" altLang="en-US" sz="1200" dirty="0" smtClean="0">
                <a:solidFill>
                  <a:prstClr val="black"/>
                </a:solidFill>
              </a:rPr>
              <a:t>　平成２７年度</a:t>
            </a:r>
            <a:endParaRPr lang="en-US" altLang="ja-JP" sz="1200" dirty="0" smtClean="0">
              <a:solidFill>
                <a:prstClr val="black"/>
              </a:solidFill>
            </a:endParaRPr>
          </a:p>
          <a:p>
            <a:r>
              <a:rPr lang="ja-JP" altLang="en-US" sz="1200" dirty="0" smtClean="0">
                <a:solidFill>
                  <a:prstClr val="black"/>
                </a:solidFill>
              </a:rPr>
              <a:t>　　</a:t>
            </a:r>
            <a:r>
              <a:rPr lang="ja-JP" altLang="en-US" sz="1200" dirty="0">
                <a:solidFill>
                  <a:prstClr val="black"/>
                </a:solidFill>
              </a:rPr>
              <a:t>　</a:t>
            </a:r>
            <a:r>
              <a:rPr lang="ja-JP" altLang="en-US" sz="1200" dirty="0" smtClean="0">
                <a:solidFill>
                  <a:prstClr val="black"/>
                </a:solidFill>
              </a:rPr>
              <a:t>救命</a:t>
            </a:r>
            <a:r>
              <a:rPr lang="ja-JP" altLang="en-US" sz="1200" dirty="0">
                <a:solidFill>
                  <a:prstClr val="black"/>
                </a:solidFill>
              </a:rPr>
              <a:t>救急センターの充実段階</a:t>
            </a:r>
            <a:r>
              <a:rPr lang="ja-JP" altLang="en-US" sz="1200" dirty="0" smtClean="0">
                <a:solidFill>
                  <a:prstClr val="black"/>
                </a:solidFill>
              </a:rPr>
              <a:t>評価</a:t>
            </a:r>
            <a:endParaRPr lang="en-US" altLang="ja-JP" sz="1200" dirty="0" smtClean="0">
              <a:solidFill>
                <a:prstClr val="black"/>
              </a:solidFill>
            </a:endParaRPr>
          </a:p>
          <a:p>
            <a:pPr lvl="1"/>
            <a:r>
              <a:rPr lang="ja-JP" altLang="en-US" sz="1200" dirty="0" smtClean="0">
                <a:solidFill>
                  <a:prstClr val="black"/>
                </a:solidFill>
              </a:rPr>
              <a:t>Ａ評価：</a:t>
            </a:r>
            <a:r>
              <a:rPr lang="en-US" altLang="ja-JP" sz="1200" dirty="0" smtClean="0">
                <a:solidFill>
                  <a:prstClr val="black"/>
                </a:solidFill>
              </a:rPr>
              <a:t>269</a:t>
            </a:r>
            <a:r>
              <a:rPr lang="ja-JP" altLang="en-US" sz="1200" dirty="0" smtClean="0">
                <a:solidFill>
                  <a:prstClr val="black"/>
                </a:solidFill>
              </a:rPr>
              <a:t>ヵ所</a:t>
            </a:r>
            <a:endParaRPr lang="en-US" altLang="ja-JP" sz="1200" dirty="0" smtClean="0">
              <a:solidFill>
                <a:prstClr val="black"/>
              </a:solidFill>
            </a:endParaRPr>
          </a:p>
          <a:p>
            <a:pPr lvl="1"/>
            <a:r>
              <a:rPr lang="ja-JP" altLang="en-US" sz="1200" dirty="0" smtClean="0">
                <a:solidFill>
                  <a:prstClr val="black"/>
                </a:solidFill>
              </a:rPr>
              <a:t>Ｂ評価：１ヵ所</a:t>
            </a:r>
            <a:endParaRPr lang="en-US" altLang="ja-JP" sz="1200" dirty="0" smtClean="0">
              <a:solidFill>
                <a:prstClr val="black"/>
              </a:solidFill>
            </a:endParaRPr>
          </a:p>
          <a:p>
            <a:pPr lvl="1"/>
            <a:r>
              <a:rPr lang="ja-JP" altLang="en-US" sz="1200" dirty="0" smtClean="0">
                <a:solidFill>
                  <a:prstClr val="black"/>
                </a:solidFill>
              </a:rPr>
              <a:t>Ｃ評価：１ヵ所</a:t>
            </a:r>
            <a:endParaRPr lang="en-US" altLang="ja-JP" sz="1200" dirty="0">
              <a:solidFill>
                <a:prstClr val="black"/>
              </a:solidFill>
            </a:endParaRPr>
          </a:p>
        </p:txBody>
      </p:sp>
      <p:grpSp>
        <p:nvGrpSpPr>
          <p:cNvPr id="3" name="グループ化 2"/>
          <p:cNvGrpSpPr/>
          <p:nvPr/>
        </p:nvGrpSpPr>
        <p:grpSpPr>
          <a:xfrm>
            <a:off x="200472" y="3429000"/>
            <a:ext cx="5688632" cy="3223082"/>
            <a:chOff x="32049" y="344555"/>
            <a:chExt cx="8879292" cy="6562084"/>
          </a:xfrm>
        </p:grpSpPr>
        <p:sp>
          <p:nvSpPr>
            <p:cNvPr id="10" name="円/楕円 9"/>
            <p:cNvSpPr/>
            <p:nvPr/>
          </p:nvSpPr>
          <p:spPr>
            <a:xfrm>
              <a:off x="32049" y="2520279"/>
              <a:ext cx="5268804" cy="438636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endParaRPr lang="ja-JP" altLang="en-US" sz="1000">
                <a:solidFill>
                  <a:prstClr val="black"/>
                </a:solidFill>
              </a:endParaRPr>
            </a:p>
          </p:txBody>
        </p:sp>
        <p:sp>
          <p:nvSpPr>
            <p:cNvPr id="11" name="Rectangle 2"/>
            <p:cNvSpPr>
              <a:spLocks noChangeArrowheads="1"/>
            </p:cNvSpPr>
            <p:nvPr/>
          </p:nvSpPr>
          <p:spPr bwMode="auto">
            <a:xfrm>
              <a:off x="6116072" y="6387908"/>
              <a:ext cx="2795269" cy="4386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fontAlgn="base">
                <a:spcBef>
                  <a:spcPct val="0"/>
                </a:spcBef>
                <a:spcAft>
                  <a:spcPct val="0"/>
                </a:spcAft>
              </a:pPr>
              <a:r>
                <a:rPr lang="ja-JP" altLang="en-US" sz="800" dirty="0" smtClean="0">
                  <a:solidFill>
                    <a:prstClr val="black"/>
                  </a:solidFill>
                  <a:latin typeface="Arial Unicode MS"/>
                </a:rPr>
                <a:t>八王子消防署資料より一部改変</a:t>
              </a:r>
              <a:endParaRPr lang="ja-JP" altLang="en-US" sz="800" dirty="0" smtClean="0">
                <a:solidFill>
                  <a:prstClr val="black"/>
                </a:solidFill>
                <a:latin typeface="Arial" charset="0"/>
              </a:endParaRPr>
            </a:p>
          </p:txBody>
        </p:sp>
        <p:sp>
          <p:nvSpPr>
            <p:cNvPr id="13" name="角丸四角形 12"/>
            <p:cNvSpPr/>
            <p:nvPr/>
          </p:nvSpPr>
          <p:spPr>
            <a:xfrm>
              <a:off x="32049" y="886407"/>
              <a:ext cx="8757530" cy="1217418"/>
            </a:xfrm>
            <a:prstGeom prst="roundRect">
              <a:avLst/>
            </a:prstGeom>
            <a:solidFill>
              <a:srgbClr val="FFFFCC"/>
            </a:solidFill>
            <a:ln w="9525">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lIns="0" rIns="0" anchor="ctr"/>
            <a:lstStyle/>
            <a:p>
              <a:pPr marL="126000" indent="-342900" fontAlgn="base">
                <a:spcBef>
                  <a:spcPct val="20000"/>
                </a:spcBef>
                <a:spcAft>
                  <a:spcPct val="0"/>
                </a:spcAft>
                <a:defRPr/>
              </a:pPr>
              <a:r>
                <a:rPr lang="ja-JP" altLang="en-US" sz="1100" dirty="0" smtClean="0">
                  <a:solidFill>
                    <a:prstClr val="black"/>
                  </a:solidFill>
                  <a:latin typeface="ＭＳ Ｐゴシック" panose="020B0600070205080204" pitchFamily="50" charset="-128"/>
                  <a:cs typeface="メイリオ"/>
                </a:rPr>
                <a:t>○　高齢者及び高齢者施設等の利用者への安全な救急搬送体制を確保するため、八王子消防署と八王子市救急業務連絡協議会で調整、“八王子市高齢者救急医療体制広域連絡会”を設置。</a:t>
              </a:r>
            </a:p>
          </p:txBody>
        </p:sp>
        <p:pic>
          <p:nvPicPr>
            <p:cNvPr id="14" name="図 13"/>
            <p:cNvPicPr>
              <a:picLocks noChangeAspect="1"/>
            </p:cNvPicPr>
            <p:nvPr/>
          </p:nvPicPr>
          <p:blipFill>
            <a:blip r:embed="rId3" cstate="print"/>
            <a:stretch>
              <a:fillRect/>
            </a:stretch>
          </p:blipFill>
          <p:spPr>
            <a:xfrm>
              <a:off x="5150194" y="2261946"/>
              <a:ext cx="1149998" cy="1307937"/>
            </a:xfrm>
            <a:prstGeom prst="rect">
              <a:avLst/>
            </a:prstGeom>
          </p:spPr>
        </p:pic>
        <p:sp>
          <p:nvSpPr>
            <p:cNvPr id="15" name="テキスト ボックス 14"/>
            <p:cNvSpPr txBox="1"/>
            <p:nvPr/>
          </p:nvSpPr>
          <p:spPr>
            <a:xfrm>
              <a:off x="115348" y="2847489"/>
              <a:ext cx="3044457" cy="3947721"/>
            </a:xfrm>
            <a:prstGeom prst="rect">
              <a:avLst/>
            </a:prstGeom>
            <a:noFill/>
          </p:spPr>
          <p:txBody>
            <a:bodyPr wrap="square" rtlCol="0">
              <a:spAutoFit/>
            </a:bodyPr>
            <a:lstStyle/>
            <a:p>
              <a:pPr fontAlgn="base">
                <a:spcBef>
                  <a:spcPct val="0"/>
                </a:spcBef>
                <a:spcAft>
                  <a:spcPct val="0"/>
                </a:spcAft>
              </a:pPr>
              <a:r>
                <a:rPr lang="ja-JP" altLang="en-US" sz="800" dirty="0" smtClean="0">
                  <a:solidFill>
                    <a:prstClr val="black"/>
                  </a:solidFill>
                  <a:latin typeface="ＭＳ Ｐゴシック"/>
                </a:rPr>
                <a:t>・八王子市救急業務連絡協議会</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smtClean="0">
                  <a:solidFill>
                    <a:prstClr val="black"/>
                  </a:solidFill>
                  <a:latin typeface="ＭＳ Ｐゴシック"/>
                </a:rPr>
                <a:t>・救命救急センター・救急センター</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smtClean="0">
                  <a:solidFill>
                    <a:prstClr val="black"/>
                  </a:solidFill>
                  <a:latin typeface="ＭＳ Ｐゴシック"/>
                </a:rPr>
                <a:t>・介護療養型病院</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smtClean="0">
                  <a:solidFill>
                    <a:prstClr val="black"/>
                  </a:solidFill>
                  <a:latin typeface="ＭＳ Ｐゴシック"/>
                </a:rPr>
                <a:t>・医療療養型病院</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smtClean="0">
                  <a:solidFill>
                    <a:prstClr val="black"/>
                  </a:solidFill>
                  <a:latin typeface="ＭＳ Ｐゴシック"/>
                </a:rPr>
                <a:t>・八王子施設長会</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smtClean="0">
                  <a:solidFill>
                    <a:prstClr val="black"/>
                  </a:solidFill>
                  <a:latin typeface="ＭＳ Ｐゴシック"/>
                </a:rPr>
                <a:t>・八王子社会福祉法人代表者会</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smtClean="0">
                  <a:solidFill>
                    <a:prstClr val="black"/>
                  </a:solidFill>
                  <a:latin typeface="ＭＳ Ｐゴシック"/>
                </a:rPr>
                <a:t>・八王子特定施設連絡会</a:t>
              </a:r>
              <a:endParaRPr lang="en-US" altLang="ja-JP" sz="800" dirty="0">
                <a:solidFill>
                  <a:prstClr val="black"/>
                </a:solidFill>
                <a:latin typeface="ＭＳ Ｐゴシック"/>
              </a:endParaRPr>
            </a:p>
            <a:p>
              <a:pPr fontAlgn="base">
                <a:spcBef>
                  <a:spcPct val="0"/>
                </a:spcBef>
                <a:spcAft>
                  <a:spcPct val="0"/>
                </a:spcAft>
              </a:pPr>
              <a:r>
                <a:rPr lang="ja-JP" altLang="en-US" sz="800" dirty="0" smtClean="0">
                  <a:solidFill>
                    <a:prstClr val="black"/>
                  </a:solidFill>
                  <a:latin typeface="ＭＳ Ｐゴシック"/>
                </a:rPr>
                <a:t>・精神科病院</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smtClean="0">
                  <a:solidFill>
                    <a:prstClr val="black"/>
                  </a:solidFill>
                  <a:latin typeface="ＭＳ Ｐゴシック"/>
                </a:rPr>
                <a:t>・八王子介護支援専門員</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a:solidFill>
                    <a:prstClr val="black"/>
                  </a:solidFill>
                  <a:latin typeface="ＭＳ Ｐゴシック"/>
                </a:rPr>
                <a:t>　</a:t>
              </a:r>
              <a:r>
                <a:rPr lang="ja-JP" altLang="en-US" sz="800" dirty="0" smtClean="0">
                  <a:solidFill>
                    <a:prstClr val="black"/>
                  </a:solidFill>
                  <a:latin typeface="ＭＳ Ｐゴシック"/>
                </a:rPr>
                <a:t>連絡協議会</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smtClean="0">
                  <a:solidFill>
                    <a:prstClr val="black"/>
                  </a:solidFill>
                  <a:latin typeface="ＭＳ Ｐゴシック"/>
                </a:rPr>
                <a:t>・八王子介護保険サービス事業者</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a:solidFill>
                    <a:prstClr val="black"/>
                  </a:solidFill>
                  <a:latin typeface="ＭＳ Ｐゴシック"/>
                </a:rPr>
                <a:t>　</a:t>
              </a:r>
              <a:r>
                <a:rPr lang="ja-JP" altLang="en-US" sz="800" dirty="0" smtClean="0">
                  <a:solidFill>
                    <a:prstClr val="black"/>
                  </a:solidFill>
                  <a:latin typeface="ＭＳ Ｐゴシック"/>
                </a:rPr>
                <a:t>連絡協議会</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smtClean="0">
                  <a:solidFill>
                    <a:prstClr val="black"/>
                  </a:solidFill>
                  <a:latin typeface="ＭＳ Ｐゴシック"/>
                </a:rPr>
                <a:t>・高齢者あんしん相談センター</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smtClean="0">
                  <a:solidFill>
                    <a:prstClr val="black"/>
                  </a:solidFill>
                  <a:latin typeface="ＭＳ Ｐゴシック"/>
                </a:rPr>
                <a:t>・八王子医師会</a:t>
              </a:r>
              <a:endParaRPr lang="en-US" altLang="ja-JP" sz="800" dirty="0" smtClean="0">
                <a:solidFill>
                  <a:prstClr val="black"/>
                </a:solidFill>
                <a:latin typeface="ＭＳ Ｐゴシック"/>
              </a:endParaRPr>
            </a:p>
            <a:p>
              <a:pPr fontAlgn="base">
                <a:spcBef>
                  <a:spcPct val="0"/>
                </a:spcBef>
                <a:spcAft>
                  <a:spcPct val="0"/>
                </a:spcAft>
              </a:pPr>
              <a:endParaRPr lang="ja-JP" altLang="en-US" sz="800" dirty="0">
                <a:solidFill>
                  <a:prstClr val="black"/>
                </a:solidFill>
                <a:latin typeface="ＭＳ Ｐゴシック"/>
              </a:endParaRPr>
            </a:p>
          </p:txBody>
        </p:sp>
        <p:sp>
          <p:nvSpPr>
            <p:cNvPr id="16" name="テキスト ボックス 15"/>
            <p:cNvSpPr txBox="1"/>
            <p:nvPr/>
          </p:nvSpPr>
          <p:spPr>
            <a:xfrm>
              <a:off x="458562" y="2250430"/>
              <a:ext cx="4517285" cy="50129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fontAlgn="base">
                <a:spcBef>
                  <a:spcPct val="0"/>
                </a:spcBef>
                <a:spcAft>
                  <a:spcPct val="0"/>
                </a:spcAft>
              </a:pPr>
              <a:r>
                <a:rPr lang="ja-JP" altLang="en-US" sz="1000" dirty="0" smtClean="0">
                  <a:solidFill>
                    <a:prstClr val="black"/>
                  </a:solidFill>
                  <a:latin typeface="Arial" pitchFamily="34" charset="0"/>
                </a:rPr>
                <a:t>八王子市高齢者救急医療体制広域連絡会</a:t>
              </a:r>
              <a:endParaRPr lang="ja-JP" altLang="en-US" sz="1000" dirty="0">
                <a:solidFill>
                  <a:prstClr val="black"/>
                </a:solidFill>
                <a:latin typeface="Arial" pitchFamily="34" charset="0"/>
              </a:endParaRPr>
            </a:p>
          </p:txBody>
        </p:sp>
        <p:sp>
          <p:nvSpPr>
            <p:cNvPr id="17" name="右矢印 16"/>
            <p:cNvSpPr/>
            <p:nvPr/>
          </p:nvSpPr>
          <p:spPr>
            <a:xfrm>
              <a:off x="5420597" y="3664341"/>
              <a:ext cx="695475" cy="137159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spcBef>
                  <a:spcPct val="0"/>
                </a:spcBef>
                <a:spcAft>
                  <a:spcPct val="0"/>
                </a:spcAft>
              </a:pPr>
              <a:endParaRPr lang="ja-JP" altLang="en-US" sz="900">
                <a:solidFill>
                  <a:prstClr val="white"/>
                </a:solidFill>
              </a:endParaRPr>
            </a:p>
          </p:txBody>
        </p:sp>
        <p:sp>
          <p:nvSpPr>
            <p:cNvPr id="18" name="角丸四角形 17"/>
            <p:cNvSpPr/>
            <p:nvPr/>
          </p:nvSpPr>
          <p:spPr>
            <a:xfrm>
              <a:off x="6371212" y="2261946"/>
              <a:ext cx="2418366" cy="3946841"/>
            </a:xfrm>
            <a:prstGeom prst="roundRect">
              <a:avLst/>
            </a:prstGeom>
            <a:solidFill>
              <a:srgbClr val="FFFFCC"/>
            </a:solidFill>
            <a:ln>
              <a:solidFill>
                <a:srgbClr val="9BBB59"/>
              </a:solidFill>
            </a:ln>
          </p:spPr>
          <p:style>
            <a:lnRef idx="2">
              <a:schemeClr val="accent3"/>
            </a:lnRef>
            <a:fillRef idx="1">
              <a:schemeClr val="lt1"/>
            </a:fillRef>
            <a:effectRef idx="0">
              <a:schemeClr val="accent3"/>
            </a:effectRef>
            <a:fontRef idx="minor">
              <a:schemeClr val="dk1"/>
            </a:fontRef>
          </p:style>
          <p:txBody>
            <a:bodyPr rtlCol="0" anchor="ctr"/>
            <a:lstStyle/>
            <a:p>
              <a:pPr fontAlgn="base">
                <a:spcBef>
                  <a:spcPct val="0"/>
                </a:spcBef>
                <a:spcAft>
                  <a:spcPct val="0"/>
                </a:spcAft>
              </a:pPr>
              <a:r>
                <a:rPr lang="ja-JP" altLang="en-US" sz="1000" dirty="0" smtClean="0">
                  <a:solidFill>
                    <a:prstClr val="black"/>
                  </a:solidFill>
                  <a:latin typeface="ＭＳ Ｐゴシック"/>
                </a:rPr>
                <a:t>自宅、高齢者施設、救急隊、急性期医療機関、慢性期医療機関、市のそれぞれについて推奨事項や努力事項が示された。</a:t>
              </a:r>
              <a:endParaRPr lang="en-US" altLang="ja-JP" sz="1000" dirty="0" smtClean="0">
                <a:solidFill>
                  <a:prstClr val="black"/>
                </a:solidFill>
                <a:latin typeface="ＭＳ Ｐゴシック"/>
              </a:endParaRPr>
            </a:p>
            <a:p>
              <a:pPr fontAlgn="base">
                <a:spcBef>
                  <a:spcPct val="0"/>
                </a:spcBef>
                <a:spcAft>
                  <a:spcPct val="0"/>
                </a:spcAft>
              </a:pPr>
              <a:endParaRPr lang="en-US" altLang="ja-JP" sz="1000" dirty="0" smtClean="0">
                <a:solidFill>
                  <a:prstClr val="black"/>
                </a:solidFill>
                <a:latin typeface="ＭＳ Ｐゴシック"/>
              </a:endParaRPr>
            </a:p>
            <a:p>
              <a:pPr fontAlgn="base">
                <a:spcBef>
                  <a:spcPct val="0"/>
                </a:spcBef>
                <a:spcAft>
                  <a:spcPct val="0"/>
                </a:spcAft>
              </a:pPr>
              <a:r>
                <a:rPr lang="ja-JP" altLang="en-US" sz="1000" dirty="0" smtClean="0">
                  <a:solidFill>
                    <a:prstClr val="black"/>
                  </a:solidFill>
                  <a:latin typeface="ＭＳ Ｐゴシック"/>
                </a:rPr>
                <a:t>このうち、「</a:t>
              </a:r>
              <a:r>
                <a:rPr lang="ja-JP" altLang="en-US" sz="1000" dirty="0" smtClean="0">
                  <a:solidFill>
                    <a:srgbClr val="FF0000"/>
                  </a:solidFill>
                  <a:latin typeface="ＭＳ Ｐゴシック"/>
                </a:rPr>
                <a:t>自宅</a:t>
              </a:r>
              <a:r>
                <a:rPr lang="en-US" altLang="ja-JP" sz="1000" dirty="0" smtClean="0">
                  <a:solidFill>
                    <a:srgbClr val="FF0000"/>
                  </a:solidFill>
                  <a:latin typeface="ＭＳ Ｐゴシック"/>
                </a:rPr>
                <a:t>/</a:t>
              </a:r>
              <a:r>
                <a:rPr lang="ja-JP" altLang="en-US" sz="1000" dirty="0" smtClean="0">
                  <a:solidFill>
                    <a:srgbClr val="FF0000"/>
                  </a:solidFill>
                  <a:latin typeface="ＭＳ Ｐゴシック"/>
                </a:rPr>
                <a:t>高齢者施設</a:t>
              </a:r>
              <a:r>
                <a:rPr lang="ja-JP" altLang="en-US" sz="1000" dirty="0" smtClean="0">
                  <a:solidFill>
                    <a:prstClr val="black"/>
                  </a:solidFill>
                  <a:latin typeface="ＭＳ Ｐゴシック"/>
                </a:rPr>
                <a:t>」の推奨事項として、「</a:t>
              </a:r>
              <a:r>
                <a:rPr lang="ja-JP" altLang="en-US" sz="1000" dirty="0" smtClean="0">
                  <a:solidFill>
                    <a:srgbClr val="FF0000"/>
                  </a:solidFill>
                  <a:latin typeface="ＭＳ Ｐゴシック"/>
                </a:rPr>
                <a:t>救急医療情報の作成</a:t>
              </a:r>
              <a:r>
                <a:rPr lang="ja-JP" altLang="en-US" sz="1000" dirty="0" smtClean="0">
                  <a:solidFill>
                    <a:prstClr val="black"/>
                  </a:solidFill>
                  <a:latin typeface="ＭＳ Ｐゴシック"/>
                </a:rPr>
                <a:t>」を行うこととなった。</a:t>
              </a:r>
              <a:endParaRPr lang="ja-JP" altLang="en-US" sz="1000" dirty="0">
                <a:solidFill>
                  <a:prstClr val="black"/>
                </a:solidFill>
                <a:latin typeface="ＭＳ Ｐゴシック"/>
              </a:endParaRPr>
            </a:p>
          </p:txBody>
        </p:sp>
        <p:sp>
          <p:nvSpPr>
            <p:cNvPr id="19" name="テキスト ボックス 18"/>
            <p:cNvSpPr txBox="1"/>
            <p:nvPr/>
          </p:nvSpPr>
          <p:spPr>
            <a:xfrm>
              <a:off x="2456796" y="6208787"/>
              <a:ext cx="3049011" cy="689284"/>
            </a:xfrm>
            <a:prstGeom prst="rect">
              <a:avLst/>
            </a:prstGeom>
            <a:noFill/>
          </p:spPr>
          <p:txBody>
            <a:bodyPr wrap="square" rtlCol="0">
              <a:spAutoFit/>
            </a:bodyPr>
            <a:lstStyle/>
            <a:p>
              <a:pPr fontAlgn="base">
                <a:spcBef>
                  <a:spcPct val="0"/>
                </a:spcBef>
                <a:spcAft>
                  <a:spcPct val="0"/>
                </a:spcAft>
              </a:pPr>
              <a:r>
                <a:rPr lang="en-US" altLang="ja-JP" sz="800" dirty="0" smtClean="0">
                  <a:solidFill>
                    <a:srgbClr val="FF0000"/>
                  </a:solidFill>
                  <a:latin typeface="Arial" pitchFamily="34" charset="0"/>
                </a:rPr>
                <a:t>※</a:t>
              </a:r>
              <a:r>
                <a:rPr lang="ja-JP" altLang="en-US" sz="800" dirty="0" smtClean="0">
                  <a:solidFill>
                    <a:srgbClr val="FF0000"/>
                  </a:solidFill>
                  <a:latin typeface="Arial" pitchFamily="34" charset="0"/>
                </a:rPr>
                <a:t>行政だけでなく、様々な機関</a:t>
              </a:r>
              <a:endParaRPr lang="en-US" altLang="ja-JP" sz="800" dirty="0" smtClean="0">
                <a:solidFill>
                  <a:srgbClr val="FF0000"/>
                </a:solidFill>
                <a:latin typeface="Arial" pitchFamily="34" charset="0"/>
              </a:endParaRPr>
            </a:p>
            <a:p>
              <a:pPr fontAlgn="base">
                <a:spcBef>
                  <a:spcPct val="0"/>
                </a:spcBef>
                <a:spcAft>
                  <a:spcPct val="0"/>
                </a:spcAft>
              </a:pPr>
              <a:r>
                <a:rPr lang="ja-JP" altLang="en-US" sz="800" dirty="0" smtClean="0">
                  <a:solidFill>
                    <a:srgbClr val="FF0000"/>
                  </a:solidFill>
                  <a:latin typeface="Arial" pitchFamily="34" charset="0"/>
                </a:rPr>
                <a:t>    が参加していることが特徴。</a:t>
              </a:r>
              <a:endParaRPr lang="ja-JP" altLang="en-US" sz="800" dirty="0">
                <a:solidFill>
                  <a:srgbClr val="FF0000"/>
                </a:solidFill>
                <a:latin typeface="Arial" pitchFamily="34" charset="0"/>
              </a:endParaRPr>
            </a:p>
          </p:txBody>
        </p:sp>
        <p:sp>
          <p:nvSpPr>
            <p:cNvPr id="20" name="テキスト ボックス 19"/>
            <p:cNvSpPr txBox="1"/>
            <p:nvPr/>
          </p:nvSpPr>
          <p:spPr>
            <a:xfrm>
              <a:off x="2842600" y="2836853"/>
              <a:ext cx="2663208" cy="2443829"/>
            </a:xfrm>
            <a:prstGeom prst="rect">
              <a:avLst/>
            </a:prstGeom>
            <a:noFill/>
          </p:spPr>
          <p:txBody>
            <a:bodyPr wrap="square" rtlCol="0">
              <a:spAutoFit/>
            </a:bodyPr>
            <a:lstStyle/>
            <a:p>
              <a:pPr fontAlgn="base">
                <a:spcBef>
                  <a:spcPct val="0"/>
                </a:spcBef>
                <a:spcAft>
                  <a:spcPct val="0"/>
                </a:spcAft>
              </a:pPr>
              <a:r>
                <a:rPr lang="ja-JP" altLang="en-US" sz="800" dirty="0">
                  <a:solidFill>
                    <a:prstClr val="black"/>
                  </a:solidFill>
                  <a:latin typeface="ＭＳ Ｐゴシック"/>
                </a:rPr>
                <a:t>・八王子市</a:t>
              </a:r>
              <a:endParaRPr lang="en-US" altLang="ja-JP" sz="800" dirty="0">
                <a:solidFill>
                  <a:prstClr val="black"/>
                </a:solidFill>
                <a:latin typeface="ＭＳ Ｐゴシック"/>
              </a:endParaRPr>
            </a:p>
            <a:p>
              <a:pPr fontAlgn="base">
                <a:spcBef>
                  <a:spcPct val="0"/>
                </a:spcBef>
                <a:spcAft>
                  <a:spcPct val="0"/>
                </a:spcAft>
              </a:pPr>
              <a:r>
                <a:rPr lang="ja-JP" altLang="en-US" sz="800" dirty="0">
                  <a:solidFill>
                    <a:prstClr val="black"/>
                  </a:solidFill>
                  <a:latin typeface="ＭＳ Ｐゴシック"/>
                </a:rPr>
                <a:t>・町会自治会連合会</a:t>
              </a:r>
              <a:endParaRPr lang="en-US" altLang="ja-JP" sz="800" dirty="0">
                <a:solidFill>
                  <a:prstClr val="black"/>
                </a:solidFill>
                <a:latin typeface="ＭＳ Ｐゴシック"/>
              </a:endParaRPr>
            </a:p>
            <a:p>
              <a:pPr fontAlgn="base">
                <a:spcBef>
                  <a:spcPct val="0"/>
                </a:spcBef>
                <a:spcAft>
                  <a:spcPct val="0"/>
                </a:spcAft>
              </a:pPr>
              <a:r>
                <a:rPr lang="ja-JP" altLang="en-US" sz="800" dirty="0">
                  <a:solidFill>
                    <a:prstClr val="black"/>
                  </a:solidFill>
                  <a:latin typeface="ＭＳ Ｐゴシック"/>
                </a:rPr>
                <a:t>・八王子消防署</a:t>
              </a:r>
              <a:endParaRPr lang="en-US" altLang="ja-JP" sz="800" dirty="0">
                <a:solidFill>
                  <a:prstClr val="black"/>
                </a:solidFill>
                <a:latin typeface="ＭＳ Ｐゴシック"/>
              </a:endParaRPr>
            </a:p>
            <a:p>
              <a:pPr fontAlgn="base">
                <a:spcBef>
                  <a:spcPct val="0"/>
                </a:spcBef>
                <a:spcAft>
                  <a:spcPct val="0"/>
                </a:spcAft>
              </a:pPr>
              <a:r>
                <a:rPr lang="ja-JP" altLang="en-US" sz="800" dirty="0" smtClean="0">
                  <a:solidFill>
                    <a:prstClr val="black"/>
                  </a:solidFill>
                  <a:latin typeface="ＭＳ Ｐゴシック"/>
                </a:rPr>
                <a:t>・八王子薬剤師会</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smtClean="0">
                  <a:solidFill>
                    <a:prstClr val="black"/>
                  </a:solidFill>
                  <a:latin typeface="ＭＳ Ｐゴシック"/>
                </a:rPr>
                <a:t>・八王子老人保健施設協議会</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smtClean="0">
                  <a:solidFill>
                    <a:prstClr val="black"/>
                  </a:solidFill>
                  <a:latin typeface="ＭＳ Ｐゴシック"/>
                </a:rPr>
                <a:t>・八王子市赤十字奉仕団</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smtClean="0">
                  <a:solidFill>
                    <a:prstClr val="black"/>
                  </a:solidFill>
                  <a:latin typeface="ＭＳ Ｐゴシック"/>
                </a:rPr>
                <a:t>・八王子市</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a:solidFill>
                    <a:prstClr val="black"/>
                  </a:solidFill>
                  <a:latin typeface="ＭＳ Ｐゴシック"/>
                </a:rPr>
                <a:t>　</a:t>
              </a:r>
              <a:r>
                <a:rPr lang="ja-JP" altLang="en-US" sz="800" dirty="0" smtClean="0">
                  <a:solidFill>
                    <a:prstClr val="black"/>
                  </a:solidFill>
                  <a:latin typeface="ＭＳ Ｐゴシック"/>
                </a:rPr>
                <a:t>民生委員児童委員協議会</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smtClean="0">
                  <a:solidFill>
                    <a:prstClr val="black"/>
                  </a:solidFill>
                  <a:latin typeface="ＭＳ Ｐゴシック"/>
                </a:rPr>
                <a:t>・八王子市社会福祉協議会</a:t>
              </a:r>
              <a:endParaRPr lang="en-US" altLang="ja-JP" sz="800" dirty="0" smtClean="0">
                <a:solidFill>
                  <a:prstClr val="black"/>
                </a:solidFill>
                <a:latin typeface="ＭＳ Ｐゴシック"/>
              </a:endParaRPr>
            </a:p>
          </p:txBody>
        </p:sp>
        <p:sp>
          <p:nvSpPr>
            <p:cNvPr id="21" name="テキスト ボックス 20"/>
            <p:cNvSpPr txBox="1"/>
            <p:nvPr/>
          </p:nvSpPr>
          <p:spPr>
            <a:xfrm>
              <a:off x="3274972" y="5330333"/>
              <a:ext cx="1412666" cy="438637"/>
            </a:xfrm>
            <a:prstGeom prst="rect">
              <a:avLst/>
            </a:prstGeom>
            <a:noFill/>
          </p:spPr>
          <p:txBody>
            <a:bodyPr wrap="square" rtlCol="0">
              <a:spAutoFit/>
            </a:bodyPr>
            <a:lstStyle/>
            <a:p>
              <a:pPr fontAlgn="base">
                <a:spcBef>
                  <a:spcPct val="0"/>
                </a:spcBef>
                <a:spcAft>
                  <a:spcPct val="0"/>
                </a:spcAft>
              </a:pPr>
              <a:r>
                <a:rPr lang="ja-JP" altLang="en-US" sz="800" dirty="0" smtClean="0">
                  <a:solidFill>
                    <a:prstClr val="black"/>
                  </a:solidFill>
                  <a:latin typeface="Arial" pitchFamily="34" charset="0"/>
                </a:rPr>
                <a:t>全２０団体</a:t>
              </a:r>
              <a:endParaRPr lang="en-US" altLang="ja-JP" sz="800" dirty="0" smtClean="0">
                <a:solidFill>
                  <a:prstClr val="black"/>
                </a:solidFill>
                <a:latin typeface="Arial" pitchFamily="34" charset="0"/>
              </a:endParaRPr>
            </a:p>
          </p:txBody>
        </p:sp>
        <p:sp>
          <p:nvSpPr>
            <p:cNvPr id="12" name="角丸四角形 11"/>
            <p:cNvSpPr/>
            <p:nvPr/>
          </p:nvSpPr>
          <p:spPr>
            <a:xfrm>
              <a:off x="179521" y="344555"/>
              <a:ext cx="2088231" cy="432048"/>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fontAlgn="base">
                <a:spcBef>
                  <a:spcPct val="0"/>
                </a:spcBef>
                <a:spcAft>
                  <a:spcPct val="0"/>
                </a:spcAft>
              </a:pPr>
              <a:r>
                <a:rPr lang="ja-JP" altLang="en-US" sz="1200" dirty="0" smtClean="0">
                  <a:solidFill>
                    <a:prstClr val="white"/>
                  </a:solidFill>
                </a:rPr>
                <a:t>八王子市の例</a:t>
              </a:r>
              <a:endParaRPr lang="ja-JP" altLang="en-US" sz="1200" dirty="0">
                <a:solidFill>
                  <a:prstClr val="white"/>
                </a:solidFill>
              </a:endParaRPr>
            </a:p>
          </p:txBody>
        </p:sp>
      </p:grpSp>
      <p:sp>
        <p:nvSpPr>
          <p:cNvPr id="5" name="テキスト ボックス 4"/>
          <p:cNvSpPr txBox="1"/>
          <p:nvPr/>
        </p:nvSpPr>
        <p:spPr>
          <a:xfrm>
            <a:off x="356436" y="2977788"/>
            <a:ext cx="5532668" cy="523220"/>
          </a:xfrm>
          <a:prstGeom prst="rect">
            <a:avLst/>
          </a:prstGeom>
          <a:noFill/>
        </p:spPr>
        <p:txBody>
          <a:bodyPr wrap="square" rtlCol="0">
            <a:spAutoFit/>
          </a:bodyPr>
          <a:lstStyle/>
          <a:p>
            <a:r>
              <a:rPr lang="ja-JP" altLang="en-US" sz="1400" dirty="0" smtClean="0">
                <a:solidFill>
                  <a:prstClr val="black"/>
                </a:solidFill>
              </a:rPr>
              <a:t>円滑な</a:t>
            </a:r>
            <a:r>
              <a:rPr lang="ja-JP" altLang="ja-JP" sz="1400" dirty="0" smtClean="0">
                <a:solidFill>
                  <a:prstClr val="black"/>
                </a:solidFill>
              </a:rPr>
              <a:t>救急搬送</a:t>
            </a:r>
            <a:r>
              <a:rPr lang="ja-JP" altLang="en-US" sz="1400" dirty="0">
                <a:solidFill>
                  <a:prstClr val="black"/>
                </a:solidFill>
              </a:rPr>
              <a:t>や</a:t>
            </a:r>
            <a:r>
              <a:rPr lang="ja-JP" altLang="en-US" sz="1400" dirty="0" smtClean="0">
                <a:solidFill>
                  <a:prstClr val="black"/>
                </a:solidFill>
              </a:rPr>
              <a:t>受入</a:t>
            </a:r>
            <a:r>
              <a:rPr lang="ja-JP" altLang="ja-JP" sz="1400" dirty="0" smtClean="0">
                <a:solidFill>
                  <a:prstClr val="black"/>
                </a:solidFill>
              </a:rPr>
              <a:t>体制</a:t>
            </a:r>
            <a:r>
              <a:rPr lang="ja-JP" altLang="ja-JP" sz="1400" dirty="0">
                <a:solidFill>
                  <a:prstClr val="black"/>
                </a:solidFill>
              </a:rPr>
              <a:t>を確保するため、医療機関</a:t>
            </a:r>
            <a:r>
              <a:rPr lang="ja-JP" altLang="ja-JP" sz="1400" dirty="0" smtClean="0">
                <a:solidFill>
                  <a:prstClr val="black"/>
                </a:solidFill>
              </a:rPr>
              <a:t>と</a:t>
            </a:r>
            <a:r>
              <a:rPr lang="ja-JP" altLang="en-US" sz="1400" dirty="0">
                <a:solidFill>
                  <a:prstClr val="black"/>
                </a:solidFill>
              </a:rPr>
              <a:t>介護</a:t>
            </a:r>
            <a:r>
              <a:rPr lang="ja-JP" altLang="ja-JP" sz="1400" dirty="0" smtClean="0">
                <a:solidFill>
                  <a:prstClr val="black"/>
                </a:solidFill>
              </a:rPr>
              <a:t>施設</a:t>
            </a:r>
            <a:r>
              <a:rPr lang="ja-JP" altLang="ja-JP" sz="1400" dirty="0">
                <a:solidFill>
                  <a:prstClr val="black"/>
                </a:solidFill>
              </a:rPr>
              <a:t>等の連携</a:t>
            </a:r>
            <a:r>
              <a:rPr lang="ja-JP" altLang="ja-JP" sz="1400" dirty="0" smtClean="0">
                <a:solidFill>
                  <a:prstClr val="black"/>
                </a:solidFill>
              </a:rPr>
              <a:t>を</a:t>
            </a:r>
            <a:r>
              <a:rPr lang="ja-JP" altLang="en-US" sz="1400" dirty="0">
                <a:solidFill>
                  <a:prstClr val="black"/>
                </a:solidFill>
              </a:rPr>
              <a:t>推進</a:t>
            </a:r>
            <a:r>
              <a:rPr lang="ja-JP" altLang="ja-JP" sz="1400" dirty="0" smtClean="0">
                <a:solidFill>
                  <a:prstClr val="black"/>
                </a:solidFill>
              </a:rPr>
              <a:t>する</a:t>
            </a:r>
            <a:r>
              <a:rPr lang="ja-JP" altLang="ja-JP" sz="1400" dirty="0">
                <a:solidFill>
                  <a:prstClr val="black"/>
                </a:solidFill>
              </a:rPr>
              <a:t>。</a:t>
            </a:r>
            <a:endParaRPr lang="ja-JP" altLang="en-US" sz="1400" dirty="0">
              <a:solidFill>
                <a:prstClr val="black"/>
              </a:solidFill>
            </a:endParaRPr>
          </a:p>
        </p:txBody>
      </p:sp>
      <p:grpSp>
        <p:nvGrpSpPr>
          <p:cNvPr id="6" name="グループ化 5"/>
          <p:cNvGrpSpPr/>
          <p:nvPr/>
        </p:nvGrpSpPr>
        <p:grpSpPr>
          <a:xfrm>
            <a:off x="6123133" y="5153706"/>
            <a:ext cx="3582400" cy="1477328"/>
            <a:chOff x="1155906" y="3383667"/>
            <a:chExt cx="7923481" cy="4192202"/>
          </a:xfrm>
        </p:grpSpPr>
        <p:sp>
          <p:nvSpPr>
            <p:cNvPr id="26" name="テキスト ボックス 25"/>
            <p:cNvSpPr txBox="1"/>
            <p:nvPr/>
          </p:nvSpPr>
          <p:spPr>
            <a:xfrm>
              <a:off x="1155906" y="4126657"/>
              <a:ext cx="7923481" cy="3449212"/>
            </a:xfrm>
            <a:prstGeom prst="rect">
              <a:avLst/>
            </a:prstGeom>
            <a:solidFill>
              <a:schemeClr val="bg1">
                <a:lumMod val="95000"/>
              </a:schemeClr>
            </a:solidFill>
            <a:ln>
              <a:solidFill>
                <a:schemeClr val="accent2"/>
              </a:solidFill>
            </a:ln>
          </p:spPr>
          <p:txBody>
            <a:bodyPr wrap="square" rtlCol="0">
              <a:spAutoFit/>
            </a:bodyPr>
            <a:lstStyle/>
            <a:p>
              <a:r>
                <a:rPr lang="ja-JP" altLang="en-US" sz="1000" dirty="0" smtClean="0">
                  <a:solidFill>
                    <a:prstClr val="black"/>
                  </a:solidFill>
                  <a:latin typeface="ＭＳ Ｐゴシック"/>
                </a:rPr>
                <a:t>評価基準</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　</a:t>
              </a:r>
              <a:r>
                <a:rPr lang="en-US" altLang="ja-JP" sz="1000" dirty="0" smtClean="0">
                  <a:solidFill>
                    <a:prstClr val="black"/>
                  </a:solidFill>
                  <a:latin typeface="ＭＳ Ｐゴシック"/>
                </a:rPr>
                <a:t>C</a:t>
              </a:r>
              <a:r>
                <a:rPr lang="ja-JP" altLang="en-US" sz="1000" dirty="0" smtClean="0">
                  <a:solidFill>
                    <a:prstClr val="black"/>
                  </a:solidFill>
                  <a:latin typeface="ＭＳ Ｐゴシック"/>
                </a:rPr>
                <a:t>評価：</a:t>
              </a:r>
              <a:endParaRPr lang="en-US" altLang="ja-JP" sz="1000" dirty="0" smtClean="0">
                <a:solidFill>
                  <a:prstClr val="black"/>
                </a:solidFill>
                <a:latin typeface="ＭＳ Ｐゴシック"/>
              </a:endParaRPr>
            </a:p>
            <a:p>
              <a:r>
                <a:rPr lang="ja-JP" altLang="en-US" sz="1000" dirty="0">
                  <a:solidFill>
                    <a:prstClr val="black"/>
                  </a:solidFill>
                  <a:latin typeface="ＭＳ Ｐゴシック"/>
                </a:rPr>
                <a:t>　</a:t>
              </a:r>
              <a:r>
                <a:rPr lang="ja-JP" altLang="en-US" sz="1000" dirty="0" smtClean="0">
                  <a:solidFill>
                    <a:prstClr val="black"/>
                  </a:solidFill>
                  <a:latin typeface="ＭＳ Ｐゴシック"/>
                </a:rPr>
                <a:t>　是正</a:t>
              </a:r>
              <a:r>
                <a:rPr lang="ja-JP" altLang="en-US" sz="1000" dirty="0">
                  <a:solidFill>
                    <a:prstClr val="black"/>
                  </a:solidFill>
                  <a:latin typeface="ＭＳ Ｐゴシック"/>
                </a:rPr>
                <a:t>を要する項目が３年以上継続して</a:t>
              </a:r>
              <a:r>
                <a:rPr lang="en-US" altLang="ja-JP" sz="1000" dirty="0">
                  <a:solidFill>
                    <a:prstClr val="black"/>
                  </a:solidFill>
                  <a:latin typeface="ＭＳ Ｐゴシック"/>
                </a:rPr>
                <a:t>22</a:t>
              </a:r>
              <a:r>
                <a:rPr lang="ja-JP" altLang="en-US" sz="1000" dirty="0">
                  <a:solidFill>
                    <a:prstClr val="black"/>
                  </a:solidFill>
                  <a:latin typeface="ＭＳ Ｐゴシック"/>
                </a:rPr>
                <a:t>点以上の場合</a:t>
              </a:r>
              <a:endParaRPr lang="en-US" altLang="ja-JP" sz="1000" dirty="0">
                <a:solidFill>
                  <a:prstClr val="black"/>
                </a:solidFill>
                <a:latin typeface="ＭＳ Ｐゴシック"/>
              </a:endParaRPr>
            </a:p>
            <a:p>
              <a:r>
                <a:rPr lang="ja-JP" altLang="en-US" sz="1000" dirty="0" smtClean="0">
                  <a:solidFill>
                    <a:prstClr val="black"/>
                  </a:solidFill>
                  <a:latin typeface="ＭＳ Ｐゴシック"/>
                </a:rPr>
                <a:t>　</a:t>
              </a:r>
              <a:r>
                <a:rPr lang="en-US" altLang="ja-JP" sz="1000" dirty="0" smtClean="0">
                  <a:solidFill>
                    <a:prstClr val="black"/>
                  </a:solidFill>
                  <a:latin typeface="ＭＳ Ｐゴシック"/>
                </a:rPr>
                <a:t>B</a:t>
              </a:r>
              <a:r>
                <a:rPr lang="ja-JP" altLang="en-US" sz="1000" dirty="0" smtClean="0">
                  <a:solidFill>
                    <a:prstClr val="black"/>
                  </a:solidFill>
                  <a:latin typeface="ＭＳ Ｐゴシック"/>
                </a:rPr>
                <a:t>評価：</a:t>
              </a:r>
              <a:endParaRPr lang="en-US" altLang="ja-JP" sz="1000" dirty="0" smtClean="0">
                <a:solidFill>
                  <a:prstClr val="black"/>
                </a:solidFill>
                <a:latin typeface="ＭＳ Ｐゴシック"/>
              </a:endParaRPr>
            </a:p>
            <a:p>
              <a:r>
                <a:rPr lang="ja-JP" altLang="en-US" sz="1000" dirty="0">
                  <a:solidFill>
                    <a:prstClr val="black"/>
                  </a:solidFill>
                  <a:latin typeface="ＭＳ Ｐゴシック"/>
                </a:rPr>
                <a:t>　</a:t>
              </a:r>
              <a:r>
                <a:rPr lang="ja-JP" altLang="en-US" sz="1000" dirty="0" smtClean="0">
                  <a:solidFill>
                    <a:prstClr val="black"/>
                  </a:solidFill>
                  <a:latin typeface="ＭＳ Ｐゴシック"/>
                </a:rPr>
                <a:t>　是正</a:t>
              </a:r>
              <a:r>
                <a:rPr lang="ja-JP" altLang="en-US" sz="1000" dirty="0">
                  <a:solidFill>
                    <a:prstClr val="black"/>
                  </a:solidFill>
                  <a:latin typeface="ＭＳ Ｐゴシック"/>
                </a:rPr>
                <a:t>を要する項目が２年間継続して</a:t>
              </a:r>
              <a:r>
                <a:rPr lang="en-US" altLang="ja-JP" sz="1000" dirty="0">
                  <a:solidFill>
                    <a:prstClr val="black"/>
                  </a:solidFill>
                  <a:latin typeface="ＭＳ Ｐゴシック"/>
                </a:rPr>
                <a:t>22</a:t>
              </a:r>
              <a:r>
                <a:rPr lang="ja-JP" altLang="en-US" sz="1000" dirty="0">
                  <a:solidFill>
                    <a:prstClr val="black"/>
                  </a:solidFill>
                  <a:latin typeface="ＭＳ Ｐゴシック"/>
                </a:rPr>
                <a:t>点以上の</a:t>
              </a:r>
              <a:r>
                <a:rPr lang="ja-JP" altLang="en-US" sz="1000" dirty="0" smtClean="0">
                  <a:solidFill>
                    <a:prstClr val="black"/>
                  </a:solidFill>
                  <a:latin typeface="ＭＳ Ｐゴシック"/>
                </a:rPr>
                <a:t>場合</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　</a:t>
              </a:r>
              <a:r>
                <a:rPr lang="en-US" altLang="ja-JP" sz="1000" dirty="0" smtClean="0">
                  <a:solidFill>
                    <a:prstClr val="black"/>
                  </a:solidFill>
                  <a:latin typeface="ＭＳ Ｐゴシック"/>
                </a:rPr>
                <a:t>A</a:t>
              </a:r>
              <a:r>
                <a:rPr lang="ja-JP" altLang="en-US" sz="1000" dirty="0">
                  <a:solidFill>
                    <a:prstClr val="black"/>
                  </a:solidFill>
                  <a:latin typeface="ＭＳ Ｐゴシック"/>
                </a:rPr>
                <a:t>評価</a:t>
              </a:r>
              <a:r>
                <a:rPr lang="ja-JP" altLang="en-US" sz="1000" dirty="0" smtClean="0">
                  <a:solidFill>
                    <a:prstClr val="black"/>
                  </a:solidFill>
                  <a:latin typeface="ＭＳ Ｐゴシック"/>
                </a:rPr>
                <a:t>：</a:t>
              </a:r>
              <a:endParaRPr lang="en-US" altLang="ja-JP" sz="1000" dirty="0" smtClean="0">
                <a:solidFill>
                  <a:prstClr val="black"/>
                </a:solidFill>
                <a:latin typeface="ＭＳ Ｐゴシック"/>
              </a:endParaRPr>
            </a:p>
            <a:p>
              <a:r>
                <a:rPr lang="ja-JP" altLang="en-US" sz="1000" dirty="0">
                  <a:solidFill>
                    <a:prstClr val="black"/>
                  </a:solidFill>
                  <a:latin typeface="ＭＳ Ｐゴシック"/>
                </a:rPr>
                <a:t>　</a:t>
              </a:r>
              <a:r>
                <a:rPr lang="ja-JP" altLang="en-US" sz="1000" dirty="0" smtClean="0">
                  <a:solidFill>
                    <a:prstClr val="black"/>
                  </a:solidFill>
                  <a:latin typeface="ＭＳ Ｐゴシック"/>
                </a:rPr>
                <a:t>　</a:t>
              </a:r>
              <a:r>
                <a:rPr lang="en-US" altLang="ja-JP" sz="1000" dirty="0" smtClean="0">
                  <a:solidFill>
                    <a:prstClr val="black"/>
                  </a:solidFill>
                  <a:latin typeface="ＭＳ Ｐゴシック"/>
                </a:rPr>
                <a:t>B</a:t>
              </a:r>
              <a:r>
                <a:rPr lang="ja-JP" altLang="en-US" sz="1000" dirty="0" err="1" smtClean="0">
                  <a:solidFill>
                    <a:prstClr val="black"/>
                  </a:solidFill>
                  <a:latin typeface="ＭＳ Ｐゴシック"/>
                </a:rPr>
                <a:t>、</a:t>
              </a:r>
              <a:r>
                <a:rPr lang="en-US" altLang="ja-JP" sz="1000" dirty="0" smtClean="0">
                  <a:solidFill>
                    <a:prstClr val="black"/>
                  </a:solidFill>
                  <a:latin typeface="ＭＳ Ｐゴシック"/>
                </a:rPr>
                <a:t>C</a:t>
              </a:r>
              <a:r>
                <a:rPr lang="ja-JP" altLang="en-US" sz="1000" dirty="0" smtClean="0">
                  <a:solidFill>
                    <a:prstClr val="black"/>
                  </a:solidFill>
                  <a:latin typeface="ＭＳ Ｐゴシック"/>
                </a:rPr>
                <a:t>評価以外</a:t>
              </a:r>
              <a:endParaRPr lang="en-US" altLang="ja-JP" sz="1000" dirty="0" smtClean="0">
                <a:solidFill>
                  <a:prstClr val="black"/>
                </a:solidFill>
                <a:latin typeface="ＭＳ Ｐゴシック"/>
              </a:endParaRPr>
            </a:p>
          </p:txBody>
        </p:sp>
        <p:sp>
          <p:nvSpPr>
            <p:cNvPr id="27" name="正方形/長方形 26"/>
            <p:cNvSpPr/>
            <p:nvPr/>
          </p:nvSpPr>
          <p:spPr>
            <a:xfrm>
              <a:off x="5289893" y="3383667"/>
              <a:ext cx="2677554" cy="698699"/>
            </a:xfrm>
            <a:prstGeom prst="rect">
              <a:avLst/>
            </a:prstGeom>
          </p:spPr>
          <p:txBody>
            <a:bodyPr wrap="none">
              <a:spAutoFit/>
            </a:bodyPr>
            <a:lstStyle/>
            <a:p>
              <a:r>
                <a:rPr lang="ja-JP" altLang="en-US" sz="1000" dirty="0">
                  <a:solidFill>
                    <a:prstClr val="black"/>
                  </a:solidFill>
                  <a:latin typeface="ＭＳ Ｐゴシック"/>
                </a:rPr>
                <a:t>（平成</a:t>
              </a:r>
              <a:r>
                <a:rPr lang="en-US" altLang="ja-JP" sz="1000" dirty="0">
                  <a:solidFill>
                    <a:prstClr val="black"/>
                  </a:solidFill>
                  <a:latin typeface="ＭＳ Ｐゴシック"/>
                </a:rPr>
                <a:t>26</a:t>
              </a:r>
              <a:r>
                <a:rPr lang="ja-JP" altLang="en-US" sz="1000" dirty="0">
                  <a:solidFill>
                    <a:prstClr val="black"/>
                  </a:solidFill>
                  <a:latin typeface="ＭＳ Ｐゴシック"/>
                </a:rPr>
                <a:t>年度実績）</a:t>
              </a:r>
            </a:p>
          </p:txBody>
        </p:sp>
      </p:grpSp>
      <p:sp>
        <p:nvSpPr>
          <p:cNvPr id="29" name="テキスト ボックス 28"/>
          <p:cNvSpPr txBox="1"/>
          <p:nvPr/>
        </p:nvSpPr>
        <p:spPr>
          <a:xfrm>
            <a:off x="5995419" y="2977788"/>
            <a:ext cx="3710112" cy="954107"/>
          </a:xfrm>
          <a:prstGeom prst="rect">
            <a:avLst/>
          </a:prstGeom>
          <a:noFill/>
        </p:spPr>
        <p:txBody>
          <a:bodyPr wrap="square" rtlCol="0">
            <a:spAutoFit/>
          </a:bodyPr>
          <a:lstStyle/>
          <a:p>
            <a:r>
              <a:rPr lang="ja-JP" altLang="en-US" sz="1400" dirty="0" smtClean="0">
                <a:solidFill>
                  <a:prstClr val="black"/>
                </a:solidFill>
              </a:rPr>
              <a:t>平成</a:t>
            </a:r>
            <a:r>
              <a:rPr lang="en-US" altLang="ja-JP" sz="1400" dirty="0" smtClean="0">
                <a:solidFill>
                  <a:prstClr val="black"/>
                </a:solidFill>
              </a:rPr>
              <a:t>27</a:t>
            </a:r>
            <a:r>
              <a:rPr lang="ja-JP" altLang="en-US" sz="1400" dirty="0" smtClean="0">
                <a:solidFill>
                  <a:prstClr val="black"/>
                </a:solidFill>
              </a:rPr>
              <a:t>年度は、ほとんどの救命救急センターの充実</a:t>
            </a:r>
            <a:r>
              <a:rPr lang="ja-JP" altLang="en-US" sz="1400" dirty="0">
                <a:solidFill>
                  <a:prstClr val="black"/>
                </a:solidFill>
              </a:rPr>
              <a:t>段階評価が</a:t>
            </a:r>
            <a:r>
              <a:rPr lang="en-US" altLang="ja-JP" sz="1400" dirty="0" smtClean="0">
                <a:solidFill>
                  <a:prstClr val="black"/>
                </a:solidFill>
              </a:rPr>
              <a:t>A</a:t>
            </a:r>
            <a:r>
              <a:rPr lang="ja-JP" altLang="en-US" sz="1400" dirty="0" smtClean="0">
                <a:solidFill>
                  <a:prstClr val="black"/>
                </a:solidFill>
              </a:rPr>
              <a:t>評価となっている。さらなる機能の充実を図るため、地域連携の評価を含め、救急救命センター充実段階評価を見直す。</a:t>
            </a:r>
            <a:endParaRPr lang="ja-JP" altLang="en-US" sz="1400" dirty="0">
              <a:solidFill>
                <a:prstClr val="black"/>
              </a:solidFill>
            </a:endParaRPr>
          </a:p>
        </p:txBody>
      </p:sp>
      <p:sp>
        <p:nvSpPr>
          <p:cNvPr id="28" name="テキスト ボックス 27"/>
          <p:cNvSpPr txBox="1"/>
          <p:nvPr/>
        </p:nvSpPr>
        <p:spPr>
          <a:xfrm>
            <a:off x="183070" y="2636918"/>
            <a:ext cx="4535907"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1400" b="1" dirty="0" smtClean="0">
                <a:solidFill>
                  <a:prstClr val="black"/>
                </a:solidFill>
                <a:latin typeface="ＭＳ Ｐゴシック"/>
              </a:rPr>
              <a:t>救急医療機関と関係機関との連携・協議体制の構築</a:t>
            </a:r>
            <a:endParaRPr lang="en-US" altLang="ja-JP" sz="1400" b="1" dirty="0">
              <a:solidFill>
                <a:prstClr val="black"/>
              </a:solidFill>
              <a:latin typeface="ＭＳ Ｐゴシック"/>
            </a:endParaRPr>
          </a:p>
        </p:txBody>
      </p:sp>
      <p:sp>
        <p:nvSpPr>
          <p:cNvPr id="30" name="テキスト ボックス 29"/>
          <p:cNvSpPr txBox="1"/>
          <p:nvPr/>
        </p:nvSpPr>
        <p:spPr>
          <a:xfrm>
            <a:off x="5995416" y="2636918"/>
            <a:ext cx="3738418"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1400" b="1" dirty="0" smtClean="0">
                <a:solidFill>
                  <a:prstClr val="black"/>
                </a:solidFill>
                <a:latin typeface="ＭＳ Ｐゴシック"/>
              </a:rPr>
              <a:t>救命救急センターの充実段階評価の見直し</a:t>
            </a:r>
            <a:endParaRPr lang="en-US" altLang="ja-JP" sz="1400" b="1" dirty="0">
              <a:solidFill>
                <a:prstClr val="black"/>
              </a:solidFill>
              <a:latin typeface="ＭＳ Ｐゴシック"/>
            </a:endParaRPr>
          </a:p>
        </p:txBody>
      </p:sp>
      <p:sp>
        <p:nvSpPr>
          <p:cNvPr id="32" name="スライド番号プレースホルダー 2"/>
          <p:cNvSpPr>
            <a:spLocks noGrp="1"/>
          </p:cNvSpPr>
          <p:nvPr>
            <p:ph type="sldNum" sz="quarter" idx="12"/>
          </p:nvPr>
        </p:nvSpPr>
        <p:spPr>
          <a:xfrm>
            <a:off x="7610152" y="6520259"/>
            <a:ext cx="2311400" cy="365125"/>
          </a:xfrm>
        </p:spPr>
        <p:txBody>
          <a:bodyPr/>
          <a:lstStyle/>
          <a:p>
            <a:fld id="{5A02BD7A-635E-43A0-8464-FD5073BFE4FA}" type="slidenum">
              <a:rPr lang="ja-JP" altLang="en-US" smtClean="0">
                <a:solidFill>
                  <a:schemeClr val="tx1"/>
                </a:solidFill>
              </a:rPr>
              <a:pPr/>
              <a:t>8</a:t>
            </a:fld>
            <a:endParaRPr lang="ja-JP" altLang="en-US" dirty="0">
              <a:solidFill>
                <a:schemeClr val="tx1"/>
              </a:solidFill>
            </a:endParaRPr>
          </a:p>
        </p:txBody>
      </p:sp>
    </p:spTree>
    <p:extLst>
      <p:ext uri="{BB962C8B-B14F-4D97-AF65-F5344CB8AC3E}">
        <p14:creationId xmlns:p14="http://schemas.microsoft.com/office/powerpoint/2010/main" val="507042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8464" y="2060848"/>
            <a:ext cx="6264695" cy="46156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278" name="グループ化 277"/>
          <p:cNvGrpSpPr/>
          <p:nvPr/>
        </p:nvGrpSpPr>
        <p:grpSpPr>
          <a:xfrm>
            <a:off x="145433" y="4144800"/>
            <a:ext cx="2688289" cy="2452552"/>
            <a:chOff x="-41825" y="0"/>
            <a:chExt cx="9567387" cy="7184528"/>
          </a:xfrm>
        </p:grpSpPr>
        <p:sp>
          <p:nvSpPr>
            <p:cNvPr id="279" name="テキスト ボックス 100"/>
            <p:cNvSpPr txBox="1">
              <a:spLocks noChangeArrowheads="1"/>
            </p:cNvSpPr>
            <p:nvPr/>
          </p:nvSpPr>
          <p:spPr bwMode="auto">
            <a:xfrm>
              <a:off x="331202" y="2971538"/>
              <a:ext cx="8894902" cy="1327249"/>
            </a:xfrm>
            <a:prstGeom prst="rect">
              <a:avLst/>
            </a:prstGeom>
            <a:solidFill>
              <a:schemeClr val="bg1"/>
            </a:solidFill>
            <a:ln w="9525">
              <a:solidFill>
                <a:schemeClr val="tx1"/>
              </a:solidFill>
              <a:miter lim="800000"/>
              <a:headEnd/>
              <a:tailEnd/>
            </a:ln>
          </p:spPr>
          <p:txBody>
            <a:bodyPr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endParaRPr lang="en-US" altLang="ja-JP" sz="1000">
                <a:solidFill>
                  <a:srgbClr val="000000"/>
                </a:solidFill>
                <a:latin typeface="Calibri" pitchFamily="34" charset="0"/>
              </a:endParaRPr>
            </a:p>
          </p:txBody>
        </p:sp>
        <p:sp>
          <p:nvSpPr>
            <p:cNvPr id="313" name="テキスト ボックス 10"/>
            <p:cNvSpPr txBox="1">
              <a:spLocks noChangeArrowheads="1"/>
            </p:cNvSpPr>
            <p:nvPr/>
          </p:nvSpPr>
          <p:spPr bwMode="auto">
            <a:xfrm>
              <a:off x="2369723" y="3106412"/>
              <a:ext cx="4270351" cy="128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thickThin">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700" b="1" dirty="0">
                  <a:solidFill>
                    <a:srgbClr val="000000"/>
                  </a:solidFill>
                  <a:latin typeface="Calibri" pitchFamily="34" charset="0"/>
                </a:rPr>
                <a:t>都　道　府　県</a:t>
              </a:r>
              <a:endParaRPr lang="en-US" altLang="ja-JP" sz="700" b="1" dirty="0">
                <a:solidFill>
                  <a:srgbClr val="000000"/>
                </a:solidFill>
                <a:latin typeface="Calibri" pitchFamily="34" charset="0"/>
              </a:endParaRPr>
            </a:p>
            <a:p>
              <a:pPr algn="ctr" eaLnBrk="1" hangingPunct="1"/>
              <a:r>
                <a:rPr lang="ja-JP" altLang="en-US" sz="700" b="1" dirty="0">
                  <a:solidFill>
                    <a:srgbClr val="000000"/>
                  </a:solidFill>
                  <a:latin typeface="Calibri" pitchFamily="34" charset="0"/>
                </a:rPr>
                <a:t>災　害　医　療</a:t>
              </a:r>
              <a:endParaRPr lang="en-US" altLang="ja-JP" sz="700" b="1" dirty="0">
                <a:solidFill>
                  <a:srgbClr val="000000"/>
                </a:solidFill>
                <a:latin typeface="Calibri" pitchFamily="34" charset="0"/>
              </a:endParaRPr>
            </a:p>
            <a:p>
              <a:pPr algn="ctr" eaLnBrk="1" hangingPunct="1"/>
              <a:r>
                <a:rPr lang="ja-JP" altLang="en-US" sz="700" b="1" dirty="0">
                  <a:solidFill>
                    <a:srgbClr val="000000"/>
                  </a:solidFill>
                  <a:latin typeface="Calibri" pitchFamily="34" charset="0"/>
                </a:rPr>
                <a:t>コーディネーター</a:t>
              </a:r>
              <a:endParaRPr lang="en-US" altLang="ja-JP" sz="700" b="1" dirty="0">
                <a:solidFill>
                  <a:srgbClr val="000000"/>
                </a:solidFill>
                <a:latin typeface="Calibri" pitchFamily="34" charset="0"/>
              </a:endParaRPr>
            </a:p>
          </p:txBody>
        </p:sp>
        <p:sp>
          <p:nvSpPr>
            <p:cNvPr id="280" name="AutoShape 188"/>
            <p:cNvSpPr>
              <a:spLocks noChangeArrowheads="1"/>
            </p:cNvSpPr>
            <p:nvPr/>
          </p:nvSpPr>
          <p:spPr bwMode="auto">
            <a:xfrm rot="344682">
              <a:off x="311299" y="4606913"/>
              <a:ext cx="8787910" cy="2577615"/>
            </a:xfrm>
            <a:prstGeom prst="irregularSeal2">
              <a:avLst/>
            </a:prstGeom>
            <a:solidFill>
              <a:schemeClr val="accent6">
                <a:lumMod val="60000"/>
                <a:lumOff val="40000"/>
              </a:schemeClr>
            </a:solidFill>
            <a:ln w="9525">
              <a:noFill/>
              <a:miter lim="800000"/>
              <a:headEnd/>
              <a:tailEnd/>
            </a:ln>
            <a:effectLst/>
          </p:spPr>
          <p:txBody>
            <a:bodyPr wrap="none" lIns="81711" tIns="40855" rIns="81711" bIns="40855" anchor="ctr"/>
            <a:lstStyle/>
            <a:p>
              <a:pPr algn="ctr" defTabSz="817563">
                <a:defRPr/>
              </a:pPr>
              <a:endParaRPr lang="ja-JP" altLang="en-US" sz="1400" b="1" dirty="0">
                <a:solidFill>
                  <a:prstClr val="white"/>
                </a:solidFill>
                <a:latin typeface="Times" charset="0"/>
                <a:ea typeface="Osaka" charset="-128"/>
              </a:endParaRPr>
            </a:p>
          </p:txBody>
        </p:sp>
        <p:sp>
          <p:nvSpPr>
            <p:cNvPr id="281" name="角丸四角形 280"/>
            <p:cNvSpPr/>
            <p:nvPr/>
          </p:nvSpPr>
          <p:spPr>
            <a:xfrm>
              <a:off x="166457" y="2322844"/>
              <a:ext cx="9359105" cy="4682557"/>
            </a:xfrm>
            <a:prstGeom prst="roundRect">
              <a:avLst>
                <a:gd name="adj" fmla="val 3774"/>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100" dirty="0">
                <a:solidFill>
                  <a:prstClr val="black"/>
                </a:solidFill>
              </a:endParaRPr>
            </a:p>
          </p:txBody>
        </p:sp>
        <p:pic>
          <p:nvPicPr>
            <p:cNvPr id="282" name="Picture 6" descr="C:\Users\TMVUQ\AppData\Local\Microsoft\Windows\Temporary Internet Files\Content.IE5\ADV5CF2Q\MC90039108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038" y="3176292"/>
              <a:ext cx="1211981" cy="103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6" descr="j023965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5079" y="5786647"/>
              <a:ext cx="1048808" cy="74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6" descr="j023965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437" y="6072777"/>
              <a:ext cx="744657" cy="52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6" descr="j023965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0940" y="6146498"/>
              <a:ext cx="885518" cy="62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16" descr="BD0729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3190" y="587341"/>
              <a:ext cx="1466696" cy="67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16" descr="BD0729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17096" y="996362"/>
              <a:ext cx="1082601" cy="5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16" descr="BD0729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9708" y="815288"/>
              <a:ext cx="1233571" cy="57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50" descr="MCj0079127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3666" y="5608909"/>
              <a:ext cx="815442" cy="52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50" descr="MCj0079127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0038" y="6292850"/>
              <a:ext cx="1058856" cy="54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3" descr="C:\Program Files\Microsoft Office\MEDIA\CAGCAT10\j020546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59466" y="4705654"/>
              <a:ext cx="1238673" cy="81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3" descr="C:\Program Files\Microsoft Office\MEDIA\CAGCAT10\j020546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48079" y="4478675"/>
              <a:ext cx="1440599" cy="95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 name="右矢印 292"/>
            <p:cNvSpPr/>
            <p:nvPr/>
          </p:nvSpPr>
          <p:spPr>
            <a:xfrm rot="17818992">
              <a:off x="1069229" y="5655757"/>
              <a:ext cx="692562" cy="270416"/>
            </a:xfrm>
            <a:prstGeom prst="rightArrow">
              <a:avLst/>
            </a:prstGeom>
            <a:solidFill>
              <a:schemeClr val="bg1"/>
            </a:solidFill>
            <a:ln w="158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94" name="右矢印 293"/>
            <p:cNvSpPr/>
            <p:nvPr/>
          </p:nvSpPr>
          <p:spPr>
            <a:xfrm rot="14550031">
              <a:off x="1803012" y="5705831"/>
              <a:ext cx="870383" cy="334527"/>
            </a:xfrm>
            <a:prstGeom prst="rightArrow">
              <a:avLst/>
            </a:prstGeom>
            <a:solidFill>
              <a:schemeClr val="bg1"/>
            </a:solidFill>
            <a:ln w="158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95" name="右矢印 294"/>
            <p:cNvSpPr/>
            <p:nvPr/>
          </p:nvSpPr>
          <p:spPr>
            <a:xfrm rot="12846583">
              <a:off x="2376198" y="5545064"/>
              <a:ext cx="1394593" cy="309668"/>
            </a:xfrm>
            <a:prstGeom prst="rightArrow">
              <a:avLst/>
            </a:prstGeom>
            <a:solidFill>
              <a:schemeClr val="bg1"/>
            </a:solidFill>
            <a:ln w="158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96" name="右矢印 295"/>
            <p:cNvSpPr/>
            <p:nvPr/>
          </p:nvSpPr>
          <p:spPr>
            <a:xfrm rot="18762376">
              <a:off x="2291351" y="4414157"/>
              <a:ext cx="772494" cy="395429"/>
            </a:xfrm>
            <a:prstGeom prst="rightArrow">
              <a:avLst/>
            </a:prstGeom>
            <a:solidFill>
              <a:schemeClr val="bg1"/>
            </a:solid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97" name="右矢印 296"/>
            <p:cNvSpPr/>
            <p:nvPr/>
          </p:nvSpPr>
          <p:spPr>
            <a:xfrm rot="3535510">
              <a:off x="5416561" y="4288128"/>
              <a:ext cx="828982" cy="573060"/>
            </a:xfrm>
            <a:prstGeom prs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98" name="右矢印 297"/>
            <p:cNvSpPr/>
            <p:nvPr/>
          </p:nvSpPr>
          <p:spPr>
            <a:xfrm rot="3367463">
              <a:off x="7279620" y="5247873"/>
              <a:ext cx="588401" cy="438524"/>
            </a:xfrm>
            <a:prstGeom prst="rightArrow">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99" name="右矢印 298"/>
            <p:cNvSpPr/>
            <p:nvPr/>
          </p:nvSpPr>
          <p:spPr>
            <a:xfrm rot="6358770">
              <a:off x="6426053" y="5607316"/>
              <a:ext cx="498372" cy="402254"/>
            </a:xfrm>
            <a:prstGeom prst="rightArrow">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00" name="テキスト ボックス 25"/>
            <p:cNvSpPr txBox="1">
              <a:spLocks noChangeArrowheads="1"/>
            </p:cNvSpPr>
            <p:nvPr/>
          </p:nvSpPr>
          <p:spPr bwMode="auto">
            <a:xfrm>
              <a:off x="4471033" y="5502536"/>
              <a:ext cx="2018758" cy="66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800" b="1" dirty="0">
                  <a:solidFill>
                    <a:srgbClr val="FF0000"/>
                  </a:solidFill>
                  <a:latin typeface="ＤＦ平成ゴシック体W5" pitchFamily="49" charset="-128"/>
                  <a:ea typeface="ＤＦ平成ゴシック体W5" pitchFamily="49" charset="-128"/>
                </a:rPr>
                <a:t>被災地</a:t>
              </a:r>
            </a:p>
          </p:txBody>
        </p:sp>
        <p:sp>
          <p:nvSpPr>
            <p:cNvPr id="301" name="テキスト ボックス 300"/>
            <p:cNvSpPr txBox="1"/>
            <p:nvPr/>
          </p:nvSpPr>
          <p:spPr>
            <a:xfrm>
              <a:off x="3234062" y="4230022"/>
              <a:ext cx="2317749" cy="853731"/>
            </a:xfrm>
            <a:prstGeom prst="rect">
              <a:avLst/>
            </a:prstGeom>
            <a:noFill/>
          </p:spPr>
          <p:txBody>
            <a:bodyPr wrap="square">
              <a:spAutoFit/>
            </a:bodyPr>
            <a:lstStyle/>
            <a:p>
              <a:pPr>
                <a:defRPr/>
              </a:pPr>
              <a:r>
                <a:rPr lang="ja-JP" altLang="en-US" sz="600" dirty="0">
                  <a:solidFill>
                    <a:prstClr val="black"/>
                  </a:solidFill>
                  <a:latin typeface="ＤＦ特太ゴシック体" pitchFamily="49" charset="-128"/>
                  <a:ea typeface="ＤＦ特太ゴシック体" pitchFamily="49" charset="-128"/>
                </a:rPr>
                <a:t>医療ニーズの吸い上げ</a:t>
              </a:r>
            </a:p>
          </p:txBody>
        </p:sp>
        <p:sp>
          <p:nvSpPr>
            <p:cNvPr id="302" name="テキスト ボックス 301"/>
            <p:cNvSpPr txBox="1"/>
            <p:nvPr/>
          </p:nvSpPr>
          <p:spPr>
            <a:xfrm>
              <a:off x="3540413" y="5149669"/>
              <a:ext cx="2868125" cy="569154"/>
            </a:xfrm>
            <a:prstGeom prst="rect">
              <a:avLst/>
            </a:prstGeom>
            <a:noFill/>
          </p:spPr>
          <p:txBody>
            <a:bodyPr wrap="square">
              <a:spAutoFit/>
            </a:bodyPr>
            <a:lstStyle/>
            <a:p>
              <a:pPr>
                <a:defRPr/>
              </a:pPr>
              <a:r>
                <a:rPr lang="ja-JP" altLang="en-US" sz="600" dirty="0">
                  <a:solidFill>
                    <a:prstClr val="black"/>
                  </a:solidFill>
                  <a:latin typeface="ＤＦ特太ゴシック体" pitchFamily="49" charset="-128"/>
                  <a:ea typeface="ＤＦ特太ゴシック体" pitchFamily="49" charset="-128"/>
                </a:rPr>
                <a:t>医療チームの派遣</a:t>
              </a:r>
            </a:p>
          </p:txBody>
        </p:sp>
        <p:sp>
          <p:nvSpPr>
            <p:cNvPr id="303" name="テキスト ボックス 302"/>
            <p:cNvSpPr txBox="1"/>
            <p:nvPr/>
          </p:nvSpPr>
          <p:spPr>
            <a:xfrm>
              <a:off x="331202" y="2082372"/>
              <a:ext cx="2346395" cy="664014"/>
            </a:xfrm>
            <a:prstGeom prst="rect">
              <a:avLst/>
            </a:prstGeom>
            <a:solidFill>
              <a:schemeClr val="bg1"/>
            </a:solidFill>
            <a:ln w="9525">
              <a:solidFill>
                <a:schemeClr val="bg1">
                  <a:lumMod val="50000"/>
                </a:schemeClr>
              </a:solidFill>
            </a:ln>
          </p:spPr>
          <p:txBody>
            <a:bodyPr wrap="square">
              <a:spAutoFit/>
            </a:bodyPr>
            <a:lstStyle/>
            <a:p>
              <a:pPr>
                <a:defRPr/>
              </a:pPr>
              <a:r>
                <a:rPr lang="ja-JP" altLang="en-US" sz="800" b="1" dirty="0">
                  <a:solidFill>
                    <a:srgbClr val="FF0000"/>
                  </a:solidFill>
                  <a:latin typeface="ＤＦ平成ゴシック体W5" pitchFamily="49" charset="-128"/>
                  <a:ea typeface="ＤＦ平成ゴシック体W5" pitchFamily="49" charset="-128"/>
                </a:rPr>
                <a:t>被 災 県</a:t>
              </a:r>
            </a:p>
          </p:txBody>
        </p:sp>
        <p:pic>
          <p:nvPicPr>
            <p:cNvPr id="304" name="Picture 2" descr="C:\Users\TMVUQ\Desktop\医師２.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0544" y="3242661"/>
              <a:ext cx="790374" cy="92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 name="テキスト ボックス 155"/>
            <p:cNvSpPr txBox="1">
              <a:spLocks noChangeArrowheads="1"/>
            </p:cNvSpPr>
            <p:nvPr/>
          </p:nvSpPr>
          <p:spPr bwMode="auto">
            <a:xfrm>
              <a:off x="4295942" y="104901"/>
              <a:ext cx="3600399" cy="104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800" dirty="0">
                  <a:solidFill>
                    <a:srgbClr val="000000"/>
                  </a:solidFill>
                  <a:latin typeface="Calibri" pitchFamily="34" charset="0"/>
                </a:rPr>
                <a:t>医療チーム</a:t>
              </a:r>
              <a:endParaRPr lang="en-US" altLang="ja-JP" sz="800" dirty="0">
                <a:solidFill>
                  <a:srgbClr val="000000"/>
                </a:solidFill>
                <a:latin typeface="Calibri" pitchFamily="34" charset="0"/>
              </a:endParaRPr>
            </a:p>
            <a:p>
              <a:pPr algn="ctr" eaLnBrk="1" hangingPunct="1"/>
              <a:r>
                <a:rPr lang="ja-JP" altLang="en-US" sz="600" dirty="0">
                  <a:solidFill>
                    <a:srgbClr val="000000"/>
                  </a:solidFill>
                  <a:latin typeface="Calibri" pitchFamily="34" charset="0"/>
                </a:rPr>
                <a:t>（日赤救護班・ＪＭＡＴ等</a:t>
              </a:r>
              <a:r>
                <a:rPr lang="ja-JP" altLang="en-US" sz="800" dirty="0">
                  <a:solidFill>
                    <a:srgbClr val="000000"/>
                  </a:solidFill>
                  <a:latin typeface="Calibri" pitchFamily="34" charset="0"/>
                </a:rPr>
                <a:t>）</a:t>
              </a:r>
            </a:p>
          </p:txBody>
        </p:sp>
        <p:sp>
          <p:nvSpPr>
            <p:cNvPr id="306" name="テキスト ボックス 156"/>
            <p:cNvSpPr txBox="1">
              <a:spLocks noChangeArrowheads="1"/>
            </p:cNvSpPr>
            <p:nvPr/>
          </p:nvSpPr>
          <p:spPr bwMode="auto">
            <a:xfrm>
              <a:off x="-41825" y="572702"/>
              <a:ext cx="2198690" cy="54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800" dirty="0">
                  <a:solidFill>
                    <a:srgbClr val="000000"/>
                  </a:solidFill>
                  <a:latin typeface="Calibri" pitchFamily="34" charset="0"/>
                </a:rPr>
                <a:t>ＤＭＡＴ</a:t>
              </a:r>
            </a:p>
          </p:txBody>
        </p:sp>
        <p:sp>
          <p:nvSpPr>
            <p:cNvPr id="307" name="角丸四角形 306"/>
            <p:cNvSpPr/>
            <p:nvPr/>
          </p:nvSpPr>
          <p:spPr>
            <a:xfrm>
              <a:off x="166456" y="104902"/>
              <a:ext cx="9359106" cy="1397264"/>
            </a:xfrm>
            <a:prstGeom prst="roundRect">
              <a:avLst>
                <a:gd name="adj" fmla="val 11289"/>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100" dirty="0">
                <a:solidFill>
                  <a:prstClr val="black"/>
                </a:solidFill>
              </a:endParaRPr>
            </a:p>
          </p:txBody>
        </p:sp>
        <p:sp>
          <p:nvSpPr>
            <p:cNvPr id="308" name="テキスト ボックス 307"/>
            <p:cNvSpPr txBox="1"/>
            <p:nvPr/>
          </p:nvSpPr>
          <p:spPr>
            <a:xfrm>
              <a:off x="43559" y="0"/>
              <a:ext cx="2554578" cy="664014"/>
            </a:xfrm>
            <a:prstGeom prst="rect">
              <a:avLst/>
            </a:prstGeom>
            <a:solidFill>
              <a:schemeClr val="bg1"/>
            </a:solidFill>
            <a:ln w="9525">
              <a:solidFill>
                <a:schemeClr val="bg1">
                  <a:lumMod val="50000"/>
                </a:schemeClr>
              </a:solidFill>
            </a:ln>
          </p:spPr>
          <p:txBody>
            <a:bodyPr wrap="square">
              <a:spAutoFit/>
            </a:bodyPr>
            <a:lstStyle/>
            <a:p>
              <a:pPr algn="ctr">
                <a:defRPr/>
              </a:pPr>
              <a:r>
                <a:rPr lang="ja-JP" altLang="en-US" sz="800" dirty="0">
                  <a:solidFill>
                    <a:prstClr val="black"/>
                  </a:solidFill>
                  <a:latin typeface="ＤＦ平成ゴシック体W5" pitchFamily="49" charset="-128"/>
                  <a:ea typeface="ＤＦ平成ゴシック体W5" pitchFamily="49" charset="-128"/>
                </a:rPr>
                <a:t>非被災県</a:t>
              </a:r>
            </a:p>
          </p:txBody>
        </p:sp>
        <p:sp>
          <p:nvSpPr>
            <p:cNvPr id="309" name="右矢印 308"/>
            <p:cNvSpPr/>
            <p:nvPr/>
          </p:nvSpPr>
          <p:spPr>
            <a:xfrm rot="4467358">
              <a:off x="3563221" y="1626218"/>
              <a:ext cx="1019994" cy="353574"/>
            </a:xfrm>
            <a:prstGeom prs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10" name="右矢印 309"/>
            <p:cNvSpPr/>
            <p:nvPr/>
          </p:nvSpPr>
          <p:spPr>
            <a:xfrm rot="6859611" flipV="1">
              <a:off x="5128624" y="1683633"/>
              <a:ext cx="943808" cy="385886"/>
            </a:xfrm>
            <a:prstGeom prs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11" name="右矢印 310"/>
            <p:cNvSpPr/>
            <p:nvPr/>
          </p:nvSpPr>
          <p:spPr>
            <a:xfrm rot="3219679">
              <a:off x="1853777" y="1671309"/>
              <a:ext cx="1098315" cy="397459"/>
            </a:xfrm>
            <a:prstGeom prs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12" name="正方形/長方形 311"/>
            <p:cNvSpPr/>
            <p:nvPr/>
          </p:nvSpPr>
          <p:spPr>
            <a:xfrm>
              <a:off x="2961720" y="2362492"/>
              <a:ext cx="3178398" cy="767695"/>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prstClr val="black"/>
                  </a:solidFill>
                </a:rPr>
                <a:t>災 </a:t>
              </a:r>
              <a:r>
                <a:rPr lang="ja-JP" altLang="en-US" sz="700" dirty="0">
                  <a:solidFill>
                    <a:prstClr val="black"/>
                  </a:solidFill>
                </a:rPr>
                <a:t>害 医 療 本 部</a:t>
              </a:r>
              <a:endParaRPr lang="en-US" altLang="ja-JP" sz="700" dirty="0">
                <a:solidFill>
                  <a:prstClr val="black"/>
                </a:solidFill>
              </a:endParaRPr>
            </a:p>
            <a:p>
              <a:pPr algn="ctr">
                <a:defRPr/>
              </a:pPr>
              <a:r>
                <a:rPr lang="ja-JP" altLang="en-US" sz="700" dirty="0" smtClean="0">
                  <a:solidFill>
                    <a:prstClr val="black"/>
                  </a:solidFill>
                </a:rPr>
                <a:t>（</a:t>
              </a:r>
              <a:r>
                <a:rPr lang="ja-JP" altLang="en-US" sz="700" dirty="0">
                  <a:solidFill>
                    <a:prstClr val="black"/>
                  </a:solidFill>
                </a:rPr>
                <a:t>都道府県庁）</a:t>
              </a:r>
              <a:endParaRPr lang="en-US" altLang="ja-JP" sz="700" dirty="0">
                <a:solidFill>
                  <a:prstClr val="black"/>
                </a:solidFill>
              </a:endParaRPr>
            </a:p>
          </p:txBody>
        </p:sp>
        <p:sp>
          <p:nvSpPr>
            <p:cNvPr id="314" name="円/楕円 313"/>
            <p:cNvSpPr/>
            <p:nvPr/>
          </p:nvSpPr>
          <p:spPr>
            <a:xfrm>
              <a:off x="6138591" y="3136268"/>
              <a:ext cx="2712347" cy="1091310"/>
            </a:xfrm>
            <a:prstGeom prst="ellipse">
              <a:avLst/>
            </a:prstGeom>
            <a:solidFill>
              <a:schemeClr val="lt1"/>
            </a:solidFill>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tLang="ja-JP" sz="1050" dirty="0">
                <a:solidFill>
                  <a:prstClr val="black"/>
                </a:solidFill>
              </a:endParaRPr>
            </a:p>
          </p:txBody>
        </p:sp>
        <p:sp>
          <p:nvSpPr>
            <p:cNvPr id="315" name="テキスト ボックス 11"/>
            <p:cNvSpPr txBox="1">
              <a:spLocks noChangeArrowheads="1"/>
            </p:cNvSpPr>
            <p:nvPr/>
          </p:nvSpPr>
          <p:spPr bwMode="auto">
            <a:xfrm>
              <a:off x="6140121" y="3244995"/>
              <a:ext cx="2817816" cy="94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700" dirty="0">
                  <a:solidFill>
                    <a:srgbClr val="000000"/>
                  </a:solidFill>
                  <a:latin typeface="Calibri" pitchFamily="34" charset="0"/>
                </a:rPr>
                <a:t>医療者</a:t>
              </a:r>
              <a:r>
                <a:rPr lang="ja-JP" altLang="en-US" sz="700" dirty="0" smtClean="0">
                  <a:solidFill>
                    <a:srgbClr val="000000"/>
                  </a:solidFill>
                  <a:latin typeface="Calibri" pitchFamily="34" charset="0"/>
                </a:rPr>
                <a:t>と行政の</a:t>
              </a:r>
              <a:endParaRPr lang="en-US" altLang="ja-JP" sz="700" dirty="0" smtClean="0">
                <a:solidFill>
                  <a:srgbClr val="000000"/>
                </a:solidFill>
                <a:latin typeface="Calibri" pitchFamily="34" charset="0"/>
              </a:endParaRPr>
            </a:p>
            <a:p>
              <a:pPr algn="ctr" eaLnBrk="1" hangingPunct="1"/>
              <a:r>
                <a:rPr lang="ja-JP" altLang="en-US" sz="700" dirty="0" smtClean="0">
                  <a:solidFill>
                    <a:srgbClr val="000000"/>
                  </a:solidFill>
                  <a:latin typeface="Calibri" pitchFamily="34" charset="0"/>
                </a:rPr>
                <a:t>橋渡し</a:t>
              </a:r>
              <a:endParaRPr lang="ja-JP" altLang="en-US" sz="700" dirty="0">
                <a:solidFill>
                  <a:srgbClr val="000000"/>
                </a:solidFill>
                <a:latin typeface="Calibri" pitchFamily="34" charset="0"/>
              </a:endParaRPr>
            </a:p>
          </p:txBody>
        </p:sp>
        <p:pic>
          <p:nvPicPr>
            <p:cNvPr id="316" name="Picture 16" descr="BD0729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5133" y="612025"/>
              <a:ext cx="163088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 name="右矢印 316"/>
            <p:cNvSpPr/>
            <p:nvPr/>
          </p:nvSpPr>
          <p:spPr>
            <a:xfrm rot="8549804" flipV="1">
              <a:off x="5965727" y="1788737"/>
              <a:ext cx="2181525" cy="350173"/>
            </a:xfrm>
            <a:prstGeom prs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18" name="右矢印 317"/>
            <p:cNvSpPr/>
            <p:nvPr/>
          </p:nvSpPr>
          <p:spPr>
            <a:xfrm rot="3535510">
              <a:off x="2150022" y="5680553"/>
              <a:ext cx="758162" cy="281825"/>
            </a:xfrm>
            <a:prstGeom prst="rightArrow">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19" name="右矢印 318"/>
            <p:cNvSpPr/>
            <p:nvPr/>
          </p:nvSpPr>
          <p:spPr>
            <a:xfrm rot="7085373">
              <a:off x="1368018" y="5725521"/>
              <a:ext cx="617447" cy="228127"/>
            </a:xfrm>
            <a:prstGeom prst="rightArrow">
              <a:avLst>
                <a:gd name="adj1" fmla="val 50000"/>
                <a:gd name="adj2" fmla="val 42959"/>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20" name="右矢印 319"/>
            <p:cNvSpPr/>
            <p:nvPr/>
          </p:nvSpPr>
          <p:spPr>
            <a:xfrm rot="1956559">
              <a:off x="2534092" y="5345684"/>
              <a:ext cx="1594215" cy="332021"/>
            </a:xfrm>
            <a:prstGeom prst="rightArrow">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21" name="右矢印 320"/>
            <p:cNvSpPr/>
            <p:nvPr/>
          </p:nvSpPr>
          <p:spPr>
            <a:xfrm rot="8286820">
              <a:off x="1836786" y="4192145"/>
              <a:ext cx="676039" cy="573060"/>
            </a:xfrm>
            <a:prstGeom prs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22" name="右矢印 321"/>
            <p:cNvSpPr/>
            <p:nvPr/>
          </p:nvSpPr>
          <p:spPr>
            <a:xfrm rot="14293603">
              <a:off x="5904158" y="4178157"/>
              <a:ext cx="772494" cy="395427"/>
            </a:xfrm>
            <a:prstGeom prst="rightArrow">
              <a:avLst/>
            </a:prstGeom>
            <a:solidFill>
              <a:schemeClr val="bg1"/>
            </a:solid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23" name="右矢印 322"/>
            <p:cNvSpPr/>
            <p:nvPr/>
          </p:nvSpPr>
          <p:spPr>
            <a:xfrm rot="14550031">
              <a:off x="6938705" y="5420523"/>
              <a:ext cx="578176" cy="376772"/>
            </a:xfrm>
            <a:prstGeom prst="rightArrow">
              <a:avLst/>
            </a:prstGeom>
            <a:solidFill>
              <a:schemeClr val="bg1"/>
            </a:solidFill>
            <a:ln w="158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24" name="右矢印 323"/>
            <p:cNvSpPr/>
            <p:nvPr/>
          </p:nvSpPr>
          <p:spPr>
            <a:xfrm rot="17818992">
              <a:off x="5923261" y="5471862"/>
              <a:ext cx="692562" cy="379259"/>
            </a:xfrm>
            <a:prstGeom prst="rightArrow">
              <a:avLst/>
            </a:prstGeom>
            <a:solidFill>
              <a:schemeClr val="bg1"/>
            </a:solidFill>
            <a:ln w="158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sp>
        <p:nvSpPr>
          <p:cNvPr id="4" name="テキスト ボックス 3"/>
          <p:cNvSpPr txBox="1"/>
          <p:nvPr/>
        </p:nvSpPr>
        <p:spPr>
          <a:xfrm>
            <a:off x="0" y="0"/>
            <a:ext cx="9906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800" dirty="0" smtClean="0">
                <a:solidFill>
                  <a:prstClr val="black"/>
                </a:solidFill>
              </a:rPr>
              <a:t>災害医療の体制</a:t>
            </a:r>
            <a:endParaRPr lang="ja-JP" altLang="en-US" sz="2800" dirty="0">
              <a:solidFill>
                <a:prstClr val="black"/>
              </a:solidFill>
            </a:endParaRPr>
          </a:p>
        </p:txBody>
      </p:sp>
      <p:sp>
        <p:nvSpPr>
          <p:cNvPr id="5" name="テキスト ボックス 4"/>
          <p:cNvSpPr txBox="1"/>
          <p:nvPr/>
        </p:nvSpPr>
        <p:spPr>
          <a:xfrm>
            <a:off x="128464" y="962725"/>
            <a:ext cx="9649072" cy="954107"/>
          </a:xfrm>
          <a:prstGeom prst="rect">
            <a:avLst/>
          </a:prstGeom>
          <a:noFill/>
          <a:ln>
            <a:solidFill>
              <a:schemeClr val="tx2"/>
            </a:solidFill>
          </a:ln>
        </p:spPr>
        <p:txBody>
          <a:bodyPr wrap="square" rtlCol="0">
            <a:spAutoFit/>
          </a:bodyPr>
          <a:lstStyle/>
          <a:p>
            <a:pPr marL="180000" indent="-457200"/>
            <a:r>
              <a:rPr lang="ja-JP" altLang="en-US" sz="1400" dirty="0" smtClean="0">
                <a:solidFill>
                  <a:prstClr val="black"/>
                </a:solidFill>
              </a:rPr>
              <a:t>○　被災</a:t>
            </a:r>
            <a:r>
              <a:rPr lang="ja-JP" altLang="en-US" sz="1400" dirty="0">
                <a:solidFill>
                  <a:prstClr val="black"/>
                </a:solidFill>
              </a:rPr>
              <a:t>地域の医療ニーズ等の情報</a:t>
            </a:r>
            <a:r>
              <a:rPr lang="ja-JP" altLang="en-US" sz="1400" dirty="0" smtClean="0">
                <a:solidFill>
                  <a:prstClr val="black"/>
                </a:solidFill>
              </a:rPr>
              <a:t>収集や医療</a:t>
            </a:r>
            <a:r>
              <a:rPr lang="ja-JP" altLang="en-US" sz="1400" dirty="0">
                <a:solidFill>
                  <a:prstClr val="black"/>
                </a:solidFill>
              </a:rPr>
              <a:t>チーム（</a:t>
            </a:r>
            <a:r>
              <a:rPr lang="en-US" altLang="ja-JP" sz="1400" dirty="0">
                <a:solidFill>
                  <a:prstClr val="black"/>
                </a:solidFill>
              </a:rPr>
              <a:t>DMAT</a:t>
            </a:r>
            <a:r>
              <a:rPr lang="ja-JP" altLang="en-US" sz="1400" dirty="0" err="1">
                <a:solidFill>
                  <a:prstClr val="black"/>
                </a:solidFill>
              </a:rPr>
              <a:t>、</a:t>
            </a:r>
            <a:r>
              <a:rPr lang="en-US" altLang="ja-JP" sz="1400" dirty="0">
                <a:solidFill>
                  <a:prstClr val="black"/>
                </a:solidFill>
              </a:rPr>
              <a:t>DPAT</a:t>
            </a:r>
            <a:r>
              <a:rPr lang="ja-JP" altLang="en-US" sz="1400" dirty="0" err="1">
                <a:solidFill>
                  <a:prstClr val="black"/>
                </a:solidFill>
              </a:rPr>
              <a:t>、</a:t>
            </a:r>
            <a:r>
              <a:rPr lang="en-US" altLang="ja-JP" sz="1400" dirty="0">
                <a:solidFill>
                  <a:prstClr val="black"/>
                </a:solidFill>
              </a:rPr>
              <a:t>JMAT</a:t>
            </a:r>
            <a:r>
              <a:rPr lang="ja-JP" altLang="en-US" sz="1400" dirty="0">
                <a:solidFill>
                  <a:prstClr val="black"/>
                </a:solidFill>
              </a:rPr>
              <a:t>等）との連絡調整等を行う</a:t>
            </a:r>
            <a:r>
              <a:rPr lang="ja-JP" altLang="en-US" sz="1400" dirty="0" smtClean="0">
                <a:solidFill>
                  <a:prstClr val="black"/>
                </a:solidFill>
              </a:rPr>
              <a:t>災害医療コーディネート体制</a:t>
            </a:r>
            <a:r>
              <a:rPr lang="ja-JP" altLang="en-US" sz="1400" dirty="0">
                <a:solidFill>
                  <a:prstClr val="black"/>
                </a:solidFill>
              </a:rPr>
              <a:t>の整備</a:t>
            </a:r>
            <a:r>
              <a:rPr lang="ja-JP" altLang="en-US" sz="1400" dirty="0" smtClean="0">
                <a:solidFill>
                  <a:prstClr val="black"/>
                </a:solidFill>
              </a:rPr>
              <a:t>を進める。</a:t>
            </a:r>
            <a:endParaRPr lang="en-US" altLang="ja-JP" sz="1400" dirty="0">
              <a:solidFill>
                <a:prstClr val="black"/>
              </a:solidFill>
            </a:endParaRPr>
          </a:p>
          <a:p>
            <a:pPr marL="180000" indent="-457200"/>
            <a:r>
              <a:rPr lang="en-US" altLang="ja-JP" sz="1400" dirty="0" smtClean="0">
                <a:solidFill>
                  <a:prstClr val="black"/>
                </a:solidFill>
              </a:rPr>
              <a:t>        </a:t>
            </a:r>
            <a:r>
              <a:rPr lang="ja-JP" altLang="en-US" sz="1400" dirty="0" smtClean="0">
                <a:solidFill>
                  <a:prstClr val="black"/>
                </a:solidFill>
              </a:rPr>
              <a:t>さらに、大規模</a:t>
            </a:r>
            <a:r>
              <a:rPr lang="ja-JP" altLang="en-US" sz="1400" dirty="0">
                <a:solidFill>
                  <a:prstClr val="black"/>
                </a:solidFill>
              </a:rPr>
              <a:t>災害時に備え</a:t>
            </a:r>
            <a:r>
              <a:rPr lang="ja-JP" altLang="en-US" sz="1400" dirty="0" smtClean="0">
                <a:solidFill>
                  <a:prstClr val="black"/>
                </a:solidFill>
              </a:rPr>
              <a:t>、災害</a:t>
            </a:r>
            <a:r>
              <a:rPr lang="ja-JP" altLang="en-US" sz="1400" dirty="0">
                <a:solidFill>
                  <a:prstClr val="black"/>
                </a:solidFill>
              </a:rPr>
              <a:t>時における近隣都道府県との連携を強化</a:t>
            </a:r>
            <a:r>
              <a:rPr lang="ja-JP" altLang="en-US" sz="1400" dirty="0" smtClean="0">
                <a:solidFill>
                  <a:prstClr val="black"/>
                </a:solidFill>
              </a:rPr>
              <a:t>する。</a:t>
            </a:r>
            <a:endParaRPr lang="ja-JP" altLang="en-US" sz="1400" dirty="0">
              <a:solidFill>
                <a:prstClr val="black"/>
              </a:solidFill>
            </a:endParaRPr>
          </a:p>
          <a:p>
            <a:pPr marL="180000" indent="-457200"/>
            <a:r>
              <a:rPr lang="ja-JP" altLang="en-US" sz="1400" dirty="0" smtClean="0">
                <a:solidFill>
                  <a:prstClr val="black"/>
                </a:solidFill>
              </a:rPr>
              <a:t>○</a:t>
            </a:r>
            <a:r>
              <a:rPr lang="ja-JP" altLang="en-US" sz="1400" dirty="0">
                <a:solidFill>
                  <a:prstClr val="black"/>
                </a:solidFill>
              </a:rPr>
              <a:t>　</a:t>
            </a:r>
            <a:r>
              <a:rPr lang="ja-JP" altLang="en-US" sz="1400" dirty="0" smtClean="0">
                <a:solidFill>
                  <a:prstClr val="black"/>
                </a:solidFill>
              </a:rPr>
              <a:t>災害時の診療機能の低下軽減や早期回復を図るため、事業</a:t>
            </a:r>
            <a:r>
              <a:rPr lang="ja-JP" altLang="en-US" sz="1400" dirty="0">
                <a:solidFill>
                  <a:prstClr val="black"/>
                </a:solidFill>
              </a:rPr>
              <a:t>継続計画</a:t>
            </a:r>
            <a:r>
              <a:rPr lang="ja-JP" altLang="en-US" sz="1400" dirty="0" smtClean="0">
                <a:solidFill>
                  <a:prstClr val="black"/>
                </a:solidFill>
              </a:rPr>
              <a:t>（</a:t>
            </a:r>
            <a:r>
              <a:rPr lang="en-US" altLang="ja-JP" sz="1400" dirty="0" smtClean="0">
                <a:solidFill>
                  <a:prstClr val="black"/>
                </a:solidFill>
              </a:rPr>
              <a:t>BCP</a:t>
            </a:r>
            <a:r>
              <a:rPr lang="ja-JP" altLang="en-US" sz="1400" dirty="0">
                <a:solidFill>
                  <a:prstClr val="black"/>
                </a:solidFill>
              </a:rPr>
              <a:t>）の</a:t>
            </a:r>
            <a:r>
              <a:rPr lang="ja-JP" altLang="en-US" sz="1400" dirty="0" smtClean="0">
                <a:solidFill>
                  <a:prstClr val="black"/>
                </a:solidFill>
              </a:rPr>
              <a:t>策定について、推進する。</a:t>
            </a:r>
            <a:endParaRPr lang="en-US" altLang="ja-JP" sz="1400" dirty="0" smtClean="0">
              <a:solidFill>
                <a:prstClr val="black"/>
              </a:solidFill>
            </a:endParaRPr>
          </a:p>
        </p:txBody>
      </p:sp>
      <p:sp>
        <p:nvSpPr>
          <p:cNvPr id="6" name="テキスト ボックス 5"/>
          <p:cNvSpPr txBox="1"/>
          <p:nvPr/>
        </p:nvSpPr>
        <p:spPr>
          <a:xfrm>
            <a:off x="128464" y="624171"/>
            <a:ext cx="1008112" cy="338554"/>
          </a:xfrm>
          <a:prstGeom prst="rect">
            <a:avLst/>
          </a:prstGeom>
          <a:noFill/>
          <a:ln>
            <a:solidFill>
              <a:schemeClr val="tx1"/>
            </a:solidFill>
          </a:ln>
        </p:spPr>
        <p:txBody>
          <a:bodyPr wrap="square" rtlCol="0">
            <a:spAutoFit/>
          </a:bodyPr>
          <a:lstStyle/>
          <a:p>
            <a:pPr algn="ctr"/>
            <a:r>
              <a:rPr lang="en-US" altLang="ja-JP" sz="1600" dirty="0" smtClean="0">
                <a:solidFill>
                  <a:prstClr val="black"/>
                </a:solidFill>
              </a:rPr>
              <a:t>【</a:t>
            </a:r>
            <a:r>
              <a:rPr lang="ja-JP" altLang="en-US" sz="1600" dirty="0">
                <a:solidFill>
                  <a:prstClr val="black"/>
                </a:solidFill>
              </a:rPr>
              <a:t>概要</a:t>
            </a:r>
            <a:r>
              <a:rPr lang="en-US" altLang="ja-JP" sz="1600" dirty="0" smtClean="0">
                <a:solidFill>
                  <a:prstClr val="black"/>
                </a:solidFill>
              </a:rPr>
              <a:t>】</a:t>
            </a:r>
            <a:endParaRPr lang="ja-JP" altLang="en-US" sz="1600" dirty="0">
              <a:solidFill>
                <a:prstClr val="black"/>
              </a:solidFill>
            </a:endParaRPr>
          </a:p>
        </p:txBody>
      </p:sp>
      <p:sp>
        <p:nvSpPr>
          <p:cNvPr id="7" name="正方形/長方形 6"/>
          <p:cNvSpPr/>
          <p:nvPr/>
        </p:nvSpPr>
        <p:spPr>
          <a:xfrm>
            <a:off x="6537176" y="2067983"/>
            <a:ext cx="3260794" cy="4608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prstClr val="black"/>
              </a:solidFill>
            </a:endParaRPr>
          </a:p>
        </p:txBody>
      </p:sp>
      <p:sp>
        <p:nvSpPr>
          <p:cNvPr id="2" name="テキスト ボックス 1"/>
          <p:cNvSpPr txBox="1"/>
          <p:nvPr/>
        </p:nvSpPr>
        <p:spPr>
          <a:xfrm>
            <a:off x="6557610" y="2476634"/>
            <a:ext cx="3240360" cy="1384995"/>
          </a:xfrm>
          <a:prstGeom prst="rect">
            <a:avLst/>
          </a:prstGeom>
          <a:noFill/>
        </p:spPr>
        <p:txBody>
          <a:bodyPr wrap="square" rtlCol="0">
            <a:spAutoFit/>
          </a:bodyPr>
          <a:lstStyle/>
          <a:p>
            <a:pPr marL="180000" indent="-457200"/>
            <a:r>
              <a:rPr lang="ja-JP" altLang="en-US" sz="1400" dirty="0" smtClean="0">
                <a:solidFill>
                  <a:prstClr val="black"/>
                </a:solidFill>
              </a:rPr>
              <a:t>○　災害時に診療機能の低下軽減や病院機能の早期回復を図り、継続して医療を提供するため、</a:t>
            </a:r>
            <a:r>
              <a:rPr lang="en-US" altLang="ja-JP" sz="1400" dirty="0" smtClean="0">
                <a:solidFill>
                  <a:prstClr val="black"/>
                </a:solidFill>
              </a:rPr>
              <a:t>BCP</a:t>
            </a:r>
            <a:r>
              <a:rPr lang="ja-JP" altLang="en-US" sz="1400" dirty="0" smtClean="0">
                <a:solidFill>
                  <a:prstClr val="black"/>
                </a:solidFill>
              </a:rPr>
              <a:t>の策定は今後災害拠点病院だけではなく、地域の一般病院においても重要であり、引き続き推進</a:t>
            </a:r>
            <a:r>
              <a:rPr lang="ja-JP" altLang="en-US" sz="1400" dirty="0">
                <a:solidFill>
                  <a:prstClr val="black"/>
                </a:solidFill>
              </a:rPr>
              <a:t>する</a:t>
            </a:r>
            <a:r>
              <a:rPr lang="ja-JP" altLang="en-US" sz="1400" dirty="0" smtClean="0">
                <a:solidFill>
                  <a:prstClr val="black"/>
                </a:solidFill>
              </a:rPr>
              <a:t>。</a:t>
            </a:r>
            <a:endParaRPr lang="ja-JP" altLang="en-US" sz="1400" dirty="0">
              <a:solidFill>
                <a:prstClr val="black"/>
              </a:solidFill>
            </a:endParaRPr>
          </a:p>
        </p:txBody>
      </p:sp>
      <p:sp>
        <p:nvSpPr>
          <p:cNvPr id="13" name="テキスト ボックス 12"/>
          <p:cNvSpPr txBox="1"/>
          <p:nvPr/>
        </p:nvSpPr>
        <p:spPr>
          <a:xfrm>
            <a:off x="145433" y="2476634"/>
            <a:ext cx="6247726" cy="1600438"/>
          </a:xfrm>
          <a:prstGeom prst="rect">
            <a:avLst/>
          </a:prstGeom>
          <a:noFill/>
        </p:spPr>
        <p:txBody>
          <a:bodyPr wrap="square" rtlCol="0">
            <a:spAutoFit/>
          </a:bodyPr>
          <a:lstStyle/>
          <a:p>
            <a:pPr marL="180000" indent="-457200"/>
            <a:r>
              <a:rPr lang="ja-JP" altLang="en-US" sz="1400" dirty="0">
                <a:solidFill>
                  <a:prstClr val="black"/>
                </a:solidFill>
              </a:rPr>
              <a:t>○　都道府県災害医療本部の機能向上を目的とした</a:t>
            </a:r>
            <a:r>
              <a:rPr lang="ja-JP" altLang="en-US" sz="1400" dirty="0" smtClean="0">
                <a:solidFill>
                  <a:prstClr val="black"/>
                </a:solidFill>
              </a:rPr>
              <a:t>ロジスティックチーム</a:t>
            </a:r>
            <a:r>
              <a:rPr lang="ja-JP" altLang="en-US" sz="1400" dirty="0">
                <a:solidFill>
                  <a:prstClr val="black"/>
                </a:solidFill>
              </a:rPr>
              <a:t>の強化と、被災地域の医療ニーズ等の情報収集</a:t>
            </a:r>
            <a:r>
              <a:rPr lang="ja-JP" altLang="en-US" sz="1400" dirty="0" smtClean="0">
                <a:solidFill>
                  <a:prstClr val="black"/>
                </a:solidFill>
              </a:rPr>
              <a:t>及び医療チーム</a:t>
            </a:r>
            <a:r>
              <a:rPr lang="ja-JP" altLang="en-US" sz="1400" dirty="0">
                <a:solidFill>
                  <a:prstClr val="black"/>
                </a:solidFill>
              </a:rPr>
              <a:t>（</a:t>
            </a:r>
            <a:r>
              <a:rPr lang="en-US" altLang="ja-JP" sz="1400" dirty="0">
                <a:solidFill>
                  <a:prstClr val="black"/>
                </a:solidFill>
              </a:rPr>
              <a:t>DMAT</a:t>
            </a:r>
            <a:r>
              <a:rPr lang="ja-JP" altLang="en-US" sz="1400" dirty="0" err="1">
                <a:solidFill>
                  <a:prstClr val="black"/>
                </a:solidFill>
              </a:rPr>
              <a:t>、</a:t>
            </a:r>
            <a:r>
              <a:rPr lang="en-US" altLang="ja-JP" sz="1400" dirty="0">
                <a:solidFill>
                  <a:prstClr val="black"/>
                </a:solidFill>
              </a:rPr>
              <a:t>DPAT</a:t>
            </a:r>
            <a:r>
              <a:rPr lang="ja-JP" altLang="en-US" sz="1400" dirty="0" err="1">
                <a:solidFill>
                  <a:prstClr val="black"/>
                </a:solidFill>
              </a:rPr>
              <a:t>、</a:t>
            </a:r>
            <a:r>
              <a:rPr lang="en-US" altLang="ja-JP" sz="1400" dirty="0">
                <a:solidFill>
                  <a:prstClr val="black"/>
                </a:solidFill>
              </a:rPr>
              <a:t>JMAT</a:t>
            </a:r>
            <a:r>
              <a:rPr lang="ja-JP" altLang="en-US" sz="1400" dirty="0">
                <a:solidFill>
                  <a:prstClr val="black"/>
                </a:solidFill>
              </a:rPr>
              <a:t>等）との連絡調整等を行う災害</a:t>
            </a:r>
            <a:r>
              <a:rPr lang="ja-JP" altLang="en-US" sz="1400" dirty="0" smtClean="0">
                <a:solidFill>
                  <a:prstClr val="black"/>
                </a:solidFill>
              </a:rPr>
              <a:t>医療コーディネート</a:t>
            </a:r>
            <a:r>
              <a:rPr lang="ja-JP" altLang="en-US" sz="1400" dirty="0">
                <a:solidFill>
                  <a:prstClr val="black"/>
                </a:solidFill>
              </a:rPr>
              <a:t>体制の整備</a:t>
            </a:r>
            <a:r>
              <a:rPr lang="ja-JP" altLang="en-US" sz="1400" dirty="0" smtClean="0">
                <a:solidFill>
                  <a:prstClr val="black"/>
                </a:solidFill>
              </a:rPr>
              <a:t>を進める。</a:t>
            </a:r>
            <a:endParaRPr lang="en-US" altLang="ja-JP" sz="1400" dirty="0">
              <a:solidFill>
                <a:prstClr val="black"/>
              </a:solidFill>
            </a:endParaRPr>
          </a:p>
          <a:p>
            <a:pPr marL="180000" indent="-457200"/>
            <a:r>
              <a:rPr lang="en-US" altLang="ja-JP" sz="1400" dirty="0">
                <a:solidFill>
                  <a:prstClr val="black"/>
                </a:solidFill>
              </a:rPr>
              <a:t> </a:t>
            </a:r>
            <a:r>
              <a:rPr lang="en-US" altLang="ja-JP" sz="1400" dirty="0" smtClean="0">
                <a:solidFill>
                  <a:prstClr val="black"/>
                </a:solidFill>
              </a:rPr>
              <a:t>       </a:t>
            </a:r>
            <a:r>
              <a:rPr lang="ja-JP" altLang="en-US" sz="1400" dirty="0" smtClean="0">
                <a:solidFill>
                  <a:prstClr val="black"/>
                </a:solidFill>
              </a:rPr>
              <a:t>さらに</a:t>
            </a:r>
            <a:r>
              <a:rPr lang="ja-JP" altLang="en-US" sz="1400" dirty="0">
                <a:solidFill>
                  <a:prstClr val="black"/>
                </a:solidFill>
              </a:rPr>
              <a:t>、大規模災害時に備え、災害医療に係る医療提供者の</a:t>
            </a:r>
            <a:r>
              <a:rPr lang="ja-JP" altLang="en-US" sz="1400" dirty="0" smtClean="0">
                <a:solidFill>
                  <a:prstClr val="black"/>
                </a:solidFill>
              </a:rPr>
              <a:t>機能</a:t>
            </a:r>
            <a:r>
              <a:rPr lang="ja-JP" altLang="en-US" sz="1400" dirty="0">
                <a:solidFill>
                  <a:prstClr val="black"/>
                </a:solidFill>
              </a:rPr>
              <a:t>と役割を明確にするとともに、政府の防災基本計画と</a:t>
            </a:r>
            <a:r>
              <a:rPr lang="ja-JP" altLang="en-US" sz="1400" dirty="0" smtClean="0">
                <a:solidFill>
                  <a:prstClr val="black"/>
                </a:solidFill>
              </a:rPr>
              <a:t>整合性</a:t>
            </a:r>
            <a:r>
              <a:rPr lang="ja-JP" altLang="en-US" sz="1400" dirty="0">
                <a:solidFill>
                  <a:prstClr val="black"/>
                </a:solidFill>
              </a:rPr>
              <a:t>を</a:t>
            </a:r>
            <a:r>
              <a:rPr lang="ja-JP" altLang="en-US" sz="1400" dirty="0" smtClean="0">
                <a:solidFill>
                  <a:prstClr val="black"/>
                </a:solidFill>
              </a:rPr>
              <a:t>とりつつ</a:t>
            </a:r>
            <a:r>
              <a:rPr lang="ja-JP" altLang="en-US" sz="1400" dirty="0">
                <a:solidFill>
                  <a:prstClr val="black"/>
                </a:solidFill>
              </a:rPr>
              <a:t>、広域医療搬送を想定した訓練を積極的に実施するなど</a:t>
            </a:r>
            <a:r>
              <a:rPr lang="ja-JP" altLang="en-US" sz="1400" dirty="0" smtClean="0">
                <a:solidFill>
                  <a:prstClr val="black"/>
                </a:solidFill>
              </a:rPr>
              <a:t>、災害</a:t>
            </a:r>
            <a:r>
              <a:rPr lang="ja-JP" altLang="en-US" sz="1400" dirty="0">
                <a:solidFill>
                  <a:prstClr val="black"/>
                </a:solidFill>
              </a:rPr>
              <a:t>時における近隣都道府県との連携を強化する</a:t>
            </a:r>
            <a:r>
              <a:rPr lang="ja-JP" altLang="en-US" sz="1400" dirty="0" smtClean="0">
                <a:solidFill>
                  <a:prstClr val="black"/>
                </a:solidFill>
              </a:rPr>
              <a:t>。</a:t>
            </a:r>
            <a:endParaRPr lang="ja-JP" altLang="en-US" sz="1400" dirty="0">
              <a:solidFill>
                <a:prstClr val="black"/>
              </a:solidFill>
            </a:endParaRPr>
          </a:p>
        </p:txBody>
      </p:sp>
      <p:grpSp>
        <p:nvGrpSpPr>
          <p:cNvPr id="16" name="グループ化 15"/>
          <p:cNvGrpSpPr/>
          <p:nvPr/>
        </p:nvGrpSpPr>
        <p:grpSpPr>
          <a:xfrm>
            <a:off x="6650343" y="3856768"/>
            <a:ext cx="3127193" cy="2592288"/>
            <a:chOff x="149818" y="332656"/>
            <a:chExt cx="8850797" cy="6205416"/>
          </a:xfrm>
        </p:grpSpPr>
        <p:sp>
          <p:nvSpPr>
            <p:cNvPr id="17" name="対角する 2 つの角を丸めた四角形 16"/>
            <p:cNvSpPr/>
            <p:nvPr/>
          </p:nvSpPr>
          <p:spPr>
            <a:xfrm>
              <a:off x="401964" y="836711"/>
              <a:ext cx="8598651" cy="5701361"/>
            </a:xfrm>
            <a:prstGeom prst="round2DiagRect">
              <a:avLst>
                <a:gd name="adj1" fmla="val 18584"/>
                <a:gd name="adj2"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BCP</a:t>
              </a:r>
              <a:r>
                <a:rPr lang="ja-JP" altLang="en-US" dirty="0">
                  <a:solidFill>
                    <a:prstClr val="white"/>
                  </a:solidFill>
                </a:rPr>
                <a:t>：</a:t>
              </a:r>
              <a:r>
                <a:rPr lang="en-US" altLang="ja-JP" dirty="0">
                  <a:solidFill>
                    <a:prstClr val="white"/>
                  </a:solidFill>
                </a:rPr>
                <a:t>Business Continuity </a:t>
              </a:r>
              <a:r>
                <a:rPr lang="en-US" altLang="ja-JP" dirty="0" smtClean="0">
                  <a:solidFill>
                    <a:prstClr val="white"/>
                  </a:solidFill>
                </a:rPr>
                <a:t>Plan</a:t>
              </a:r>
              <a:r>
                <a:rPr lang="ja-JP" altLang="en-US" dirty="0" smtClean="0">
                  <a:solidFill>
                    <a:prstClr val="white"/>
                  </a:solidFill>
                </a:rPr>
                <a:t>事業</a:t>
              </a:r>
              <a:r>
                <a:rPr lang="ja-JP" altLang="en-US" dirty="0">
                  <a:solidFill>
                    <a:prstClr val="white"/>
                  </a:solidFill>
                </a:rPr>
                <a:t>継続計画</a:t>
              </a:r>
            </a:p>
          </p:txBody>
        </p:sp>
        <p:pic>
          <p:nvPicPr>
            <p:cNvPr id="18" name="Picture 16" descr="BD07293_"/>
            <p:cNvPicPr>
              <a:picLocks noChangeAspect="1" noChangeArrowheads="1"/>
            </p:cNvPicPr>
            <p:nvPr/>
          </p:nvPicPr>
          <p:blipFill>
            <a:blip r:embed="rId6" cstate="print"/>
            <a:srcRect/>
            <a:stretch>
              <a:fillRect/>
            </a:stretch>
          </p:blipFill>
          <p:spPr bwMode="auto">
            <a:xfrm>
              <a:off x="149818" y="1233086"/>
              <a:ext cx="2284947" cy="1065734"/>
            </a:xfrm>
            <a:prstGeom prst="rect">
              <a:avLst/>
            </a:prstGeom>
            <a:noFill/>
          </p:spPr>
        </p:pic>
        <p:sp>
          <p:nvSpPr>
            <p:cNvPr id="19" name="対角する 2 つの角を丸めた四角形 18"/>
            <p:cNvSpPr/>
            <p:nvPr/>
          </p:nvSpPr>
          <p:spPr>
            <a:xfrm>
              <a:off x="2896529" y="332656"/>
              <a:ext cx="4842307" cy="792088"/>
            </a:xfrm>
            <a:prstGeom prst="round2Diag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rPr>
                <a:t>ＢＣＰの概念</a:t>
              </a:r>
              <a:endParaRPr lang="ja-JP" altLang="en-US" sz="1200" b="1" dirty="0">
                <a:solidFill>
                  <a:prstClr val="black"/>
                </a:solidFill>
              </a:endParaRPr>
            </a:p>
          </p:txBody>
        </p:sp>
        <p:sp>
          <p:nvSpPr>
            <p:cNvPr id="22" name="ホームベース 21"/>
            <p:cNvSpPr/>
            <p:nvPr/>
          </p:nvSpPr>
          <p:spPr>
            <a:xfrm>
              <a:off x="5285137" y="5564191"/>
              <a:ext cx="2085062" cy="794231"/>
            </a:xfrm>
            <a:prstGeom prst="homePlat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800" b="1" dirty="0" smtClean="0">
                  <a:solidFill>
                    <a:prstClr val="black"/>
                  </a:solidFill>
                </a:rPr>
                <a:t>完全</a:t>
              </a:r>
              <a:endParaRPr lang="en-US" altLang="ja-JP" sz="800" b="1" dirty="0" smtClean="0">
                <a:solidFill>
                  <a:prstClr val="black"/>
                </a:solidFill>
              </a:endParaRPr>
            </a:p>
            <a:p>
              <a:pPr algn="r"/>
              <a:r>
                <a:rPr lang="ja-JP" altLang="en-US" sz="800" b="1" dirty="0" smtClean="0">
                  <a:solidFill>
                    <a:prstClr val="black"/>
                  </a:solidFill>
                </a:rPr>
                <a:t>復旧</a:t>
              </a:r>
              <a:endParaRPr lang="ja-JP" altLang="en-US" sz="800" b="1" dirty="0">
                <a:solidFill>
                  <a:prstClr val="black"/>
                </a:solidFill>
              </a:endParaRPr>
            </a:p>
          </p:txBody>
        </p:sp>
        <p:sp>
          <p:nvSpPr>
            <p:cNvPr id="23" name="ホームベース 22"/>
            <p:cNvSpPr/>
            <p:nvPr/>
          </p:nvSpPr>
          <p:spPr>
            <a:xfrm>
              <a:off x="3690122" y="5564193"/>
              <a:ext cx="2444135" cy="794229"/>
            </a:xfrm>
            <a:prstGeom prst="homePlat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smtClean="0">
                  <a:solidFill>
                    <a:prstClr val="black"/>
                  </a:solidFill>
                </a:rPr>
                <a:t>　　</a:t>
              </a:r>
              <a:r>
                <a:rPr lang="ja-JP" altLang="en-US" sz="800" b="1" dirty="0" smtClean="0">
                  <a:solidFill>
                    <a:prstClr val="black"/>
                  </a:solidFill>
                </a:rPr>
                <a:t>仮復旧</a:t>
              </a:r>
              <a:endParaRPr lang="ja-JP" altLang="en-US" sz="800" b="1" dirty="0">
                <a:solidFill>
                  <a:prstClr val="black"/>
                </a:solidFill>
              </a:endParaRPr>
            </a:p>
          </p:txBody>
        </p:sp>
        <p:sp>
          <p:nvSpPr>
            <p:cNvPr id="24" name="ホームベース 23"/>
            <p:cNvSpPr/>
            <p:nvPr/>
          </p:nvSpPr>
          <p:spPr>
            <a:xfrm>
              <a:off x="2300706" y="5564193"/>
              <a:ext cx="2103060" cy="794229"/>
            </a:xfrm>
            <a:prstGeom prst="homePlat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800" b="1" dirty="0" smtClean="0">
                  <a:solidFill>
                    <a:prstClr val="black"/>
                  </a:solidFill>
                </a:rPr>
                <a:t>状況</a:t>
              </a:r>
              <a:endParaRPr lang="en-US" altLang="ja-JP" sz="800" b="1" dirty="0" smtClean="0">
                <a:solidFill>
                  <a:prstClr val="black"/>
                </a:solidFill>
              </a:endParaRPr>
            </a:p>
            <a:p>
              <a:pPr algn="r"/>
              <a:r>
                <a:rPr lang="ja-JP" altLang="en-US" sz="800" b="1" dirty="0" smtClean="0">
                  <a:solidFill>
                    <a:prstClr val="black"/>
                  </a:solidFill>
                </a:rPr>
                <a:t>確認</a:t>
              </a:r>
              <a:endParaRPr lang="ja-JP" altLang="en-US" sz="800" b="1" dirty="0">
                <a:solidFill>
                  <a:prstClr val="black"/>
                </a:solidFill>
              </a:endParaRPr>
            </a:p>
          </p:txBody>
        </p:sp>
        <p:sp>
          <p:nvSpPr>
            <p:cNvPr id="25" name="ホームベース 24"/>
            <p:cNvSpPr/>
            <p:nvPr/>
          </p:nvSpPr>
          <p:spPr>
            <a:xfrm>
              <a:off x="1361787" y="5564193"/>
              <a:ext cx="1728570" cy="794229"/>
            </a:xfrm>
            <a:prstGeom prst="homePlat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800" b="1" dirty="0" smtClean="0">
                  <a:solidFill>
                    <a:prstClr val="black"/>
                  </a:solidFill>
                </a:rPr>
                <a:t>安全</a:t>
              </a:r>
              <a:endParaRPr lang="en-US" altLang="ja-JP" sz="800" b="1" dirty="0" smtClean="0">
                <a:solidFill>
                  <a:prstClr val="black"/>
                </a:solidFill>
              </a:endParaRPr>
            </a:p>
            <a:p>
              <a:pPr algn="r"/>
              <a:r>
                <a:rPr lang="ja-JP" altLang="en-US" sz="800" b="1" dirty="0" smtClean="0">
                  <a:solidFill>
                    <a:prstClr val="black"/>
                  </a:solidFill>
                </a:rPr>
                <a:t>確認</a:t>
              </a:r>
              <a:endParaRPr lang="ja-JP" altLang="en-US" sz="800" b="1" dirty="0">
                <a:solidFill>
                  <a:prstClr val="black"/>
                </a:solidFill>
              </a:endParaRPr>
            </a:p>
          </p:txBody>
        </p:sp>
        <p:cxnSp>
          <p:nvCxnSpPr>
            <p:cNvPr id="26" name="直線矢印コネクタ 25"/>
            <p:cNvCxnSpPr/>
            <p:nvPr/>
          </p:nvCxnSpPr>
          <p:spPr>
            <a:xfrm flipH="1" flipV="1">
              <a:off x="1508002" y="2420888"/>
              <a:ext cx="51931" cy="3937535"/>
            </a:xfrm>
            <a:prstGeom prst="straightConnector1">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ホームベース 26"/>
            <p:cNvSpPr/>
            <p:nvPr/>
          </p:nvSpPr>
          <p:spPr>
            <a:xfrm>
              <a:off x="911868" y="5564196"/>
              <a:ext cx="843301" cy="794229"/>
            </a:xfrm>
            <a:prstGeom prst="homePlate">
              <a:avLst>
                <a:gd name="adj" fmla="val 3523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b="1" dirty="0" smtClean="0">
                  <a:solidFill>
                    <a:prstClr val="black"/>
                  </a:solidFill>
                </a:rPr>
                <a:t>平</a:t>
              </a:r>
              <a:endParaRPr lang="en-US" altLang="ja-JP" sz="800" b="1" dirty="0" smtClean="0">
                <a:solidFill>
                  <a:prstClr val="black"/>
                </a:solidFill>
              </a:endParaRPr>
            </a:p>
            <a:p>
              <a:r>
                <a:rPr lang="ja-JP" altLang="en-US" sz="800" b="1" dirty="0" smtClean="0">
                  <a:solidFill>
                    <a:prstClr val="black"/>
                  </a:solidFill>
                </a:rPr>
                <a:t>時</a:t>
              </a:r>
              <a:endParaRPr lang="ja-JP" altLang="en-US" sz="800" b="1" dirty="0">
                <a:solidFill>
                  <a:prstClr val="black"/>
                </a:solidFill>
              </a:endParaRPr>
            </a:p>
          </p:txBody>
        </p:sp>
        <p:cxnSp>
          <p:nvCxnSpPr>
            <p:cNvPr id="28" name="直線コネクタ 27"/>
            <p:cNvCxnSpPr/>
            <p:nvPr/>
          </p:nvCxnSpPr>
          <p:spPr>
            <a:xfrm>
              <a:off x="1288877" y="2636912"/>
              <a:ext cx="7182581" cy="93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四角形吹き出し 28"/>
            <p:cNvSpPr/>
            <p:nvPr/>
          </p:nvSpPr>
          <p:spPr>
            <a:xfrm>
              <a:off x="1598154" y="2780929"/>
              <a:ext cx="1932360" cy="1089878"/>
            </a:xfrm>
            <a:prstGeom prst="wedgeRectCallout">
              <a:avLst>
                <a:gd name="adj1" fmla="val 99042"/>
                <a:gd name="adj2" fmla="val -316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b="1" dirty="0" smtClean="0">
                  <a:solidFill>
                    <a:prstClr val="white"/>
                  </a:solidFill>
                </a:rPr>
                <a:t>BCP</a:t>
              </a:r>
              <a:r>
                <a:rPr lang="ja-JP" altLang="en-US" sz="800" b="1" dirty="0" smtClean="0">
                  <a:solidFill>
                    <a:prstClr val="white"/>
                  </a:solidFill>
                </a:rPr>
                <a:t>実践後の</a:t>
              </a:r>
              <a:endParaRPr lang="en-US" altLang="ja-JP" sz="800" b="1" dirty="0" smtClean="0">
                <a:solidFill>
                  <a:prstClr val="white"/>
                </a:solidFill>
              </a:endParaRPr>
            </a:p>
            <a:p>
              <a:pPr algn="ctr"/>
              <a:r>
                <a:rPr lang="ja-JP" altLang="en-US" sz="800" b="1" dirty="0" smtClean="0">
                  <a:solidFill>
                    <a:prstClr val="white"/>
                  </a:solidFill>
                </a:rPr>
                <a:t>復旧曲線</a:t>
              </a:r>
              <a:endParaRPr lang="ja-JP" altLang="en-US" sz="800" b="1" dirty="0">
                <a:solidFill>
                  <a:prstClr val="white"/>
                </a:solidFill>
              </a:endParaRPr>
            </a:p>
          </p:txBody>
        </p:sp>
        <p:sp>
          <p:nvSpPr>
            <p:cNvPr id="30" name="四角形吹き出し 29"/>
            <p:cNvSpPr/>
            <p:nvPr/>
          </p:nvSpPr>
          <p:spPr>
            <a:xfrm>
              <a:off x="5943585" y="4389657"/>
              <a:ext cx="2158485" cy="741532"/>
            </a:xfrm>
            <a:prstGeom prst="wedgeRectCallout">
              <a:avLst>
                <a:gd name="adj1" fmla="val -35051"/>
                <a:gd name="adj2" fmla="val -11379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b="1" dirty="0" smtClean="0">
                  <a:solidFill>
                    <a:prstClr val="white"/>
                  </a:solidFill>
                </a:rPr>
                <a:t>BCP</a:t>
              </a:r>
              <a:r>
                <a:rPr lang="ja-JP" altLang="en-US" sz="800" b="1" dirty="0" smtClean="0">
                  <a:solidFill>
                    <a:prstClr val="white"/>
                  </a:solidFill>
                </a:rPr>
                <a:t>実践前の</a:t>
              </a:r>
              <a:endParaRPr lang="en-US" altLang="ja-JP" sz="800" b="1" dirty="0" smtClean="0">
                <a:solidFill>
                  <a:prstClr val="white"/>
                </a:solidFill>
              </a:endParaRPr>
            </a:p>
            <a:p>
              <a:pPr algn="ctr"/>
              <a:r>
                <a:rPr lang="ja-JP" altLang="en-US" sz="800" b="1" dirty="0" smtClean="0">
                  <a:solidFill>
                    <a:prstClr val="white"/>
                  </a:solidFill>
                </a:rPr>
                <a:t>復旧曲線</a:t>
              </a:r>
              <a:endParaRPr lang="ja-JP" altLang="en-US" sz="800" b="1" dirty="0">
                <a:solidFill>
                  <a:prstClr val="white"/>
                </a:solidFill>
              </a:endParaRPr>
            </a:p>
          </p:txBody>
        </p:sp>
        <p:sp>
          <p:nvSpPr>
            <p:cNvPr id="31" name="角丸四角形 30"/>
            <p:cNvSpPr/>
            <p:nvPr/>
          </p:nvSpPr>
          <p:spPr>
            <a:xfrm>
              <a:off x="2451467" y="1340768"/>
              <a:ext cx="6208214" cy="7088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rPr>
                <a:t>　</a:t>
              </a:r>
              <a:r>
                <a:rPr lang="ja-JP" altLang="en-US" sz="900" u="sng" dirty="0" smtClean="0">
                  <a:solidFill>
                    <a:prstClr val="black"/>
                  </a:solidFill>
                </a:rPr>
                <a:t>災害時の診療機能の低下軽減・早期回復の方策＝</a:t>
              </a:r>
              <a:r>
                <a:rPr lang="en-US" altLang="ja-JP" sz="900" b="1" u="sng" dirty="0" smtClean="0">
                  <a:solidFill>
                    <a:prstClr val="black"/>
                  </a:solidFill>
                  <a:latin typeface="ＭＳ Ｐゴシック"/>
                </a:rPr>
                <a:t>BCP</a:t>
              </a:r>
              <a:r>
                <a:rPr lang="ja-JP" altLang="en-US" sz="900" u="sng" dirty="0" smtClean="0">
                  <a:solidFill>
                    <a:prstClr val="black"/>
                  </a:solidFill>
                </a:rPr>
                <a:t>を策定し、継続して医療を提供できる体制を維持する。</a:t>
              </a:r>
              <a:endParaRPr lang="ja-JP" altLang="en-US" sz="900" u="sng" dirty="0">
                <a:solidFill>
                  <a:prstClr val="black"/>
                </a:solidFill>
              </a:endParaRPr>
            </a:p>
          </p:txBody>
        </p:sp>
        <p:sp>
          <p:nvSpPr>
            <p:cNvPr id="32" name="フリーフォーム 31"/>
            <p:cNvSpPr/>
            <p:nvPr/>
          </p:nvSpPr>
          <p:spPr>
            <a:xfrm>
              <a:off x="1618572" y="2669420"/>
              <a:ext cx="6770637" cy="2236304"/>
            </a:xfrm>
            <a:custGeom>
              <a:avLst/>
              <a:gdLst>
                <a:gd name="connsiteX0" fmla="*/ 0 w 4508204"/>
                <a:gd name="connsiteY0" fmla="*/ 861237 h 1223452"/>
                <a:gd name="connsiteX1" fmla="*/ 361507 w 4508204"/>
                <a:gd name="connsiteY1" fmla="*/ 1158948 h 1223452"/>
                <a:gd name="connsiteX2" fmla="*/ 1169581 w 4508204"/>
                <a:gd name="connsiteY2" fmla="*/ 1212111 h 1223452"/>
                <a:gd name="connsiteX3" fmla="*/ 1860697 w 4508204"/>
                <a:gd name="connsiteY3" fmla="*/ 1190846 h 1223452"/>
                <a:gd name="connsiteX4" fmla="*/ 2636874 w 4508204"/>
                <a:gd name="connsiteY4" fmla="*/ 893134 h 1223452"/>
                <a:gd name="connsiteX5" fmla="*/ 2966483 w 4508204"/>
                <a:gd name="connsiteY5" fmla="*/ 574158 h 1223452"/>
                <a:gd name="connsiteX6" fmla="*/ 3327990 w 4508204"/>
                <a:gd name="connsiteY6" fmla="*/ 148855 h 1223452"/>
                <a:gd name="connsiteX7" fmla="*/ 4455041 w 4508204"/>
                <a:gd name="connsiteY7" fmla="*/ 0 h 1223452"/>
                <a:gd name="connsiteX8" fmla="*/ 4455041 w 4508204"/>
                <a:gd name="connsiteY8" fmla="*/ 0 h 1223452"/>
                <a:gd name="connsiteX9" fmla="*/ 4508204 w 4508204"/>
                <a:gd name="connsiteY9" fmla="*/ 0 h 12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204" h="1223452">
                  <a:moveTo>
                    <a:pt x="0" y="861237"/>
                  </a:moveTo>
                  <a:cubicBezTo>
                    <a:pt x="83288" y="980853"/>
                    <a:pt x="166577" y="1100469"/>
                    <a:pt x="361507" y="1158948"/>
                  </a:cubicBezTo>
                  <a:cubicBezTo>
                    <a:pt x="556437" y="1217427"/>
                    <a:pt x="919716" y="1206795"/>
                    <a:pt x="1169581" y="1212111"/>
                  </a:cubicBezTo>
                  <a:cubicBezTo>
                    <a:pt x="1419446" y="1217427"/>
                    <a:pt x="1616148" y="1244009"/>
                    <a:pt x="1860697" y="1190846"/>
                  </a:cubicBezTo>
                  <a:cubicBezTo>
                    <a:pt x="2105246" y="1137683"/>
                    <a:pt x="2452576" y="995915"/>
                    <a:pt x="2636874" y="893134"/>
                  </a:cubicBezTo>
                  <a:cubicBezTo>
                    <a:pt x="2821172" y="790353"/>
                    <a:pt x="2851297" y="698204"/>
                    <a:pt x="2966483" y="574158"/>
                  </a:cubicBezTo>
                  <a:cubicBezTo>
                    <a:pt x="3081669" y="450112"/>
                    <a:pt x="3079897" y="244548"/>
                    <a:pt x="3327990" y="148855"/>
                  </a:cubicBezTo>
                  <a:cubicBezTo>
                    <a:pt x="3576083" y="53162"/>
                    <a:pt x="4455041" y="0"/>
                    <a:pt x="4455041" y="0"/>
                  </a:cubicBezTo>
                  <a:lnTo>
                    <a:pt x="4455041" y="0"/>
                  </a:lnTo>
                  <a:lnTo>
                    <a:pt x="4508204" y="0"/>
                  </a:lnTo>
                </a:path>
              </a:pathLst>
            </a:cu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フリーフォーム 32"/>
            <p:cNvSpPr/>
            <p:nvPr/>
          </p:nvSpPr>
          <p:spPr>
            <a:xfrm>
              <a:off x="1598155" y="2636912"/>
              <a:ext cx="6913716" cy="1582160"/>
            </a:xfrm>
            <a:custGeom>
              <a:avLst/>
              <a:gdLst>
                <a:gd name="connsiteX0" fmla="*/ 0 w 4497572"/>
                <a:gd name="connsiteY0" fmla="*/ 903768 h 1090275"/>
                <a:gd name="connsiteX1" fmla="*/ 435934 w 4497572"/>
                <a:gd name="connsiteY1" fmla="*/ 1084521 h 1090275"/>
                <a:gd name="connsiteX2" fmla="*/ 1446027 w 4497572"/>
                <a:gd name="connsiteY2" fmla="*/ 712382 h 1090275"/>
                <a:gd name="connsiteX3" fmla="*/ 2158409 w 4497572"/>
                <a:gd name="connsiteY3" fmla="*/ 191386 h 1090275"/>
                <a:gd name="connsiteX4" fmla="*/ 2700669 w 4497572"/>
                <a:gd name="connsiteY4" fmla="*/ 42530 h 1090275"/>
                <a:gd name="connsiteX5" fmla="*/ 4497572 w 4497572"/>
                <a:gd name="connsiteY5" fmla="*/ 0 h 1090275"/>
                <a:gd name="connsiteX6" fmla="*/ 4497572 w 4497572"/>
                <a:gd name="connsiteY6" fmla="*/ 0 h 1090275"/>
                <a:gd name="connsiteX7" fmla="*/ 4497572 w 4497572"/>
                <a:gd name="connsiteY7" fmla="*/ 0 h 109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7572" h="1090275">
                  <a:moveTo>
                    <a:pt x="0" y="903768"/>
                  </a:moveTo>
                  <a:cubicBezTo>
                    <a:pt x="97465" y="1010093"/>
                    <a:pt x="194930" y="1116419"/>
                    <a:pt x="435934" y="1084521"/>
                  </a:cubicBezTo>
                  <a:cubicBezTo>
                    <a:pt x="676938" y="1052623"/>
                    <a:pt x="1158948" y="861238"/>
                    <a:pt x="1446027" y="712382"/>
                  </a:cubicBezTo>
                  <a:cubicBezTo>
                    <a:pt x="1733106" y="563526"/>
                    <a:pt x="1949302" y="303028"/>
                    <a:pt x="2158409" y="191386"/>
                  </a:cubicBezTo>
                  <a:cubicBezTo>
                    <a:pt x="2367516" y="79744"/>
                    <a:pt x="2310809" y="74428"/>
                    <a:pt x="2700669" y="42530"/>
                  </a:cubicBezTo>
                  <a:cubicBezTo>
                    <a:pt x="3090529" y="10632"/>
                    <a:pt x="4497572" y="0"/>
                    <a:pt x="4497572" y="0"/>
                  </a:cubicBezTo>
                  <a:lnTo>
                    <a:pt x="4497572" y="0"/>
                  </a:lnTo>
                  <a:lnTo>
                    <a:pt x="4497572" y="0"/>
                  </a:ln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角丸四角形 33"/>
            <p:cNvSpPr/>
            <p:nvPr/>
          </p:nvSpPr>
          <p:spPr>
            <a:xfrm>
              <a:off x="2344341" y="4049096"/>
              <a:ext cx="2225344" cy="8680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u="sng" dirty="0" smtClean="0">
                  <a:solidFill>
                    <a:prstClr val="black"/>
                  </a:solidFill>
                </a:rPr>
                <a:t>機能低下軽減</a:t>
              </a:r>
              <a:endParaRPr lang="ja-JP" altLang="en-US" sz="1000" u="sng" dirty="0">
                <a:solidFill>
                  <a:prstClr val="black"/>
                </a:solidFill>
              </a:endParaRPr>
            </a:p>
          </p:txBody>
        </p:sp>
        <p:sp>
          <p:nvSpPr>
            <p:cNvPr id="35" name="角丸四角形 34"/>
            <p:cNvSpPr/>
            <p:nvPr/>
          </p:nvSpPr>
          <p:spPr>
            <a:xfrm>
              <a:off x="4569685" y="2754340"/>
              <a:ext cx="2103747" cy="10360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u="sng" dirty="0" smtClean="0">
                  <a:solidFill>
                    <a:prstClr val="black"/>
                  </a:solidFill>
                </a:rPr>
                <a:t>機能早期回復</a:t>
              </a:r>
              <a:endParaRPr lang="ja-JP" altLang="en-US" sz="1000" u="sng" dirty="0">
                <a:solidFill>
                  <a:prstClr val="black"/>
                </a:solidFill>
              </a:endParaRPr>
            </a:p>
          </p:txBody>
        </p:sp>
        <p:sp>
          <p:nvSpPr>
            <p:cNvPr id="36" name="角丸四角形 35"/>
            <p:cNvSpPr/>
            <p:nvPr/>
          </p:nvSpPr>
          <p:spPr>
            <a:xfrm>
              <a:off x="247414" y="2468949"/>
              <a:ext cx="1507755" cy="3544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dirty="0" smtClean="0">
                  <a:solidFill>
                    <a:prstClr val="black"/>
                  </a:solidFill>
                </a:rPr>
                <a:t>100</a:t>
              </a:r>
              <a:r>
                <a:rPr lang="ja-JP" altLang="en-US" sz="800" dirty="0" smtClean="0">
                  <a:solidFill>
                    <a:prstClr val="black"/>
                  </a:solidFill>
                </a:rPr>
                <a:t>％</a:t>
              </a:r>
              <a:endParaRPr lang="ja-JP" altLang="en-US" sz="800" u="sng" dirty="0">
                <a:solidFill>
                  <a:prstClr val="black"/>
                </a:solidFill>
              </a:endParaRPr>
            </a:p>
          </p:txBody>
        </p:sp>
        <p:sp>
          <p:nvSpPr>
            <p:cNvPr id="37" name="角丸四角形 36"/>
            <p:cNvSpPr/>
            <p:nvPr/>
          </p:nvSpPr>
          <p:spPr>
            <a:xfrm>
              <a:off x="733847" y="3695581"/>
              <a:ext cx="591840" cy="9903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prstClr val="black"/>
                  </a:solidFill>
                </a:rPr>
                <a:t>診</a:t>
              </a:r>
              <a:endParaRPr lang="en-US" altLang="ja-JP" sz="800" dirty="0" smtClean="0">
                <a:solidFill>
                  <a:prstClr val="black"/>
                </a:solidFill>
              </a:endParaRPr>
            </a:p>
            <a:p>
              <a:r>
                <a:rPr lang="ja-JP" altLang="en-US" sz="800" dirty="0" smtClean="0">
                  <a:solidFill>
                    <a:prstClr val="black"/>
                  </a:solidFill>
                </a:rPr>
                <a:t>療</a:t>
              </a:r>
              <a:endParaRPr lang="en-US" altLang="ja-JP" sz="800" dirty="0" smtClean="0">
                <a:solidFill>
                  <a:prstClr val="black"/>
                </a:solidFill>
              </a:endParaRPr>
            </a:p>
            <a:p>
              <a:r>
                <a:rPr lang="ja-JP" altLang="en-US" sz="800" dirty="0" smtClean="0">
                  <a:solidFill>
                    <a:prstClr val="black"/>
                  </a:solidFill>
                </a:rPr>
                <a:t>機</a:t>
              </a:r>
              <a:endParaRPr lang="en-US" altLang="ja-JP" sz="800" dirty="0" smtClean="0">
                <a:solidFill>
                  <a:prstClr val="black"/>
                </a:solidFill>
              </a:endParaRPr>
            </a:p>
            <a:p>
              <a:r>
                <a:rPr lang="ja-JP" altLang="en-US" sz="800" dirty="0" smtClean="0">
                  <a:solidFill>
                    <a:prstClr val="black"/>
                  </a:solidFill>
                </a:rPr>
                <a:t>能</a:t>
              </a:r>
              <a:endParaRPr lang="ja-JP" altLang="en-US" sz="800" u="sng" dirty="0">
                <a:solidFill>
                  <a:prstClr val="black"/>
                </a:solidFill>
              </a:endParaRPr>
            </a:p>
          </p:txBody>
        </p:sp>
      </p:grpSp>
      <p:grpSp>
        <p:nvGrpSpPr>
          <p:cNvPr id="9" name="グループ化 8"/>
          <p:cNvGrpSpPr/>
          <p:nvPr/>
        </p:nvGrpSpPr>
        <p:grpSpPr>
          <a:xfrm>
            <a:off x="2971539" y="4171823"/>
            <a:ext cx="3349614" cy="2283287"/>
            <a:chOff x="2971539" y="4104095"/>
            <a:chExt cx="3349614" cy="2283287"/>
          </a:xfrm>
        </p:grpSpPr>
        <p:sp>
          <p:nvSpPr>
            <p:cNvPr id="269" name="AutoShape 50"/>
            <p:cNvSpPr>
              <a:spLocks noChangeArrowheads="1"/>
            </p:cNvSpPr>
            <p:nvPr/>
          </p:nvSpPr>
          <p:spPr bwMode="auto">
            <a:xfrm>
              <a:off x="4348972" y="5508582"/>
              <a:ext cx="604028" cy="377693"/>
            </a:xfrm>
            <a:prstGeom prst="hexagon">
              <a:avLst>
                <a:gd name="adj" fmla="val 40037"/>
                <a:gd name="vf" fmla="val 115470"/>
              </a:avLst>
            </a:prstGeom>
            <a:solidFill>
              <a:srgbClr val="FFFF00"/>
            </a:solidFill>
            <a:ln w="9525" algn="ctr">
              <a:solidFill>
                <a:schemeClr val="tx1"/>
              </a:solidFill>
              <a:miter lim="800000"/>
              <a:headEnd/>
              <a:tailEnd/>
            </a:ln>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0"/>
                </a:spcBef>
                <a:buFontTx/>
                <a:buNone/>
              </a:pPr>
              <a:endParaRPr lang="ja-JP" altLang="en-US" sz="1800">
                <a:solidFill>
                  <a:prstClr val="black"/>
                </a:solidFill>
                <a:latin typeface="Arial" pitchFamily="34" charset="0"/>
              </a:endParaRPr>
            </a:p>
          </p:txBody>
        </p:sp>
        <p:grpSp>
          <p:nvGrpSpPr>
            <p:cNvPr id="39" name="Group 369"/>
            <p:cNvGrpSpPr>
              <a:grpSpLocks/>
            </p:cNvGrpSpPr>
            <p:nvPr/>
          </p:nvGrpSpPr>
          <p:grpSpPr bwMode="auto">
            <a:xfrm>
              <a:off x="3167890" y="6122928"/>
              <a:ext cx="201343" cy="212144"/>
              <a:chOff x="318" y="3131"/>
              <a:chExt cx="363" cy="383"/>
            </a:xfrm>
          </p:grpSpPr>
          <p:sp>
            <p:nvSpPr>
              <p:cNvPr id="267" name="Text Box 94"/>
              <p:cNvSpPr txBox="1">
                <a:spLocks noChangeArrowheads="1"/>
              </p:cNvSpPr>
              <p:nvPr/>
            </p:nvSpPr>
            <p:spPr bwMode="auto">
              <a:xfrm>
                <a:off x="341" y="3131"/>
                <a:ext cx="317"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lgn="ctr">
                  <a:spcBef>
                    <a:spcPct val="50000"/>
                  </a:spcBef>
                  <a:buFontTx/>
                  <a:buNone/>
                </a:pPr>
                <a:r>
                  <a:rPr lang="ja-JP" altLang="en-US" sz="800" b="1" dirty="0">
                    <a:solidFill>
                      <a:srgbClr val="CC0000"/>
                    </a:solidFill>
                    <a:latin typeface="Times New Roman" pitchFamily="18" charset="0"/>
                  </a:rPr>
                  <a:t>拠</a:t>
                </a:r>
              </a:p>
            </p:txBody>
          </p:sp>
          <p:sp>
            <p:nvSpPr>
              <p:cNvPr id="268" name="Oval 97"/>
              <p:cNvSpPr>
                <a:spLocks noChangeArrowheads="1"/>
              </p:cNvSpPr>
              <p:nvPr/>
            </p:nvSpPr>
            <p:spPr bwMode="auto">
              <a:xfrm>
                <a:off x="318" y="3151"/>
                <a:ext cx="363" cy="363"/>
              </a:xfrm>
              <a:prstGeom prst="ellipse">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lgn="ctr">
                  <a:spcBef>
                    <a:spcPct val="0"/>
                  </a:spcBef>
                  <a:buFontTx/>
                  <a:buNone/>
                </a:pPr>
                <a:endParaRPr lang="ja-JP" altLang="en-US" sz="1800">
                  <a:solidFill>
                    <a:prstClr val="black"/>
                  </a:solidFill>
                  <a:latin typeface="Arial" pitchFamily="34" charset="0"/>
                </a:endParaRPr>
              </a:p>
            </p:txBody>
          </p:sp>
        </p:grpSp>
        <p:sp>
          <p:nvSpPr>
            <p:cNvPr id="40" name="Line 106"/>
            <p:cNvSpPr>
              <a:spLocks noChangeShapeType="1"/>
            </p:cNvSpPr>
            <p:nvPr/>
          </p:nvSpPr>
          <p:spPr bwMode="auto">
            <a:xfrm flipH="1" flipV="1">
              <a:off x="3194513" y="5840738"/>
              <a:ext cx="38272" cy="258831"/>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grpSp>
          <p:nvGrpSpPr>
            <p:cNvPr id="41" name="Group 128"/>
            <p:cNvGrpSpPr>
              <a:grpSpLocks/>
            </p:cNvGrpSpPr>
            <p:nvPr/>
          </p:nvGrpSpPr>
          <p:grpSpPr bwMode="auto">
            <a:xfrm rot="20921370" flipH="1">
              <a:off x="4652169" y="4715990"/>
              <a:ext cx="251263" cy="201622"/>
              <a:chOff x="2943" y="1688"/>
              <a:chExt cx="446" cy="184"/>
            </a:xfrm>
          </p:grpSpPr>
          <p:sp>
            <p:nvSpPr>
              <p:cNvPr id="192" name="Freeform 129"/>
              <p:cNvSpPr>
                <a:spLocks/>
              </p:cNvSpPr>
              <p:nvPr/>
            </p:nvSpPr>
            <p:spPr bwMode="auto">
              <a:xfrm>
                <a:off x="2986" y="1804"/>
                <a:ext cx="5" cy="8"/>
              </a:xfrm>
              <a:custGeom>
                <a:avLst/>
                <a:gdLst>
                  <a:gd name="T0" fmla="*/ 0 w 50"/>
                  <a:gd name="T1" fmla="*/ 0 h 73"/>
                  <a:gd name="T2" fmla="*/ 0 w 50"/>
                  <a:gd name="T3" fmla="*/ 0 h 73"/>
                  <a:gd name="T4" fmla="*/ 0 w 50"/>
                  <a:gd name="T5" fmla="*/ 0 h 73"/>
                  <a:gd name="T6" fmla="*/ 0 w 50"/>
                  <a:gd name="T7" fmla="*/ 0 h 73"/>
                  <a:gd name="T8" fmla="*/ 0 w 50"/>
                  <a:gd name="T9" fmla="*/ 0 h 73"/>
                  <a:gd name="T10" fmla="*/ 0 w 50"/>
                  <a:gd name="T11" fmla="*/ 0 h 73"/>
                  <a:gd name="T12" fmla="*/ 0 w 50"/>
                  <a:gd name="T13" fmla="*/ 0 h 73"/>
                  <a:gd name="T14" fmla="*/ 0 w 50"/>
                  <a:gd name="T15" fmla="*/ 0 h 73"/>
                  <a:gd name="T16" fmla="*/ 0 w 50"/>
                  <a:gd name="T17" fmla="*/ 0 h 73"/>
                  <a:gd name="T18" fmla="*/ 0 w 50"/>
                  <a:gd name="T19" fmla="*/ 0 h 73"/>
                  <a:gd name="T20" fmla="*/ 0 w 50"/>
                  <a:gd name="T21" fmla="*/ 0 h 73"/>
                  <a:gd name="T22" fmla="*/ 0 w 50"/>
                  <a:gd name="T23" fmla="*/ 0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73"/>
                  <a:gd name="T38" fmla="*/ 50 w 50"/>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73">
                    <a:moveTo>
                      <a:pt x="0" y="73"/>
                    </a:moveTo>
                    <a:lnTo>
                      <a:pt x="0" y="73"/>
                    </a:lnTo>
                    <a:lnTo>
                      <a:pt x="2" y="71"/>
                    </a:lnTo>
                    <a:lnTo>
                      <a:pt x="5" y="69"/>
                    </a:lnTo>
                    <a:lnTo>
                      <a:pt x="11" y="67"/>
                    </a:lnTo>
                    <a:lnTo>
                      <a:pt x="17" y="63"/>
                    </a:lnTo>
                    <a:lnTo>
                      <a:pt x="27" y="61"/>
                    </a:lnTo>
                    <a:lnTo>
                      <a:pt x="34" y="59"/>
                    </a:lnTo>
                    <a:lnTo>
                      <a:pt x="46" y="57"/>
                    </a:lnTo>
                    <a:lnTo>
                      <a:pt x="50" y="0"/>
                    </a:lnTo>
                    <a:lnTo>
                      <a:pt x="23" y="7"/>
                    </a:lnTo>
                    <a:lnTo>
                      <a:pt x="0" y="7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93" name="Freeform 130"/>
              <p:cNvSpPr>
                <a:spLocks/>
              </p:cNvSpPr>
              <p:nvPr/>
            </p:nvSpPr>
            <p:spPr bwMode="auto">
              <a:xfrm>
                <a:off x="2960" y="1688"/>
                <a:ext cx="429" cy="183"/>
              </a:xfrm>
              <a:custGeom>
                <a:avLst/>
                <a:gdLst>
                  <a:gd name="T0" fmla="*/ 0 w 3724"/>
                  <a:gd name="T1" fmla="*/ 0 h 1585"/>
                  <a:gd name="T2" fmla="*/ 0 w 3724"/>
                  <a:gd name="T3" fmla="*/ 0 h 1585"/>
                  <a:gd name="T4" fmla="*/ 0 w 3724"/>
                  <a:gd name="T5" fmla="*/ 0 h 1585"/>
                  <a:gd name="T6" fmla="*/ 0 w 3724"/>
                  <a:gd name="T7" fmla="*/ 0 h 1585"/>
                  <a:gd name="T8" fmla="*/ 0 w 3724"/>
                  <a:gd name="T9" fmla="*/ 0 h 1585"/>
                  <a:gd name="T10" fmla="*/ 0 w 3724"/>
                  <a:gd name="T11" fmla="*/ 0 h 1585"/>
                  <a:gd name="T12" fmla="*/ 0 w 3724"/>
                  <a:gd name="T13" fmla="*/ 0 h 1585"/>
                  <a:gd name="T14" fmla="*/ 0 w 3724"/>
                  <a:gd name="T15" fmla="*/ 0 h 1585"/>
                  <a:gd name="T16" fmla="*/ 0 w 3724"/>
                  <a:gd name="T17" fmla="*/ 0 h 1585"/>
                  <a:gd name="T18" fmla="*/ 0 w 3724"/>
                  <a:gd name="T19" fmla="*/ 0 h 1585"/>
                  <a:gd name="T20" fmla="*/ 0 w 3724"/>
                  <a:gd name="T21" fmla="*/ 0 h 1585"/>
                  <a:gd name="T22" fmla="*/ 0 w 3724"/>
                  <a:gd name="T23" fmla="*/ 0 h 1585"/>
                  <a:gd name="T24" fmla="*/ 0 w 3724"/>
                  <a:gd name="T25" fmla="*/ 0 h 1585"/>
                  <a:gd name="T26" fmla="*/ 0 w 3724"/>
                  <a:gd name="T27" fmla="*/ 0 h 1585"/>
                  <a:gd name="T28" fmla="*/ 0 w 3724"/>
                  <a:gd name="T29" fmla="*/ 0 h 1585"/>
                  <a:gd name="T30" fmla="*/ 0 w 3724"/>
                  <a:gd name="T31" fmla="*/ 0 h 1585"/>
                  <a:gd name="T32" fmla="*/ 0 w 3724"/>
                  <a:gd name="T33" fmla="*/ 0 h 1585"/>
                  <a:gd name="T34" fmla="*/ 0 w 3724"/>
                  <a:gd name="T35" fmla="*/ 0 h 1585"/>
                  <a:gd name="T36" fmla="*/ 0 w 3724"/>
                  <a:gd name="T37" fmla="*/ 0 h 1585"/>
                  <a:gd name="T38" fmla="*/ 0 w 3724"/>
                  <a:gd name="T39" fmla="*/ 0 h 1585"/>
                  <a:gd name="T40" fmla="*/ 0 w 3724"/>
                  <a:gd name="T41" fmla="*/ 0 h 1585"/>
                  <a:gd name="T42" fmla="*/ 0 w 3724"/>
                  <a:gd name="T43" fmla="*/ 0 h 1585"/>
                  <a:gd name="T44" fmla="*/ 0 w 3724"/>
                  <a:gd name="T45" fmla="*/ 0 h 1585"/>
                  <a:gd name="T46" fmla="*/ 0 w 3724"/>
                  <a:gd name="T47" fmla="*/ 0 h 1585"/>
                  <a:gd name="T48" fmla="*/ 0 w 3724"/>
                  <a:gd name="T49" fmla="*/ 0 h 1585"/>
                  <a:gd name="T50" fmla="*/ 0 w 3724"/>
                  <a:gd name="T51" fmla="*/ 0 h 1585"/>
                  <a:gd name="T52" fmla="*/ 0 w 3724"/>
                  <a:gd name="T53" fmla="*/ 0 h 1585"/>
                  <a:gd name="T54" fmla="*/ 0 w 3724"/>
                  <a:gd name="T55" fmla="*/ 0 h 1585"/>
                  <a:gd name="T56" fmla="*/ 0 w 3724"/>
                  <a:gd name="T57" fmla="*/ 0 h 1585"/>
                  <a:gd name="T58" fmla="*/ 0 w 3724"/>
                  <a:gd name="T59" fmla="*/ 0 h 1585"/>
                  <a:gd name="T60" fmla="*/ 0 w 3724"/>
                  <a:gd name="T61" fmla="*/ 0 h 1585"/>
                  <a:gd name="T62" fmla="*/ 0 w 3724"/>
                  <a:gd name="T63" fmla="*/ 0 h 1585"/>
                  <a:gd name="T64" fmla="*/ 0 w 3724"/>
                  <a:gd name="T65" fmla="*/ 0 h 1585"/>
                  <a:gd name="T66" fmla="*/ 0 w 3724"/>
                  <a:gd name="T67" fmla="*/ 0 h 1585"/>
                  <a:gd name="T68" fmla="*/ 0 w 3724"/>
                  <a:gd name="T69" fmla="*/ 0 h 1585"/>
                  <a:gd name="T70" fmla="*/ 0 w 3724"/>
                  <a:gd name="T71" fmla="*/ 0 h 1585"/>
                  <a:gd name="T72" fmla="*/ 0 w 3724"/>
                  <a:gd name="T73" fmla="*/ 0 h 1585"/>
                  <a:gd name="T74" fmla="*/ 0 w 3724"/>
                  <a:gd name="T75" fmla="*/ 0 h 1585"/>
                  <a:gd name="T76" fmla="*/ 0 w 3724"/>
                  <a:gd name="T77" fmla="*/ 0 h 1585"/>
                  <a:gd name="T78" fmla="*/ 0 w 3724"/>
                  <a:gd name="T79" fmla="*/ 0 h 1585"/>
                  <a:gd name="T80" fmla="*/ 0 w 3724"/>
                  <a:gd name="T81" fmla="*/ 0 h 1585"/>
                  <a:gd name="T82" fmla="*/ 0 w 3724"/>
                  <a:gd name="T83" fmla="*/ 0 h 1585"/>
                  <a:gd name="T84" fmla="*/ 0 w 3724"/>
                  <a:gd name="T85" fmla="*/ 0 h 1585"/>
                  <a:gd name="T86" fmla="*/ 0 w 3724"/>
                  <a:gd name="T87" fmla="*/ 0 h 1585"/>
                  <a:gd name="T88" fmla="*/ 0 w 3724"/>
                  <a:gd name="T89" fmla="*/ 0 h 1585"/>
                  <a:gd name="T90" fmla="*/ 0 w 3724"/>
                  <a:gd name="T91" fmla="*/ 0 h 1585"/>
                  <a:gd name="T92" fmla="*/ 0 w 3724"/>
                  <a:gd name="T93" fmla="*/ 0 h 1585"/>
                  <a:gd name="T94" fmla="*/ 0 w 3724"/>
                  <a:gd name="T95" fmla="*/ 0 h 1585"/>
                  <a:gd name="T96" fmla="*/ 0 w 3724"/>
                  <a:gd name="T97" fmla="*/ 0 h 1585"/>
                  <a:gd name="T98" fmla="*/ 0 w 3724"/>
                  <a:gd name="T99" fmla="*/ 0 h 1585"/>
                  <a:gd name="T100" fmla="*/ 0 w 3724"/>
                  <a:gd name="T101" fmla="*/ 0 h 1585"/>
                  <a:gd name="T102" fmla="*/ 0 w 3724"/>
                  <a:gd name="T103" fmla="*/ 0 h 1585"/>
                  <a:gd name="T104" fmla="*/ 0 w 3724"/>
                  <a:gd name="T105" fmla="*/ 0 h 1585"/>
                  <a:gd name="T106" fmla="*/ 0 w 3724"/>
                  <a:gd name="T107" fmla="*/ 0 h 1585"/>
                  <a:gd name="T108" fmla="*/ 0 w 3724"/>
                  <a:gd name="T109" fmla="*/ 0 h 1585"/>
                  <a:gd name="T110" fmla="*/ 0 w 3724"/>
                  <a:gd name="T111" fmla="*/ 0 h 1585"/>
                  <a:gd name="T112" fmla="*/ 0 w 3724"/>
                  <a:gd name="T113" fmla="*/ 0 h 1585"/>
                  <a:gd name="T114" fmla="*/ 0 w 3724"/>
                  <a:gd name="T115" fmla="*/ 0 h 1585"/>
                  <a:gd name="T116" fmla="*/ 0 w 3724"/>
                  <a:gd name="T117" fmla="*/ 0 h 1585"/>
                  <a:gd name="T118" fmla="*/ 0 w 3724"/>
                  <a:gd name="T119" fmla="*/ 0 h 1585"/>
                  <a:gd name="T120" fmla="*/ 0 w 3724"/>
                  <a:gd name="T121" fmla="*/ 0 h 1585"/>
                  <a:gd name="T122" fmla="*/ 0 w 3724"/>
                  <a:gd name="T123" fmla="*/ 0 h 1585"/>
                  <a:gd name="T124" fmla="*/ 0 w 3724"/>
                  <a:gd name="T125" fmla="*/ 0 h 15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24"/>
                  <a:gd name="T190" fmla="*/ 0 h 1585"/>
                  <a:gd name="T191" fmla="*/ 3724 w 3724"/>
                  <a:gd name="T192" fmla="*/ 1585 h 15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24" h="1585">
                    <a:moveTo>
                      <a:pt x="338" y="814"/>
                    </a:moveTo>
                    <a:lnTo>
                      <a:pt x="347" y="808"/>
                    </a:lnTo>
                    <a:lnTo>
                      <a:pt x="359" y="802"/>
                    </a:lnTo>
                    <a:lnTo>
                      <a:pt x="370" y="796"/>
                    </a:lnTo>
                    <a:lnTo>
                      <a:pt x="384" y="791"/>
                    </a:lnTo>
                    <a:lnTo>
                      <a:pt x="412" y="785"/>
                    </a:lnTo>
                    <a:lnTo>
                      <a:pt x="441" y="779"/>
                    </a:lnTo>
                    <a:lnTo>
                      <a:pt x="468" y="775"/>
                    </a:lnTo>
                    <a:lnTo>
                      <a:pt x="489" y="773"/>
                    </a:lnTo>
                    <a:lnTo>
                      <a:pt x="505" y="771"/>
                    </a:lnTo>
                    <a:lnTo>
                      <a:pt x="510" y="771"/>
                    </a:lnTo>
                    <a:lnTo>
                      <a:pt x="127" y="635"/>
                    </a:lnTo>
                    <a:lnTo>
                      <a:pt x="113" y="629"/>
                    </a:lnTo>
                    <a:lnTo>
                      <a:pt x="105" y="624"/>
                    </a:lnTo>
                    <a:lnTo>
                      <a:pt x="104" y="620"/>
                    </a:lnTo>
                    <a:lnTo>
                      <a:pt x="104" y="618"/>
                    </a:lnTo>
                    <a:lnTo>
                      <a:pt x="105" y="616"/>
                    </a:lnTo>
                    <a:lnTo>
                      <a:pt x="109" y="614"/>
                    </a:lnTo>
                    <a:lnTo>
                      <a:pt x="119" y="608"/>
                    </a:lnTo>
                    <a:lnTo>
                      <a:pt x="132" y="606"/>
                    </a:lnTo>
                    <a:lnTo>
                      <a:pt x="150" y="603"/>
                    </a:lnTo>
                    <a:lnTo>
                      <a:pt x="169" y="601"/>
                    </a:lnTo>
                    <a:lnTo>
                      <a:pt x="217" y="599"/>
                    </a:lnTo>
                    <a:lnTo>
                      <a:pt x="267" y="599"/>
                    </a:lnTo>
                    <a:lnTo>
                      <a:pt x="318" y="601"/>
                    </a:lnTo>
                    <a:lnTo>
                      <a:pt x="364" y="606"/>
                    </a:lnTo>
                    <a:lnTo>
                      <a:pt x="1541" y="910"/>
                    </a:lnTo>
                    <a:lnTo>
                      <a:pt x="1650" y="908"/>
                    </a:lnTo>
                    <a:lnTo>
                      <a:pt x="1684" y="908"/>
                    </a:lnTo>
                    <a:lnTo>
                      <a:pt x="1761" y="902"/>
                    </a:lnTo>
                    <a:lnTo>
                      <a:pt x="1761" y="900"/>
                    </a:lnTo>
                    <a:lnTo>
                      <a:pt x="1763" y="900"/>
                    </a:lnTo>
                    <a:lnTo>
                      <a:pt x="1763" y="898"/>
                    </a:lnTo>
                    <a:lnTo>
                      <a:pt x="1765" y="898"/>
                    </a:lnTo>
                    <a:lnTo>
                      <a:pt x="1765" y="896"/>
                    </a:lnTo>
                    <a:lnTo>
                      <a:pt x="1767" y="896"/>
                    </a:lnTo>
                    <a:lnTo>
                      <a:pt x="1769" y="894"/>
                    </a:lnTo>
                    <a:lnTo>
                      <a:pt x="1773" y="894"/>
                    </a:lnTo>
                    <a:lnTo>
                      <a:pt x="1775" y="894"/>
                    </a:lnTo>
                    <a:lnTo>
                      <a:pt x="2007" y="881"/>
                    </a:lnTo>
                    <a:lnTo>
                      <a:pt x="2020" y="875"/>
                    </a:lnTo>
                    <a:lnTo>
                      <a:pt x="2258" y="810"/>
                    </a:lnTo>
                    <a:lnTo>
                      <a:pt x="2258" y="812"/>
                    </a:lnTo>
                    <a:lnTo>
                      <a:pt x="2168" y="787"/>
                    </a:lnTo>
                    <a:lnTo>
                      <a:pt x="2164" y="785"/>
                    </a:lnTo>
                    <a:lnTo>
                      <a:pt x="2153" y="779"/>
                    </a:lnTo>
                    <a:lnTo>
                      <a:pt x="2139" y="771"/>
                    </a:lnTo>
                    <a:lnTo>
                      <a:pt x="2132" y="764"/>
                    </a:lnTo>
                    <a:lnTo>
                      <a:pt x="2133" y="760"/>
                    </a:lnTo>
                    <a:lnTo>
                      <a:pt x="2135" y="756"/>
                    </a:lnTo>
                    <a:lnTo>
                      <a:pt x="2143" y="752"/>
                    </a:lnTo>
                    <a:lnTo>
                      <a:pt x="2156" y="748"/>
                    </a:lnTo>
                    <a:lnTo>
                      <a:pt x="2174" y="746"/>
                    </a:lnTo>
                    <a:lnTo>
                      <a:pt x="2199" y="745"/>
                    </a:lnTo>
                    <a:lnTo>
                      <a:pt x="2231" y="743"/>
                    </a:lnTo>
                    <a:lnTo>
                      <a:pt x="2270" y="743"/>
                    </a:lnTo>
                    <a:lnTo>
                      <a:pt x="2417" y="768"/>
                    </a:lnTo>
                    <a:lnTo>
                      <a:pt x="2450" y="758"/>
                    </a:lnTo>
                    <a:lnTo>
                      <a:pt x="2452" y="758"/>
                    </a:lnTo>
                    <a:lnTo>
                      <a:pt x="2460" y="754"/>
                    </a:lnTo>
                    <a:lnTo>
                      <a:pt x="2471" y="748"/>
                    </a:lnTo>
                    <a:lnTo>
                      <a:pt x="2485" y="739"/>
                    </a:lnTo>
                    <a:lnTo>
                      <a:pt x="2500" y="727"/>
                    </a:lnTo>
                    <a:lnTo>
                      <a:pt x="2513" y="712"/>
                    </a:lnTo>
                    <a:lnTo>
                      <a:pt x="2519" y="702"/>
                    </a:lnTo>
                    <a:lnTo>
                      <a:pt x="2525" y="693"/>
                    </a:lnTo>
                    <a:lnTo>
                      <a:pt x="2531" y="683"/>
                    </a:lnTo>
                    <a:lnTo>
                      <a:pt x="2534" y="672"/>
                    </a:lnTo>
                    <a:lnTo>
                      <a:pt x="2552" y="622"/>
                    </a:lnTo>
                    <a:lnTo>
                      <a:pt x="2584" y="539"/>
                    </a:lnTo>
                    <a:lnTo>
                      <a:pt x="2627" y="438"/>
                    </a:lnTo>
                    <a:lnTo>
                      <a:pt x="2673" y="326"/>
                    </a:lnTo>
                    <a:lnTo>
                      <a:pt x="2719" y="219"/>
                    </a:lnTo>
                    <a:lnTo>
                      <a:pt x="2757" y="127"/>
                    </a:lnTo>
                    <a:lnTo>
                      <a:pt x="2784" y="61"/>
                    </a:lnTo>
                    <a:lnTo>
                      <a:pt x="2795" y="38"/>
                    </a:lnTo>
                    <a:lnTo>
                      <a:pt x="2795" y="37"/>
                    </a:lnTo>
                    <a:lnTo>
                      <a:pt x="2797" y="33"/>
                    </a:lnTo>
                    <a:lnTo>
                      <a:pt x="2801" y="27"/>
                    </a:lnTo>
                    <a:lnTo>
                      <a:pt x="2805" y="19"/>
                    </a:lnTo>
                    <a:lnTo>
                      <a:pt x="2813" y="14"/>
                    </a:lnTo>
                    <a:lnTo>
                      <a:pt x="2822" y="8"/>
                    </a:lnTo>
                    <a:lnTo>
                      <a:pt x="2834" y="4"/>
                    </a:lnTo>
                    <a:lnTo>
                      <a:pt x="2847" y="2"/>
                    </a:lnTo>
                    <a:lnTo>
                      <a:pt x="2911" y="2"/>
                    </a:lnTo>
                    <a:lnTo>
                      <a:pt x="2912" y="0"/>
                    </a:lnTo>
                    <a:lnTo>
                      <a:pt x="2918" y="0"/>
                    </a:lnTo>
                    <a:lnTo>
                      <a:pt x="2928" y="2"/>
                    </a:lnTo>
                    <a:lnTo>
                      <a:pt x="2937" y="4"/>
                    </a:lnTo>
                    <a:lnTo>
                      <a:pt x="2943" y="8"/>
                    </a:lnTo>
                    <a:lnTo>
                      <a:pt x="2949" y="12"/>
                    </a:lnTo>
                    <a:lnTo>
                      <a:pt x="2955" y="17"/>
                    </a:lnTo>
                    <a:lnTo>
                      <a:pt x="2958" y="23"/>
                    </a:lnTo>
                    <a:lnTo>
                      <a:pt x="2964" y="33"/>
                    </a:lnTo>
                    <a:lnTo>
                      <a:pt x="2968" y="42"/>
                    </a:lnTo>
                    <a:lnTo>
                      <a:pt x="2970" y="54"/>
                    </a:lnTo>
                    <a:lnTo>
                      <a:pt x="2972" y="69"/>
                    </a:lnTo>
                    <a:lnTo>
                      <a:pt x="3026" y="823"/>
                    </a:lnTo>
                    <a:lnTo>
                      <a:pt x="3041" y="825"/>
                    </a:lnTo>
                    <a:lnTo>
                      <a:pt x="3052" y="829"/>
                    </a:lnTo>
                    <a:lnTo>
                      <a:pt x="3056" y="833"/>
                    </a:lnTo>
                    <a:lnTo>
                      <a:pt x="3058" y="839"/>
                    </a:lnTo>
                    <a:lnTo>
                      <a:pt x="3056" y="844"/>
                    </a:lnTo>
                    <a:lnTo>
                      <a:pt x="3052" y="850"/>
                    </a:lnTo>
                    <a:lnTo>
                      <a:pt x="3049" y="854"/>
                    </a:lnTo>
                    <a:lnTo>
                      <a:pt x="3043" y="856"/>
                    </a:lnTo>
                    <a:lnTo>
                      <a:pt x="3640" y="984"/>
                    </a:lnTo>
                    <a:lnTo>
                      <a:pt x="3630" y="992"/>
                    </a:lnTo>
                    <a:lnTo>
                      <a:pt x="3620" y="998"/>
                    </a:lnTo>
                    <a:lnTo>
                      <a:pt x="3607" y="1004"/>
                    </a:lnTo>
                    <a:lnTo>
                      <a:pt x="3594" y="1007"/>
                    </a:lnTo>
                    <a:lnTo>
                      <a:pt x="3559" y="1011"/>
                    </a:lnTo>
                    <a:lnTo>
                      <a:pt x="3523" y="1013"/>
                    </a:lnTo>
                    <a:lnTo>
                      <a:pt x="3486" y="1009"/>
                    </a:lnTo>
                    <a:lnTo>
                      <a:pt x="3450" y="1007"/>
                    </a:lnTo>
                    <a:lnTo>
                      <a:pt x="3417" y="1004"/>
                    </a:lnTo>
                    <a:lnTo>
                      <a:pt x="3390" y="1000"/>
                    </a:lnTo>
                    <a:lnTo>
                      <a:pt x="2826" y="931"/>
                    </a:lnTo>
                    <a:lnTo>
                      <a:pt x="2824" y="933"/>
                    </a:lnTo>
                    <a:lnTo>
                      <a:pt x="2801" y="956"/>
                    </a:lnTo>
                    <a:lnTo>
                      <a:pt x="2765" y="982"/>
                    </a:lnTo>
                    <a:lnTo>
                      <a:pt x="2724" y="1013"/>
                    </a:lnTo>
                    <a:lnTo>
                      <a:pt x="2680" y="1042"/>
                    </a:lnTo>
                    <a:lnTo>
                      <a:pt x="2638" y="1069"/>
                    </a:lnTo>
                    <a:lnTo>
                      <a:pt x="2604" y="1092"/>
                    </a:lnTo>
                    <a:lnTo>
                      <a:pt x="2579" y="1107"/>
                    </a:lnTo>
                    <a:lnTo>
                      <a:pt x="2569" y="1113"/>
                    </a:lnTo>
                    <a:lnTo>
                      <a:pt x="2769" y="1147"/>
                    </a:lnTo>
                    <a:lnTo>
                      <a:pt x="2966" y="1182"/>
                    </a:lnTo>
                    <a:lnTo>
                      <a:pt x="3154" y="1215"/>
                    </a:lnTo>
                    <a:lnTo>
                      <a:pt x="3325" y="1241"/>
                    </a:lnTo>
                    <a:lnTo>
                      <a:pt x="3469" y="1266"/>
                    </a:lnTo>
                    <a:lnTo>
                      <a:pt x="3582" y="1284"/>
                    </a:lnTo>
                    <a:lnTo>
                      <a:pt x="3655" y="1297"/>
                    </a:lnTo>
                    <a:lnTo>
                      <a:pt x="3680" y="1301"/>
                    </a:lnTo>
                    <a:lnTo>
                      <a:pt x="3697" y="1303"/>
                    </a:lnTo>
                    <a:lnTo>
                      <a:pt x="3711" y="1307"/>
                    </a:lnTo>
                    <a:lnTo>
                      <a:pt x="3720" y="1310"/>
                    </a:lnTo>
                    <a:lnTo>
                      <a:pt x="3724" y="1316"/>
                    </a:lnTo>
                    <a:lnTo>
                      <a:pt x="3722" y="1322"/>
                    </a:lnTo>
                    <a:lnTo>
                      <a:pt x="3716" y="1330"/>
                    </a:lnTo>
                    <a:lnTo>
                      <a:pt x="3705" y="1335"/>
                    </a:lnTo>
                    <a:lnTo>
                      <a:pt x="3689" y="1341"/>
                    </a:lnTo>
                    <a:lnTo>
                      <a:pt x="3666" y="1347"/>
                    </a:lnTo>
                    <a:lnTo>
                      <a:pt x="3640" y="1353"/>
                    </a:lnTo>
                    <a:lnTo>
                      <a:pt x="3607" y="1357"/>
                    </a:lnTo>
                    <a:lnTo>
                      <a:pt x="3569" y="1360"/>
                    </a:lnTo>
                    <a:lnTo>
                      <a:pt x="3524" y="1362"/>
                    </a:lnTo>
                    <a:lnTo>
                      <a:pt x="3473" y="1360"/>
                    </a:lnTo>
                    <a:lnTo>
                      <a:pt x="3417" y="1358"/>
                    </a:lnTo>
                    <a:lnTo>
                      <a:pt x="3354" y="1355"/>
                    </a:lnTo>
                    <a:lnTo>
                      <a:pt x="2462" y="1224"/>
                    </a:lnTo>
                    <a:lnTo>
                      <a:pt x="2462" y="1226"/>
                    </a:lnTo>
                    <a:lnTo>
                      <a:pt x="2463" y="1226"/>
                    </a:lnTo>
                    <a:lnTo>
                      <a:pt x="2463" y="1228"/>
                    </a:lnTo>
                    <a:lnTo>
                      <a:pt x="2465" y="1230"/>
                    </a:lnTo>
                    <a:lnTo>
                      <a:pt x="2467" y="1230"/>
                    </a:lnTo>
                    <a:lnTo>
                      <a:pt x="2469" y="1234"/>
                    </a:lnTo>
                    <a:lnTo>
                      <a:pt x="2471" y="1236"/>
                    </a:lnTo>
                    <a:lnTo>
                      <a:pt x="2473" y="1236"/>
                    </a:lnTo>
                    <a:lnTo>
                      <a:pt x="2502" y="1241"/>
                    </a:lnTo>
                    <a:lnTo>
                      <a:pt x="2531" y="1249"/>
                    </a:lnTo>
                    <a:lnTo>
                      <a:pt x="2557" y="1257"/>
                    </a:lnTo>
                    <a:lnTo>
                      <a:pt x="2580" y="1264"/>
                    </a:lnTo>
                    <a:lnTo>
                      <a:pt x="2600" y="1270"/>
                    </a:lnTo>
                    <a:lnTo>
                      <a:pt x="2613" y="1276"/>
                    </a:lnTo>
                    <a:lnTo>
                      <a:pt x="2623" y="1282"/>
                    </a:lnTo>
                    <a:lnTo>
                      <a:pt x="2627" y="1282"/>
                    </a:lnTo>
                    <a:lnTo>
                      <a:pt x="2625" y="1284"/>
                    </a:lnTo>
                    <a:lnTo>
                      <a:pt x="2621" y="1287"/>
                    </a:lnTo>
                    <a:lnTo>
                      <a:pt x="2611" y="1293"/>
                    </a:lnTo>
                    <a:lnTo>
                      <a:pt x="2602" y="1301"/>
                    </a:lnTo>
                    <a:lnTo>
                      <a:pt x="2586" y="1310"/>
                    </a:lnTo>
                    <a:lnTo>
                      <a:pt x="2567" y="1320"/>
                    </a:lnTo>
                    <a:lnTo>
                      <a:pt x="2546" y="1330"/>
                    </a:lnTo>
                    <a:lnTo>
                      <a:pt x="2521" y="1341"/>
                    </a:lnTo>
                    <a:lnTo>
                      <a:pt x="2521" y="1339"/>
                    </a:lnTo>
                    <a:lnTo>
                      <a:pt x="2515" y="1343"/>
                    </a:lnTo>
                    <a:lnTo>
                      <a:pt x="2504" y="1349"/>
                    </a:lnTo>
                    <a:lnTo>
                      <a:pt x="2483" y="1357"/>
                    </a:lnTo>
                    <a:lnTo>
                      <a:pt x="2458" y="1368"/>
                    </a:lnTo>
                    <a:lnTo>
                      <a:pt x="2427" y="1380"/>
                    </a:lnTo>
                    <a:lnTo>
                      <a:pt x="2394" y="1391"/>
                    </a:lnTo>
                    <a:lnTo>
                      <a:pt x="2358" y="1401"/>
                    </a:lnTo>
                    <a:lnTo>
                      <a:pt x="2323" y="1406"/>
                    </a:lnTo>
                    <a:lnTo>
                      <a:pt x="2024" y="1443"/>
                    </a:lnTo>
                    <a:lnTo>
                      <a:pt x="2020" y="1445"/>
                    </a:lnTo>
                    <a:lnTo>
                      <a:pt x="2011" y="1445"/>
                    </a:lnTo>
                    <a:lnTo>
                      <a:pt x="1993" y="1445"/>
                    </a:lnTo>
                    <a:lnTo>
                      <a:pt x="1972" y="1443"/>
                    </a:lnTo>
                    <a:lnTo>
                      <a:pt x="1949" y="1439"/>
                    </a:lnTo>
                    <a:lnTo>
                      <a:pt x="1920" y="1433"/>
                    </a:lnTo>
                    <a:lnTo>
                      <a:pt x="1892" y="1424"/>
                    </a:lnTo>
                    <a:lnTo>
                      <a:pt x="1863" y="1408"/>
                    </a:lnTo>
                    <a:lnTo>
                      <a:pt x="1861" y="1408"/>
                    </a:lnTo>
                    <a:lnTo>
                      <a:pt x="1859" y="1408"/>
                    </a:lnTo>
                    <a:lnTo>
                      <a:pt x="1853" y="1406"/>
                    </a:lnTo>
                    <a:lnTo>
                      <a:pt x="1849" y="1403"/>
                    </a:lnTo>
                    <a:lnTo>
                      <a:pt x="1844" y="1399"/>
                    </a:lnTo>
                    <a:lnTo>
                      <a:pt x="1838" y="1391"/>
                    </a:lnTo>
                    <a:lnTo>
                      <a:pt x="1834" y="1383"/>
                    </a:lnTo>
                    <a:lnTo>
                      <a:pt x="1832" y="1372"/>
                    </a:lnTo>
                    <a:lnTo>
                      <a:pt x="1830" y="1360"/>
                    </a:lnTo>
                    <a:lnTo>
                      <a:pt x="1826" y="1351"/>
                    </a:lnTo>
                    <a:lnTo>
                      <a:pt x="1821" y="1345"/>
                    </a:lnTo>
                    <a:lnTo>
                      <a:pt x="1813" y="1339"/>
                    </a:lnTo>
                    <a:lnTo>
                      <a:pt x="1803" y="1335"/>
                    </a:lnTo>
                    <a:lnTo>
                      <a:pt x="1794" y="1334"/>
                    </a:lnTo>
                    <a:lnTo>
                      <a:pt x="1782" y="1332"/>
                    </a:lnTo>
                    <a:lnTo>
                      <a:pt x="1771" y="1334"/>
                    </a:lnTo>
                    <a:lnTo>
                      <a:pt x="1767" y="1337"/>
                    </a:lnTo>
                    <a:lnTo>
                      <a:pt x="1761" y="1345"/>
                    </a:lnTo>
                    <a:lnTo>
                      <a:pt x="1757" y="1351"/>
                    </a:lnTo>
                    <a:lnTo>
                      <a:pt x="1754" y="1360"/>
                    </a:lnTo>
                    <a:lnTo>
                      <a:pt x="1750" y="1368"/>
                    </a:lnTo>
                    <a:lnTo>
                      <a:pt x="1750" y="1376"/>
                    </a:lnTo>
                    <a:lnTo>
                      <a:pt x="1754" y="1383"/>
                    </a:lnTo>
                    <a:lnTo>
                      <a:pt x="1757" y="1391"/>
                    </a:lnTo>
                    <a:lnTo>
                      <a:pt x="1763" y="1397"/>
                    </a:lnTo>
                    <a:lnTo>
                      <a:pt x="1769" y="1405"/>
                    </a:lnTo>
                    <a:lnTo>
                      <a:pt x="1777" y="1412"/>
                    </a:lnTo>
                    <a:lnTo>
                      <a:pt x="1786" y="1418"/>
                    </a:lnTo>
                    <a:lnTo>
                      <a:pt x="1798" y="1426"/>
                    </a:lnTo>
                    <a:lnTo>
                      <a:pt x="1813" y="1431"/>
                    </a:lnTo>
                    <a:lnTo>
                      <a:pt x="1832" y="1437"/>
                    </a:lnTo>
                    <a:lnTo>
                      <a:pt x="1813" y="1470"/>
                    </a:lnTo>
                    <a:lnTo>
                      <a:pt x="1802" y="1470"/>
                    </a:lnTo>
                    <a:lnTo>
                      <a:pt x="1767" y="1475"/>
                    </a:lnTo>
                    <a:lnTo>
                      <a:pt x="1719" y="1481"/>
                    </a:lnTo>
                    <a:lnTo>
                      <a:pt x="1660" y="1489"/>
                    </a:lnTo>
                    <a:lnTo>
                      <a:pt x="1594" y="1499"/>
                    </a:lnTo>
                    <a:lnTo>
                      <a:pt x="1529" y="1506"/>
                    </a:lnTo>
                    <a:lnTo>
                      <a:pt x="1468" y="1512"/>
                    </a:lnTo>
                    <a:lnTo>
                      <a:pt x="1418" y="1518"/>
                    </a:lnTo>
                    <a:lnTo>
                      <a:pt x="1422" y="1514"/>
                    </a:lnTo>
                    <a:lnTo>
                      <a:pt x="1351" y="1525"/>
                    </a:lnTo>
                    <a:lnTo>
                      <a:pt x="1287" y="1529"/>
                    </a:lnTo>
                    <a:lnTo>
                      <a:pt x="1236" y="1531"/>
                    </a:lnTo>
                    <a:lnTo>
                      <a:pt x="1193" y="1531"/>
                    </a:lnTo>
                    <a:lnTo>
                      <a:pt x="1161" y="1529"/>
                    </a:lnTo>
                    <a:lnTo>
                      <a:pt x="1138" y="1525"/>
                    </a:lnTo>
                    <a:lnTo>
                      <a:pt x="1122" y="1523"/>
                    </a:lnTo>
                    <a:lnTo>
                      <a:pt x="1118" y="1522"/>
                    </a:lnTo>
                    <a:lnTo>
                      <a:pt x="1023" y="1533"/>
                    </a:lnTo>
                    <a:lnTo>
                      <a:pt x="896" y="1548"/>
                    </a:lnTo>
                    <a:lnTo>
                      <a:pt x="748" y="1566"/>
                    </a:lnTo>
                    <a:lnTo>
                      <a:pt x="587" y="1577"/>
                    </a:lnTo>
                    <a:lnTo>
                      <a:pt x="506" y="1583"/>
                    </a:lnTo>
                    <a:lnTo>
                      <a:pt x="426" y="1585"/>
                    </a:lnTo>
                    <a:lnTo>
                      <a:pt x="349" y="1585"/>
                    </a:lnTo>
                    <a:lnTo>
                      <a:pt x="274" y="1583"/>
                    </a:lnTo>
                    <a:lnTo>
                      <a:pt x="238" y="1581"/>
                    </a:lnTo>
                    <a:lnTo>
                      <a:pt x="203" y="1577"/>
                    </a:lnTo>
                    <a:lnTo>
                      <a:pt x="171" y="1573"/>
                    </a:lnTo>
                    <a:lnTo>
                      <a:pt x="138" y="1568"/>
                    </a:lnTo>
                    <a:lnTo>
                      <a:pt x="109" y="1562"/>
                    </a:lnTo>
                    <a:lnTo>
                      <a:pt x="81" y="1556"/>
                    </a:lnTo>
                    <a:lnTo>
                      <a:pt x="56" y="1546"/>
                    </a:lnTo>
                    <a:lnTo>
                      <a:pt x="33" y="1539"/>
                    </a:lnTo>
                    <a:lnTo>
                      <a:pt x="0" y="1301"/>
                    </a:lnTo>
                    <a:lnTo>
                      <a:pt x="6" y="1280"/>
                    </a:lnTo>
                    <a:lnTo>
                      <a:pt x="17" y="1255"/>
                    </a:lnTo>
                    <a:lnTo>
                      <a:pt x="31" y="1228"/>
                    </a:lnTo>
                    <a:lnTo>
                      <a:pt x="44" y="1203"/>
                    </a:lnTo>
                    <a:lnTo>
                      <a:pt x="59" y="1182"/>
                    </a:lnTo>
                    <a:lnTo>
                      <a:pt x="71" y="1163"/>
                    </a:lnTo>
                    <a:lnTo>
                      <a:pt x="81" y="1151"/>
                    </a:lnTo>
                    <a:lnTo>
                      <a:pt x="82" y="1147"/>
                    </a:lnTo>
                    <a:lnTo>
                      <a:pt x="92" y="1134"/>
                    </a:lnTo>
                    <a:lnTo>
                      <a:pt x="104" y="1121"/>
                    </a:lnTo>
                    <a:lnTo>
                      <a:pt x="117" y="1109"/>
                    </a:lnTo>
                    <a:lnTo>
                      <a:pt x="130" y="1098"/>
                    </a:lnTo>
                    <a:lnTo>
                      <a:pt x="161" y="1076"/>
                    </a:lnTo>
                    <a:lnTo>
                      <a:pt x="196" y="1059"/>
                    </a:lnTo>
                    <a:lnTo>
                      <a:pt x="232" y="1046"/>
                    </a:lnTo>
                    <a:lnTo>
                      <a:pt x="270" y="1032"/>
                    </a:lnTo>
                    <a:lnTo>
                      <a:pt x="309" y="1023"/>
                    </a:lnTo>
                    <a:lnTo>
                      <a:pt x="347" y="1013"/>
                    </a:lnTo>
                    <a:lnTo>
                      <a:pt x="420" y="1002"/>
                    </a:lnTo>
                    <a:lnTo>
                      <a:pt x="482" y="996"/>
                    </a:lnTo>
                    <a:lnTo>
                      <a:pt x="522" y="994"/>
                    </a:lnTo>
                    <a:lnTo>
                      <a:pt x="537" y="992"/>
                    </a:lnTo>
                    <a:lnTo>
                      <a:pt x="554" y="992"/>
                    </a:lnTo>
                    <a:lnTo>
                      <a:pt x="554" y="990"/>
                    </a:lnTo>
                    <a:lnTo>
                      <a:pt x="556" y="986"/>
                    </a:lnTo>
                    <a:lnTo>
                      <a:pt x="560" y="980"/>
                    </a:lnTo>
                    <a:lnTo>
                      <a:pt x="566" y="975"/>
                    </a:lnTo>
                    <a:lnTo>
                      <a:pt x="574" y="969"/>
                    </a:lnTo>
                    <a:lnTo>
                      <a:pt x="581" y="963"/>
                    </a:lnTo>
                    <a:lnTo>
                      <a:pt x="587" y="959"/>
                    </a:lnTo>
                    <a:lnTo>
                      <a:pt x="591" y="957"/>
                    </a:lnTo>
                    <a:lnTo>
                      <a:pt x="593" y="956"/>
                    </a:lnTo>
                    <a:lnTo>
                      <a:pt x="591" y="952"/>
                    </a:lnTo>
                    <a:lnTo>
                      <a:pt x="581" y="954"/>
                    </a:lnTo>
                    <a:lnTo>
                      <a:pt x="566" y="956"/>
                    </a:lnTo>
                    <a:lnTo>
                      <a:pt x="549" y="959"/>
                    </a:lnTo>
                    <a:lnTo>
                      <a:pt x="528" y="963"/>
                    </a:lnTo>
                    <a:lnTo>
                      <a:pt x="505" y="967"/>
                    </a:lnTo>
                    <a:lnTo>
                      <a:pt x="480" y="969"/>
                    </a:lnTo>
                    <a:lnTo>
                      <a:pt x="453" y="973"/>
                    </a:lnTo>
                    <a:lnTo>
                      <a:pt x="424" y="975"/>
                    </a:lnTo>
                    <a:lnTo>
                      <a:pt x="409" y="975"/>
                    </a:lnTo>
                    <a:lnTo>
                      <a:pt x="393" y="973"/>
                    </a:lnTo>
                    <a:lnTo>
                      <a:pt x="380" y="971"/>
                    </a:lnTo>
                    <a:lnTo>
                      <a:pt x="370" y="967"/>
                    </a:lnTo>
                    <a:lnTo>
                      <a:pt x="361" y="963"/>
                    </a:lnTo>
                    <a:lnTo>
                      <a:pt x="351" y="957"/>
                    </a:lnTo>
                    <a:lnTo>
                      <a:pt x="345" y="952"/>
                    </a:lnTo>
                    <a:lnTo>
                      <a:pt x="340" y="948"/>
                    </a:lnTo>
                    <a:lnTo>
                      <a:pt x="332" y="936"/>
                    </a:lnTo>
                    <a:lnTo>
                      <a:pt x="326" y="927"/>
                    </a:lnTo>
                    <a:lnTo>
                      <a:pt x="324" y="919"/>
                    </a:lnTo>
                    <a:lnTo>
                      <a:pt x="324" y="917"/>
                    </a:lnTo>
                    <a:lnTo>
                      <a:pt x="338" y="814"/>
                    </a:lnTo>
                    <a:close/>
                  </a:path>
                </a:pathLst>
              </a:custGeom>
              <a:solidFill>
                <a:srgbClr val="66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94" name="Freeform 131"/>
              <p:cNvSpPr>
                <a:spLocks/>
              </p:cNvSpPr>
              <p:nvPr/>
            </p:nvSpPr>
            <p:spPr bwMode="auto">
              <a:xfrm>
                <a:off x="2943" y="1834"/>
                <a:ext cx="33" cy="33"/>
              </a:xfrm>
              <a:custGeom>
                <a:avLst/>
                <a:gdLst>
                  <a:gd name="T0" fmla="*/ 0 w 286"/>
                  <a:gd name="T1" fmla="*/ 0 h 289"/>
                  <a:gd name="T2" fmla="*/ 0 w 286"/>
                  <a:gd name="T3" fmla="*/ 0 h 289"/>
                  <a:gd name="T4" fmla="*/ 0 w 286"/>
                  <a:gd name="T5" fmla="*/ 0 h 289"/>
                  <a:gd name="T6" fmla="*/ 0 w 286"/>
                  <a:gd name="T7" fmla="*/ 0 h 289"/>
                  <a:gd name="T8" fmla="*/ 0 w 286"/>
                  <a:gd name="T9" fmla="*/ 0 h 289"/>
                  <a:gd name="T10" fmla="*/ 0 w 286"/>
                  <a:gd name="T11" fmla="*/ 0 h 289"/>
                  <a:gd name="T12" fmla="*/ 0 w 286"/>
                  <a:gd name="T13" fmla="*/ 0 h 289"/>
                  <a:gd name="T14" fmla="*/ 0 w 286"/>
                  <a:gd name="T15" fmla="*/ 0 h 289"/>
                  <a:gd name="T16" fmla="*/ 0 w 286"/>
                  <a:gd name="T17" fmla="*/ 0 h 289"/>
                  <a:gd name="T18" fmla="*/ 0 w 286"/>
                  <a:gd name="T19" fmla="*/ 0 h 289"/>
                  <a:gd name="T20" fmla="*/ 0 w 286"/>
                  <a:gd name="T21" fmla="*/ 0 h 289"/>
                  <a:gd name="T22" fmla="*/ 0 w 286"/>
                  <a:gd name="T23" fmla="*/ 0 h 289"/>
                  <a:gd name="T24" fmla="*/ 0 w 286"/>
                  <a:gd name="T25" fmla="*/ 0 h 289"/>
                  <a:gd name="T26" fmla="*/ 0 w 286"/>
                  <a:gd name="T27" fmla="*/ 0 h 289"/>
                  <a:gd name="T28" fmla="*/ 0 w 286"/>
                  <a:gd name="T29" fmla="*/ 0 h 289"/>
                  <a:gd name="T30" fmla="*/ 0 w 286"/>
                  <a:gd name="T31" fmla="*/ 0 h 289"/>
                  <a:gd name="T32" fmla="*/ 0 w 286"/>
                  <a:gd name="T33" fmla="*/ 0 h 289"/>
                  <a:gd name="T34" fmla="*/ 0 w 286"/>
                  <a:gd name="T35" fmla="*/ 0 h 289"/>
                  <a:gd name="T36" fmla="*/ 0 w 286"/>
                  <a:gd name="T37" fmla="*/ 0 h 289"/>
                  <a:gd name="T38" fmla="*/ 0 w 286"/>
                  <a:gd name="T39" fmla="*/ 0 h 289"/>
                  <a:gd name="T40" fmla="*/ 0 w 286"/>
                  <a:gd name="T41" fmla="*/ 0 h 289"/>
                  <a:gd name="T42" fmla="*/ 0 w 286"/>
                  <a:gd name="T43" fmla="*/ 0 h 289"/>
                  <a:gd name="T44" fmla="*/ 0 w 286"/>
                  <a:gd name="T45" fmla="*/ 0 h 289"/>
                  <a:gd name="T46" fmla="*/ 0 w 286"/>
                  <a:gd name="T47" fmla="*/ 0 h 289"/>
                  <a:gd name="T48" fmla="*/ 0 w 286"/>
                  <a:gd name="T49" fmla="*/ 0 h 289"/>
                  <a:gd name="T50" fmla="*/ 0 w 286"/>
                  <a:gd name="T51" fmla="*/ 0 h 289"/>
                  <a:gd name="T52" fmla="*/ 0 w 286"/>
                  <a:gd name="T53" fmla="*/ 0 h 289"/>
                  <a:gd name="T54" fmla="*/ 0 w 286"/>
                  <a:gd name="T55" fmla="*/ 0 h 289"/>
                  <a:gd name="T56" fmla="*/ 0 w 286"/>
                  <a:gd name="T57" fmla="*/ 0 h 289"/>
                  <a:gd name="T58" fmla="*/ 0 w 286"/>
                  <a:gd name="T59" fmla="*/ 0 h 289"/>
                  <a:gd name="T60" fmla="*/ 0 w 286"/>
                  <a:gd name="T61" fmla="*/ 0 h 289"/>
                  <a:gd name="T62" fmla="*/ 0 w 286"/>
                  <a:gd name="T63" fmla="*/ 0 h 289"/>
                  <a:gd name="T64" fmla="*/ 0 w 286"/>
                  <a:gd name="T65" fmla="*/ 0 h 289"/>
                  <a:gd name="T66" fmla="*/ 0 w 286"/>
                  <a:gd name="T67" fmla="*/ 0 h 289"/>
                  <a:gd name="T68" fmla="*/ 0 w 286"/>
                  <a:gd name="T69" fmla="*/ 0 h 289"/>
                  <a:gd name="T70" fmla="*/ 0 w 286"/>
                  <a:gd name="T71" fmla="*/ 0 h 289"/>
                  <a:gd name="T72" fmla="*/ 0 w 286"/>
                  <a:gd name="T73" fmla="*/ 0 h 289"/>
                  <a:gd name="T74" fmla="*/ 0 w 286"/>
                  <a:gd name="T75" fmla="*/ 0 h 289"/>
                  <a:gd name="T76" fmla="*/ 0 w 286"/>
                  <a:gd name="T77" fmla="*/ 0 h 289"/>
                  <a:gd name="T78" fmla="*/ 0 w 286"/>
                  <a:gd name="T79" fmla="*/ 0 h 289"/>
                  <a:gd name="T80" fmla="*/ 0 w 286"/>
                  <a:gd name="T81" fmla="*/ 0 h 289"/>
                  <a:gd name="T82" fmla="*/ 0 w 286"/>
                  <a:gd name="T83" fmla="*/ 0 h 289"/>
                  <a:gd name="T84" fmla="*/ 0 w 286"/>
                  <a:gd name="T85" fmla="*/ 0 h 289"/>
                  <a:gd name="T86" fmla="*/ 0 w 286"/>
                  <a:gd name="T87" fmla="*/ 0 h 289"/>
                  <a:gd name="T88" fmla="*/ 0 w 286"/>
                  <a:gd name="T89" fmla="*/ 0 h 289"/>
                  <a:gd name="T90" fmla="*/ 0 w 286"/>
                  <a:gd name="T91" fmla="*/ 0 h 289"/>
                  <a:gd name="T92" fmla="*/ 0 w 286"/>
                  <a:gd name="T93" fmla="*/ 0 h 289"/>
                  <a:gd name="T94" fmla="*/ 0 w 286"/>
                  <a:gd name="T95" fmla="*/ 0 h 289"/>
                  <a:gd name="T96" fmla="*/ 0 w 286"/>
                  <a:gd name="T97" fmla="*/ 0 h 289"/>
                  <a:gd name="T98" fmla="*/ 0 w 286"/>
                  <a:gd name="T99" fmla="*/ 0 h 289"/>
                  <a:gd name="T100" fmla="*/ 0 w 286"/>
                  <a:gd name="T101" fmla="*/ 0 h 289"/>
                  <a:gd name="T102" fmla="*/ 0 w 286"/>
                  <a:gd name="T103" fmla="*/ 0 h 289"/>
                  <a:gd name="T104" fmla="*/ 0 w 286"/>
                  <a:gd name="T105" fmla="*/ 0 h 289"/>
                  <a:gd name="T106" fmla="*/ 0 w 286"/>
                  <a:gd name="T107" fmla="*/ 0 h 289"/>
                  <a:gd name="T108" fmla="*/ 0 w 286"/>
                  <a:gd name="T109" fmla="*/ 0 h 289"/>
                  <a:gd name="T110" fmla="*/ 0 w 286"/>
                  <a:gd name="T111" fmla="*/ 0 h 289"/>
                  <a:gd name="T112" fmla="*/ 0 w 286"/>
                  <a:gd name="T113" fmla="*/ 0 h 289"/>
                  <a:gd name="T114" fmla="*/ 0 w 286"/>
                  <a:gd name="T115" fmla="*/ 0 h 289"/>
                  <a:gd name="T116" fmla="*/ 0 w 286"/>
                  <a:gd name="T117" fmla="*/ 0 h 289"/>
                  <a:gd name="T118" fmla="*/ 0 w 286"/>
                  <a:gd name="T119" fmla="*/ 0 h 2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6"/>
                  <a:gd name="T181" fmla="*/ 0 h 289"/>
                  <a:gd name="T182" fmla="*/ 286 w 286"/>
                  <a:gd name="T183" fmla="*/ 289 h 2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6" h="289">
                    <a:moveTo>
                      <a:pt x="167" y="0"/>
                    </a:moveTo>
                    <a:lnTo>
                      <a:pt x="171" y="1"/>
                    </a:lnTo>
                    <a:lnTo>
                      <a:pt x="179" y="9"/>
                    </a:lnTo>
                    <a:lnTo>
                      <a:pt x="192" y="19"/>
                    </a:lnTo>
                    <a:lnTo>
                      <a:pt x="208" y="32"/>
                    </a:lnTo>
                    <a:lnTo>
                      <a:pt x="225" y="47"/>
                    </a:lnTo>
                    <a:lnTo>
                      <a:pt x="242" y="63"/>
                    </a:lnTo>
                    <a:lnTo>
                      <a:pt x="257" y="80"/>
                    </a:lnTo>
                    <a:lnTo>
                      <a:pt x="269" y="97"/>
                    </a:lnTo>
                    <a:lnTo>
                      <a:pt x="279" y="115"/>
                    </a:lnTo>
                    <a:lnTo>
                      <a:pt x="282" y="134"/>
                    </a:lnTo>
                    <a:lnTo>
                      <a:pt x="286" y="155"/>
                    </a:lnTo>
                    <a:lnTo>
                      <a:pt x="286" y="176"/>
                    </a:lnTo>
                    <a:lnTo>
                      <a:pt x="286" y="195"/>
                    </a:lnTo>
                    <a:lnTo>
                      <a:pt x="284" y="211"/>
                    </a:lnTo>
                    <a:lnTo>
                      <a:pt x="284" y="222"/>
                    </a:lnTo>
                    <a:lnTo>
                      <a:pt x="284" y="226"/>
                    </a:lnTo>
                    <a:lnTo>
                      <a:pt x="282" y="228"/>
                    </a:lnTo>
                    <a:lnTo>
                      <a:pt x="282" y="236"/>
                    </a:lnTo>
                    <a:lnTo>
                      <a:pt x="279" y="247"/>
                    </a:lnTo>
                    <a:lnTo>
                      <a:pt x="275" y="259"/>
                    </a:lnTo>
                    <a:lnTo>
                      <a:pt x="265" y="270"/>
                    </a:lnTo>
                    <a:lnTo>
                      <a:pt x="254" y="282"/>
                    </a:lnTo>
                    <a:lnTo>
                      <a:pt x="246" y="285"/>
                    </a:lnTo>
                    <a:lnTo>
                      <a:pt x="238" y="287"/>
                    </a:lnTo>
                    <a:lnTo>
                      <a:pt x="229" y="289"/>
                    </a:lnTo>
                    <a:lnTo>
                      <a:pt x="217" y="289"/>
                    </a:lnTo>
                    <a:lnTo>
                      <a:pt x="188" y="287"/>
                    </a:lnTo>
                    <a:lnTo>
                      <a:pt x="154" y="280"/>
                    </a:lnTo>
                    <a:lnTo>
                      <a:pt x="117" y="268"/>
                    </a:lnTo>
                    <a:lnTo>
                      <a:pt x="81" y="253"/>
                    </a:lnTo>
                    <a:lnTo>
                      <a:pt x="66" y="243"/>
                    </a:lnTo>
                    <a:lnTo>
                      <a:pt x="48" y="234"/>
                    </a:lnTo>
                    <a:lnTo>
                      <a:pt x="35" y="222"/>
                    </a:lnTo>
                    <a:lnTo>
                      <a:pt x="21" y="209"/>
                    </a:lnTo>
                    <a:lnTo>
                      <a:pt x="12" y="195"/>
                    </a:lnTo>
                    <a:lnTo>
                      <a:pt x="6" y="180"/>
                    </a:lnTo>
                    <a:lnTo>
                      <a:pt x="0" y="165"/>
                    </a:lnTo>
                    <a:lnTo>
                      <a:pt x="0" y="147"/>
                    </a:lnTo>
                    <a:lnTo>
                      <a:pt x="2" y="130"/>
                    </a:lnTo>
                    <a:lnTo>
                      <a:pt x="8" y="115"/>
                    </a:lnTo>
                    <a:lnTo>
                      <a:pt x="14" y="101"/>
                    </a:lnTo>
                    <a:lnTo>
                      <a:pt x="23" y="90"/>
                    </a:lnTo>
                    <a:lnTo>
                      <a:pt x="33" y="80"/>
                    </a:lnTo>
                    <a:lnTo>
                      <a:pt x="43" y="71"/>
                    </a:lnTo>
                    <a:lnTo>
                      <a:pt x="54" y="63"/>
                    </a:lnTo>
                    <a:lnTo>
                      <a:pt x="66" y="57"/>
                    </a:lnTo>
                    <a:lnTo>
                      <a:pt x="89" y="47"/>
                    </a:lnTo>
                    <a:lnTo>
                      <a:pt x="108" y="42"/>
                    </a:lnTo>
                    <a:lnTo>
                      <a:pt x="121" y="38"/>
                    </a:lnTo>
                    <a:lnTo>
                      <a:pt x="127" y="38"/>
                    </a:lnTo>
                    <a:lnTo>
                      <a:pt x="127" y="36"/>
                    </a:lnTo>
                    <a:lnTo>
                      <a:pt x="131" y="36"/>
                    </a:lnTo>
                    <a:lnTo>
                      <a:pt x="133" y="34"/>
                    </a:lnTo>
                    <a:lnTo>
                      <a:pt x="138" y="32"/>
                    </a:lnTo>
                    <a:lnTo>
                      <a:pt x="142" y="30"/>
                    </a:lnTo>
                    <a:lnTo>
                      <a:pt x="146" y="26"/>
                    </a:lnTo>
                    <a:lnTo>
                      <a:pt x="150" y="23"/>
                    </a:lnTo>
                    <a:lnTo>
                      <a:pt x="152" y="17"/>
                    </a:lnTo>
                    <a:lnTo>
                      <a:pt x="1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95" name="Freeform 132"/>
              <p:cNvSpPr>
                <a:spLocks/>
              </p:cNvSpPr>
              <p:nvPr/>
            </p:nvSpPr>
            <p:spPr bwMode="auto">
              <a:xfrm>
                <a:off x="2969" y="1819"/>
                <a:ext cx="7" cy="8"/>
              </a:xfrm>
              <a:custGeom>
                <a:avLst/>
                <a:gdLst>
                  <a:gd name="T0" fmla="*/ 0 w 61"/>
                  <a:gd name="T1" fmla="*/ 0 h 71"/>
                  <a:gd name="T2" fmla="*/ 0 w 61"/>
                  <a:gd name="T3" fmla="*/ 0 h 71"/>
                  <a:gd name="T4" fmla="*/ 0 w 61"/>
                  <a:gd name="T5" fmla="*/ 0 h 71"/>
                  <a:gd name="T6" fmla="*/ 0 w 61"/>
                  <a:gd name="T7" fmla="*/ 0 h 71"/>
                  <a:gd name="T8" fmla="*/ 0 w 61"/>
                  <a:gd name="T9" fmla="*/ 0 h 71"/>
                  <a:gd name="T10" fmla="*/ 0 60000 65536"/>
                  <a:gd name="T11" fmla="*/ 0 60000 65536"/>
                  <a:gd name="T12" fmla="*/ 0 60000 65536"/>
                  <a:gd name="T13" fmla="*/ 0 60000 65536"/>
                  <a:gd name="T14" fmla="*/ 0 60000 65536"/>
                  <a:gd name="T15" fmla="*/ 0 w 61"/>
                  <a:gd name="T16" fmla="*/ 0 h 71"/>
                  <a:gd name="T17" fmla="*/ 61 w 61"/>
                  <a:gd name="T18" fmla="*/ 71 h 71"/>
                </a:gdLst>
                <a:ahLst/>
                <a:cxnLst>
                  <a:cxn ang="T10">
                    <a:pos x="T0" y="T1"/>
                  </a:cxn>
                  <a:cxn ang="T11">
                    <a:pos x="T2" y="T3"/>
                  </a:cxn>
                  <a:cxn ang="T12">
                    <a:pos x="T4" y="T5"/>
                  </a:cxn>
                  <a:cxn ang="T13">
                    <a:pos x="T6" y="T7"/>
                  </a:cxn>
                  <a:cxn ang="T14">
                    <a:pos x="T8" y="T9"/>
                  </a:cxn>
                </a:cxnLst>
                <a:rect l="T15" t="T16" r="T17" b="T18"/>
                <a:pathLst>
                  <a:path w="61" h="71">
                    <a:moveTo>
                      <a:pt x="38" y="0"/>
                    </a:moveTo>
                    <a:lnTo>
                      <a:pt x="0" y="52"/>
                    </a:lnTo>
                    <a:lnTo>
                      <a:pt x="28" y="71"/>
                    </a:lnTo>
                    <a:lnTo>
                      <a:pt x="61" y="1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96" name="Freeform 133"/>
              <p:cNvSpPr>
                <a:spLocks/>
              </p:cNvSpPr>
              <p:nvPr/>
            </p:nvSpPr>
            <p:spPr bwMode="auto">
              <a:xfrm>
                <a:off x="2974" y="1820"/>
                <a:ext cx="10" cy="10"/>
              </a:xfrm>
              <a:custGeom>
                <a:avLst/>
                <a:gdLst>
                  <a:gd name="T0" fmla="*/ 0 w 80"/>
                  <a:gd name="T1" fmla="*/ 0 h 79"/>
                  <a:gd name="T2" fmla="*/ 0 w 80"/>
                  <a:gd name="T3" fmla="*/ 0 h 79"/>
                  <a:gd name="T4" fmla="*/ 0 w 80"/>
                  <a:gd name="T5" fmla="*/ 0 h 79"/>
                  <a:gd name="T6" fmla="*/ 0 w 80"/>
                  <a:gd name="T7" fmla="*/ 0 h 79"/>
                  <a:gd name="T8" fmla="*/ 0 w 80"/>
                  <a:gd name="T9" fmla="*/ 0 h 79"/>
                  <a:gd name="T10" fmla="*/ 0 60000 65536"/>
                  <a:gd name="T11" fmla="*/ 0 60000 65536"/>
                  <a:gd name="T12" fmla="*/ 0 60000 65536"/>
                  <a:gd name="T13" fmla="*/ 0 60000 65536"/>
                  <a:gd name="T14" fmla="*/ 0 60000 65536"/>
                  <a:gd name="T15" fmla="*/ 0 w 80"/>
                  <a:gd name="T16" fmla="*/ 0 h 79"/>
                  <a:gd name="T17" fmla="*/ 80 w 80"/>
                  <a:gd name="T18" fmla="*/ 79 h 79"/>
                </a:gdLst>
                <a:ahLst/>
                <a:cxnLst>
                  <a:cxn ang="T10">
                    <a:pos x="T0" y="T1"/>
                  </a:cxn>
                  <a:cxn ang="T11">
                    <a:pos x="T2" y="T3"/>
                  </a:cxn>
                  <a:cxn ang="T12">
                    <a:pos x="T4" y="T5"/>
                  </a:cxn>
                  <a:cxn ang="T13">
                    <a:pos x="T6" y="T7"/>
                  </a:cxn>
                  <a:cxn ang="T14">
                    <a:pos x="T8" y="T9"/>
                  </a:cxn>
                </a:cxnLst>
                <a:rect l="T15" t="T16" r="T17" b="T18"/>
                <a:pathLst>
                  <a:path w="80" h="79">
                    <a:moveTo>
                      <a:pt x="30" y="0"/>
                    </a:moveTo>
                    <a:lnTo>
                      <a:pt x="0" y="60"/>
                    </a:lnTo>
                    <a:lnTo>
                      <a:pt x="57" y="79"/>
                    </a:lnTo>
                    <a:lnTo>
                      <a:pt x="80" y="14"/>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97" name="Freeform 134"/>
              <p:cNvSpPr>
                <a:spLocks/>
              </p:cNvSpPr>
              <p:nvPr/>
            </p:nvSpPr>
            <p:spPr bwMode="auto">
              <a:xfrm>
                <a:off x="2983" y="1823"/>
                <a:ext cx="6" cy="8"/>
              </a:xfrm>
              <a:custGeom>
                <a:avLst/>
                <a:gdLst>
                  <a:gd name="T0" fmla="*/ 0 w 48"/>
                  <a:gd name="T1" fmla="*/ 0 h 77"/>
                  <a:gd name="T2" fmla="*/ 0 w 48"/>
                  <a:gd name="T3" fmla="*/ 0 h 77"/>
                  <a:gd name="T4" fmla="*/ 0 w 48"/>
                  <a:gd name="T5" fmla="*/ 0 h 77"/>
                  <a:gd name="T6" fmla="*/ 0 w 48"/>
                  <a:gd name="T7" fmla="*/ 0 h 77"/>
                  <a:gd name="T8" fmla="*/ 0 w 48"/>
                  <a:gd name="T9" fmla="*/ 0 h 77"/>
                  <a:gd name="T10" fmla="*/ 0 60000 65536"/>
                  <a:gd name="T11" fmla="*/ 0 60000 65536"/>
                  <a:gd name="T12" fmla="*/ 0 60000 65536"/>
                  <a:gd name="T13" fmla="*/ 0 60000 65536"/>
                  <a:gd name="T14" fmla="*/ 0 60000 65536"/>
                  <a:gd name="T15" fmla="*/ 0 w 48"/>
                  <a:gd name="T16" fmla="*/ 0 h 77"/>
                  <a:gd name="T17" fmla="*/ 48 w 48"/>
                  <a:gd name="T18" fmla="*/ 77 h 77"/>
                </a:gdLst>
                <a:ahLst/>
                <a:cxnLst>
                  <a:cxn ang="T10">
                    <a:pos x="T0" y="T1"/>
                  </a:cxn>
                  <a:cxn ang="T11">
                    <a:pos x="T2" y="T3"/>
                  </a:cxn>
                  <a:cxn ang="T12">
                    <a:pos x="T4" y="T5"/>
                  </a:cxn>
                  <a:cxn ang="T13">
                    <a:pos x="T6" y="T7"/>
                  </a:cxn>
                  <a:cxn ang="T14">
                    <a:pos x="T8" y="T9"/>
                  </a:cxn>
                </a:cxnLst>
                <a:rect l="T15" t="T16" r="T17" b="T18"/>
                <a:pathLst>
                  <a:path w="48" h="77">
                    <a:moveTo>
                      <a:pt x="17" y="0"/>
                    </a:moveTo>
                    <a:lnTo>
                      <a:pt x="0" y="63"/>
                    </a:lnTo>
                    <a:lnTo>
                      <a:pt x="32" y="77"/>
                    </a:lnTo>
                    <a:lnTo>
                      <a:pt x="48" y="7"/>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98" name="Freeform 135"/>
              <p:cNvSpPr>
                <a:spLocks/>
              </p:cNvSpPr>
              <p:nvPr/>
            </p:nvSpPr>
            <p:spPr bwMode="auto">
              <a:xfrm>
                <a:off x="2989" y="1824"/>
                <a:ext cx="7" cy="7"/>
              </a:xfrm>
              <a:custGeom>
                <a:avLst/>
                <a:gdLst>
                  <a:gd name="T0" fmla="*/ 0 w 63"/>
                  <a:gd name="T1" fmla="*/ 0 h 66"/>
                  <a:gd name="T2" fmla="*/ 0 w 63"/>
                  <a:gd name="T3" fmla="*/ 0 h 66"/>
                  <a:gd name="T4" fmla="*/ 0 w 63"/>
                  <a:gd name="T5" fmla="*/ 0 h 66"/>
                  <a:gd name="T6" fmla="*/ 0 w 63"/>
                  <a:gd name="T7" fmla="*/ 0 h 66"/>
                  <a:gd name="T8" fmla="*/ 0 w 63"/>
                  <a:gd name="T9" fmla="*/ 0 h 66"/>
                  <a:gd name="T10" fmla="*/ 0 60000 65536"/>
                  <a:gd name="T11" fmla="*/ 0 60000 65536"/>
                  <a:gd name="T12" fmla="*/ 0 60000 65536"/>
                  <a:gd name="T13" fmla="*/ 0 60000 65536"/>
                  <a:gd name="T14" fmla="*/ 0 60000 65536"/>
                  <a:gd name="T15" fmla="*/ 0 w 63"/>
                  <a:gd name="T16" fmla="*/ 0 h 66"/>
                  <a:gd name="T17" fmla="*/ 63 w 63"/>
                  <a:gd name="T18" fmla="*/ 66 h 66"/>
                </a:gdLst>
                <a:ahLst/>
                <a:cxnLst>
                  <a:cxn ang="T10">
                    <a:pos x="T0" y="T1"/>
                  </a:cxn>
                  <a:cxn ang="T11">
                    <a:pos x="T2" y="T3"/>
                  </a:cxn>
                  <a:cxn ang="T12">
                    <a:pos x="T4" y="T5"/>
                  </a:cxn>
                  <a:cxn ang="T13">
                    <a:pos x="T6" y="T7"/>
                  </a:cxn>
                  <a:cxn ang="T14">
                    <a:pos x="T8" y="T9"/>
                  </a:cxn>
                </a:cxnLst>
                <a:rect l="T15" t="T16" r="T17" b="T18"/>
                <a:pathLst>
                  <a:path w="63" h="66">
                    <a:moveTo>
                      <a:pt x="0" y="66"/>
                    </a:moveTo>
                    <a:lnTo>
                      <a:pt x="11" y="0"/>
                    </a:lnTo>
                    <a:lnTo>
                      <a:pt x="63" y="0"/>
                    </a:lnTo>
                    <a:lnTo>
                      <a:pt x="63" y="66"/>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99" name="Freeform 136"/>
              <p:cNvSpPr>
                <a:spLocks/>
              </p:cNvSpPr>
              <p:nvPr/>
            </p:nvSpPr>
            <p:spPr bwMode="auto">
              <a:xfrm>
                <a:off x="2998" y="1823"/>
                <a:ext cx="6" cy="8"/>
              </a:xfrm>
              <a:custGeom>
                <a:avLst/>
                <a:gdLst>
                  <a:gd name="T0" fmla="*/ 0 w 54"/>
                  <a:gd name="T1" fmla="*/ 0 h 70"/>
                  <a:gd name="T2" fmla="*/ 0 w 54"/>
                  <a:gd name="T3" fmla="*/ 0 h 70"/>
                  <a:gd name="T4" fmla="*/ 0 w 54"/>
                  <a:gd name="T5" fmla="*/ 0 h 70"/>
                  <a:gd name="T6" fmla="*/ 0 w 54"/>
                  <a:gd name="T7" fmla="*/ 0 h 70"/>
                  <a:gd name="T8" fmla="*/ 0 w 54"/>
                  <a:gd name="T9" fmla="*/ 0 h 70"/>
                  <a:gd name="T10" fmla="*/ 0 60000 65536"/>
                  <a:gd name="T11" fmla="*/ 0 60000 65536"/>
                  <a:gd name="T12" fmla="*/ 0 60000 65536"/>
                  <a:gd name="T13" fmla="*/ 0 60000 65536"/>
                  <a:gd name="T14" fmla="*/ 0 60000 65536"/>
                  <a:gd name="T15" fmla="*/ 0 w 54"/>
                  <a:gd name="T16" fmla="*/ 0 h 70"/>
                  <a:gd name="T17" fmla="*/ 54 w 54"/>
                  <a:gd name="T18" fmla="*/ 70 h 70"/>
                </a:gdLst>
                <a:ahLst/>
                <a:cxnLst>
                  <a:cxn ang="T10">
                    <a:pos x="T0" y="T1"/>
                  </a:cxn>
                  <a:cxn ang="T11">
                    <a:pos x="T2" y="T3"/>
                  </a:cxn>
                  <a:cxn ang="T12">
                    <a:pos x="T4" y="T5"/>
                  </a:cxn>
                  <a:cxn ang="T13">
                    <a:pos x="T6" y="T7"/>
                  </a:cxn>
                  <a:cxn ang="T14">
                    <a:pos x="T8" y="T9"/>
                  </a:cxn>
                </a:cxnLst>
                <a:rect l="T15" t="T16" r="T17" b="T18"/>
                <a:pathLst>
                  <a:path w="54" h="70">
                    <a:moveTo>
                      <a:pt x="0" y="4"/>
                    </a:moveTo>
                    <a:lnTo>
                      <a:pt x="0" y="70"/>
                    </a:lnTo>
                    <a:lnTo>
                      <a:pt x="54" y="70"/>
                    </a:lnTo>
                    <a:lnTo>
                      <a:pt x="54"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00" name="Freeform 137"/>
              <p:cNvSpPr>
                <a:spLocks/>
              </p:cNvSpPr>
              <p:nvPr/>
            </p:nvSpPr>
            <p:spPr bwMode="auto">
              <a:xfrm>
                <a:off x="2986" y="1817"/>
                <a:ext cx="5" cy="5"/>
              </a:xfrm>
              <a:custGeom>
                <a:avLst/>
                <a:gdLst>
                  <a:gd name="T0" fmla="*/ 0 w 45"/>
                  <a:gd name="T1" fmla="*/ 0 h 40"/>
                  <a:gd name="T2" fmla="*/ 0 w 45"/>
                  <a:gd name="T3" fmla="*/ 0 h 40"/>
                  <a:gd name="T4" fmla="*/ 0 w 45"/>
                  <a:gd name="T5" fmla="*/ 0 h 40"/>
                  <a:gd name="T6" fmla="*/ 0 w 45"/>
                  <a:gd name="T7" fmla="*/ 0 h 40"/>
                  <a:gd name="T8" fmla="*/ 0 w 45"/>
                  <a:gd name="T9" fmla="*/ 0 h 40"/>
                  <a:gd name="T10" fmla="*/ 0 60000 65536"/>
                  <a:gd name="T11" fmla="*/ 0 60000 65536"/>
                  <a:gd name="T12" fmla="*/ 0 60000 65536"/>
                  <a:gd name="T13" fmla="*/ 0 60000 65536"/>
                  <a:gd name="T14" fmla="*/ 0 60000 65536"/>
                  <a:gd name="T15" fmla="*/ 0 w 45"/>
                  <a:gd name="T16" fmla="*/ 0 h 40"/>
                  <a:gd name="T17" fmla="*/ 45 w 45"/>
                  <a:gd name="T18" fmla="*/ 40 h 40"/>
                </a:gdLst>
                <a:ahLst/>
                <a:cxnLst>
                  <a:cxn ang="T10">
                    <a:pos x="T0" y="T1"/>
                  </a:cxn>
                  <a:cxn ang="T11">
                    <a:pos x="T2" y="T3"/>
                  </a:cxn>
                  <a:cxn ang="T12">
                    <a:pos x="T4" y="T5"/>
                  </a:cxn>
                  <a:cxn ang="T13">
                    <a:pos x="T6" y="T7"/>
                  </a:cxn>
                  <a:cxn ang="T14">
                    <a:pos x="T8" y="T9"/>
                  </a:cxn>
                </a:cxnLst>
                <a:rect l="T15" t="T16" r="T17" b="T18"/>
                <a:pathLst>
                  <a:path w="45" h="40">
                    <a:moveTo>
                      <a:pt x="0" y="34"/>
                    </a:moveTo>
                    <a:lnTo>
                      <a:pt x="22" y="40"/>
                    </a:lnTo>
                    <a:lnTo>
                      <a:pt x="45" y="0"/>
                    </a:lnTo>
                    <a:lnTo>
                      <a:pt x="27" y="2"/>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01" name="Freeform 138"/>
              <p:cNvSpPr>
                <a:spLocks/>
              </p:cNvSpPr>
              <p:nvPr/>
            </p:nvSpPr>
            <p:spPr bwMode="auto">
              <a:xfrm>
                <a:off x="2991" y="1817"/>
                <a:ext cx="5" cy="6"/>
              </a:xfrm>
              <a:custGeom>
                <a:avLst/>
                <a:gdLst>
                  <a:gd name="T0" fmla="*/ 0 w 46"/>
                  <a:gd name="T1" fmla="*/ 0 h 44"/>
                  <a:gd name="T2" fmla="*/ 0 w 46"/>
                  <a:gd name="T3" fmla="*/ 0 h 44"/>
                  <a:gd name="T4" fmla="*/ 0 w 46"/>
                  <a:gd name="T5" fmla="*/ 0 h 44"/>
                  <a:gd name="T6" fmla="*/ 0 w 46"/>
                  <a:gd name="T7" fmla="*/ 0 h 44"/>
                  <a:gd name="T8" fmla="*/ 0 w 46"/>
                  <a:gd name="T9" fmla="*/ 0 h 44"/>
                  <a:gd name="T10" fmla="*/ 0 60000 65536"/>
                  <a:gd name="T11" fmla="*/ 0 60000 65536"/>
                  <a:gd name="T12" fmla="*/ 0 60000 65536"/>
                  <a:gd name="T13" fmla="*/ 0 60000 65536"/>
                  <a:gd name="T14" fmla="*/ 0 60000 65536"/>
                  <a:gd name="T15" fmla="*/ 0 w 46"/>
                  <a:gd name="T16" fmla="*/ 0 h 44"/>
                  <a:gd name="T17" fmla="*/ 46 w 46"/>
                  <a:gd name="T18" fmla="*/ 44 h 44"/>
                </a:gdLst>
                <a:ahLst/>
                <a:cxnLst>
                  <a:cxn ang="T10">
                    <a:pos x="T0" y="T1"/>
                  </a:cxn>
                  <a:cxn ang="T11">
                    <a:pos x="T2" y="T3"/>
                  </a:cxn>
                  <a:cxn ang="T12">
                    <a:pos x="T4" y="T5"/>
                  </a:cxn>
                  <a:cxn ang="T13">
                    <a:pos x="T6" y="T7"/>
                  </a:cxn>
                  <a:cxn ang="T14">
                    <a:pos x="T8" y="T9"/>
                  </a:cxn>
                </a:cxnLst>
                <a:rect l="T15" t="T16" r="T17" b="T18"/>
                <a:pathLst>
                  <a:path w="46" h="44">
                    <a:moveTo>
                      <a:pt x="0" y="44"/>
                    </a:moveTo>
                    <a:lnTo>
                      <a:pt x="46" y="44"/>
                    </a:lnTo>
                    <a:lnTo>
                      <a:pt x="44" y="0"/>
                    </a:lnTo>
                    <a:lnTo>
                      <a:pt x="15" y="0"/>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02" name="Freeform 139"/>
              <p:cNvSpPr>
                <a:spLocks/>
              </p:cNvSpPr>
              <p:nvPr/>
            </p:nvSpPr>
            <p:spPr bwMode="auto">
              <a:xfrm>
                <a:off x="2998" y="1817"/>
                <a:ext cx="5" cy="5"/>
              </a:xfrm>
              <a:custGeom>
                <a:avLst/>
                <a:gdLst>
                  <a:gd name="T0" fmla="*/ 0 w 48"/>
                  <a:gd name="T1" fmla="*/ 0 h 42"/>
                  <a:gd name="T2" fmla="*/ 0 w 48"/>
                  <a:gd name="T3" fmla="*/ 0 h 42"/>
                  <a:gd name="T4" fmla="*/ 0 w 48"/>
                  <a:gd name="T5" fmla="*/ 0 h 42"/>
                  <a:gd name="T6" fmla="*/ 0 w 48"/>
                  <a:gd name="T7" fmla="*/ 0 h 42"/>
                  <a:gd name="T8" fmla="*/ 0 w 48"/>
                  <a:gd name="T9" fmla="*/ 0 h 42"/>
                  <a:gd name="T10" fmla="*/ 0 60000 65536"/>
                  <a:gd name="T11" fmla="*/ 0 60000 65536"/>
                  <a:gd name="T12" fmla="*/ 0 60000 65536"/>
                  <a:gd name="T13" fmla="*/ 0 60000 65536"/>
                  <a:gd name="T14" fmla="*/ 0 60000 65536"/>
                  <a:gd name="T15" fmla="*/ 0 w 48"/>
                  <a:gd name="T16" fmla="*/ 0 h 42"/>
                  <a:gd name="T17" fmla="*/ 48 w 48"/>
                  <a:gd name="T18" fmla="*/ 42 h 42"/>
                </a:gdLst>
                <a:ahLst/>
                <a:cxnLst>
                  <a:cxn ang="T10">
                    <a:pos x="T0" y="T1"/>
                  </a:cxn>
                  <a:cxn ang="T11">
                    <a:pos x="T2" y="T3"/>
                  </a:cxn>
                  <a:cxn ang="T12">
                    <a:pos x="T4" y="T5"/>
                  </a:cxn>
                  <a:cxn ang="T13">
                    <a:pos x="T6" y="T7"/>
                  </a:cxn>
                  <a:cxn ang="T14">
                    <a:pos x="T8" y="T9"/>
                  </a:cxn>
                </a:cxnLst>
                <a:rect l="T15" t="T16" r="T17" b="T18"/>
                <a:pathLst>
                  <a:path w="48" h="42">
                    <a:moveTo>
                      <a:pt x="0" y="2"/>
                    </a:moveTo>
                    <a:lnTo>
                      <a:pt x="0" y="42"/>
                    </a:lnTo>
                    <a:lnTo>
                      <a:pt x="48" y="42"/>
                    </a:lnTo>
                    <a:lnTo>
                      <a:pt x="31"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03" name="Freeform 140"/>
              <p:cNvSpPr>
                <a:spLocks/>
              </p:cNvSpPr>
              <p:nvPr/>
            </p:nvSpPr>
            <p:spPr bwMode="auto">
              <a:xfrm>
                <a:off x="3050" y="1848"/>
                <a:ext cx="5" cy="5"/>
              </a:xfrm>
              <a:custGeom>
                <a:avLst/>
                <a:gdLst>
                  <a:gd name="T0" fmla="*/ 0 w 38"/>
                  <a:gd name="T1" fmla="*/ 0 h 46"/>
                  <a:gd name="T2" fmla="*/ 0 w 38"/>
                  <a:gd name="T3" fmla="*/ 0 h 46"/>
                  <a:gd name="T4" fmla="*/ 0 w 38"/>
                  <a:gd name="T5" fmla="*/ 0 h 46"/>
                  <a:gd name="T6" fmla="*/ 0 w 38"/>
                  <a:gd name="T7" fmla="*/ 0 h 46"/>
                  <a:gd name="T8" fmla="*/ 0 w 38"/>
                  <a:gd name="T9" fmla="*/ 0 h 46"/>
                  <a:gd name="T10" fmla="*/ 0 w 38"/>
                  <a:gd name="T11" fmla="*/ 0 h 46"/>
                  <a:gd name="T12" fmla="*/ 0 w 38"/>
                  <a:gd name="T13" fmla="*/ 0 h 46"/>
                  <a:gd name="T14" fmla="*/ 0 w 38"/>
                  <a:gd name="T15" fmla="*/ 0 h 46"/>
                  <a:gd name="T16" fmla="*/ 0 w 38"/>
                  <a:gd name="T17" fmla="*/ 0 h 46"/>
                  <a:gd name="T18" fmla="*/ 0 w 38"/>
                  <a:gd name="T19" fmla="*/ 0 h 46"/>
                  <a:gd name="T20" fmla="*/ 0 w 38"/>
                  <a:gd name="T21" fmla="*/ 0 h 46"/>
                  <a:gd name="T22" fmla="*/ 0 w 38"/>
                  <a:gd name="T23" fmla="*/ 0 h 46"/>
                  <a:gd name="T24" fmla="*/ 0 w 38"/>
                  <a:gd name="T25" fmla="*/ 0 h 46"/>
                  <a:gd name="T26" fmla="*/ 0 w 38"/>
                  <a:gd name="T27" fmla="*/ 0 h 46"/>
                  <a:gd name="T28" fmla="*/ 0 w 38"/>
                  <a:gd name="T29" fmla="*/ 0 h 46"/>
                  <a:gd name="T30" fmla="*/ 0 w 38"/>
                  <a:gd name="T31" fmla="*/ 0 h 46"/>
                  <a:gd name="T32" fmla="*/ 0 w 38"/>
                  <a:gd name="T33" fmla="*/ 0 h 46"/>
                  <a:gd name="T34" fmla="*/ 0 w 38"/>
                  <a:gd name="T35" fmla="*/ 0 h 46"/>
                  <a:gd name="T36" fmla="*/ 0 w 38"/>
                  <a:gd name="T37" fmla="*/ 0 h 46"/>
                  <a:gd name="T38" fmla="*/ 0 w 38"/>
                  <a:gd name="T39" fmla="*/ 0 h 46"/>
                  <a:gd name="T40" fmla="*/ 0 w 38"/>
                  <a:gd name="T41" fmla="*/ 0 h 46"/>
                  <a:gd name="T42" fmla="*/ 0 w 38"/>
                  <a:gd name="T43" fmla="*/ 0 h 46"/>
                  <a:gd name="T44" fmla="*/ 0 w 38"/>
                  <a:gd name="T45" fmla="*/ 0 h 46"/>
                  <a:gd name="T46" fmla="*/ 0 w 38"/>
                  <a:gd name="T47" fmla="*/ 0 h 46"/>
                  <a:gd name="T48" fmla="*/ 0 w 38"/>
                  <a:gd name="T49" fmla="*/ 0 h 46"/>
                  <a:gd name="T50" fmla="*/ 0 w 38"/>
                  <a:gd name="T51" fmla="*/ 0 h 46"/>
                  <a:gd name="T52" fmla="*/ 0 w 38"/>
                  <a:gd name="T53" fmla="*/ 0 h 46"/>
                  <a:gd name="T54" fmla="*/ 0 w 38"/>
                  <a:gd name="T55" fmla="*/ 0 h 46"/>
                  <a:gd name="T56" fmla="*/ 0 w 38"/>
                  <a:gd name="T57" fmla="*/ 0 h 46"/>
                  <a:gd name="T58" fmla="*/ 0 w 38"/>
                  <a:gd name="T59" fmla="*/ 0 h 46"/>
                  <a:gd name="T60" fmla="*/ 0 w 38"/>
                  <a:gd name="T61" fmla="*/ 0 h 46"/>
                  <a:gd name="T62" fmla="*/ 0 w 38"/>
                  <a:gd name="T63" fmla="*/ 0 h 46"/>
                  <a:gd name="T64" fmla="*/ 0 w 38"/>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46"/>
                  <a:gd name="T101" fmla="*/ 38 w 38"/>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46">
                    <a:moveTo>
                      <a:pt x="19" y="46"/>
                    </a:moveTo>
                    <a:lnTo>
                      <a:pt x="23" y="45"/>
                    </a:lnTo>
                    <a:lnTo>
                      <a:pt x="27" y="45"/>
                    </a:lnTo>
                    <a:lnTo>
                      <a:pt x="31" y="41"/>
                    </a:lnTo>
                    <a:lnTo>
                      <a:pt x="32" y="39"/>
                    </a:lnTo>
                    <a:lnTo>
                      <a:pt x="36" y="35"/>
                    </a:lnTo>
                    <a:lnTo>
                      <a:pt x="38" y="31"/>
                    </a:lnTo>
                    <a:lnTo>
                      <a:pt x="38" y="27"/>
                    </a:lnTo>
                    <a:lnTo>
                      <a:pt x="38" y="23"/>
                    </a:lnTo>
                    <a:lnTo>
                      <a:pt x="38" y="18"/>
                    </a:lnTo>
                    <a:lnTo>
                      <a:pt x="38" y="14"/>
                    </a:lnTo>
                    <a:lnTo>
                      <a:pt x="36" y="10"/>
                    </a:lnTo>
                    <a:lnTo>
                      <a:pt x="32" y="6"/>
                    </a:lnTo>
                    <a:lnTo>
                      <a:pt x="31" y="4"/>
                    </a:lnTo>
                    <a:lnTo>
                      <a:pt x="27" y="2"/>
                    </a:lnTo>
                    <a:lnTo>
                      <a:pt x="23" y="0"/>
                    </a:lnTo>
                    <a:lnTo>
                      <a:pt x="19" y="0"/>
                    </a:lnTo>
                    <a:lnTo>
                      <a:pt x="15" y="0"/>
                    </a:lnTo>
                    <a:lnTo>
                      <a:pt x="11" y="2"/>
                    </a:lnTo>
                    <a:lnTo>
                      <a:pt x="9" y="4"/>
                    </a:lnTo>
                    <a:lnTo>
                      <a:pt x="6" y="6"/>
                    </a:lnTo>
                    <a:lnTo>
                      <a:pt x="4" y="10"/>
                    </a:lnTo>
                    <a:lnTo>
                      <a:pt x="2" y="14"/>
                    </a:lnTo>
                    <a:lnTo>
                      <a:pt x="0" y="18"/>
                    </a:lnTo>
                    <a:lnTo>
                      <a:pt x="0" y="23"/>
                    </a:lnTo>
                    <a:lnTo>
                      <a:pt x="0" y="27"/>
                    </a:lnTo>
                    <a:lnTo>
                      <a:pt x="2" y="31"/>
                    </a:lnTo>
                    <a:lnTo>
                      <a:pt x="4" y="35"/>
                    </a:lnTo>
                    <a:lnTo>
                      <a:pt x="6" y="39"/>
                    </a:lnTo>
                    <a:lnTo>
                      <a:pt x="9" y="41"/>
                    </a:lnTo>
                    <a:lnTo>
                      <a:pt x="11" y="45"/>
                    </a:lnTo>
                    <a:lnTo>
                      <a:pt x="15" y="45"/>
                    </a:lnTo>
                    <a:lnTo>
                      <a:pt x="19"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04" name="Freeform 141"/>
              <p:cNvSpPr>
                <a:spLocks/>
              </p:cNvSpPr>
              <p:nvPr/>
            </p:nvSpPr>
            <p:spPr bwMode="auto">
              <a:xfrm>
                <a:off x="3065" y="1847"/>
                <a:ext cx="4" cy="5"/>
              </a:xfrm>
              <a:custGeom>
                <a:avLst/>
                <a:gdLst>
                  <a:gd name="T0" fmla="*/ 0 w 38"/>
                  <a:gd name="T1" fmla="*/ 0 h 46"/>
                  <a:gd name="T2" fmla="*/ 0 w 38"/>
                  <a:gd name="T3" fmla="*/ 0 h 46"/>
                  <a:gd name="T4" fmla="*/ 0 w 38"/>
                  <a:gd name="T5" fmla="*/ 0 h 46"/>
                  <a:gd name="T6" fmla="*/ 0 w 38"/>
                  <a:gd name="T7" fmla="*/ 0 h 46"/>
                  <a:gd name="T8" fmla="*/ 0 w 38"/>
                  <a:gd name="T9" fmla="*/ 0 h 46"/>
                  <a:gd name="T10" fmla="*/ 0 w 38"/>
                  <a:gd name="T11" fmla="*/ 0 h 46"/>
                  <a:gd name="T12" fmla="*/ 0 w 38"/>
                  <a:gd name="T13" fmla="*/ 0 h 46"/>
                  <a:gd name="T14" fmla="*/ 0 w 38"/>
                  <a:gd name="T15" fmla="*/ 0 h 46"/>
                  <a:gd name="T16" fmla="*/ 0 w 38"/>
                  <a:gd name="T17" fmla="*/ 0 h 46"/>
                  <a:gd name="T18" fmla="*/ 0 w 38"/>
                  <a:gd name="T19" fmla="*/ 0 h 46"/>
                  <a:gd name="T20" fmla="*/ 0 w 38"/>
                  <a:gd name="T21" fmla="*/ 0 h 46"/>
                  <a:gd name="T22" fmla="*/ 0 w 38"/>
                  <a:gd name="T23" fmla="*/ 0 h 46"/>
                  <a:gd name="T24" fmla="*/ 0 w 38"/>
                  <a:gd name="T25" fmla="*/ 0 h 46"/>
                  <a:gd name="T26" fmla="*/ 0 w 38"/>
                  <a:gd name="T27" fmla="*/ 0 h 46"/>
                  <a:gd name="T28" fmla="*/ 0 w 38"/>
                  <a:gd name="T29" fmla="*/ 0 h 46"/>
                  <a:gd name="T30" fmla="*/ 0 w 38"/>
                  <a:gd name="T31" fmla="*/ 0 h 46"/>
                  <a:gd name="T32" fmla="*/ 0 w 38"/>
                  <a:gd name="T33" fmla="*/ 0 h 46"/>
                  <a:gd name="T34" fmla="*/ 0 w 38"/>
                  <a:gd name="T35" fmla="*/ 0 h 46"/>
                  <a:gd name="T36" fmla="*/ 0 w 38"/>
                  <a:gd name="T37" fmla="*/ 0 h 46"/>
                  <a:gd name="T38" fmla="*/ 0 w 38"/>
                  <a:gd name="T39" fmla="*/ 0 h 46"/>
                  <a:gd name="T40" fmla="*/ 0 w 38"/>
                  <a:gd name="T41" fmla="*/ 0 h 46"/>
                  <a:gd name="T42" fmla="*/ 0 w 38"/>
                  <a:gd name="T43" fmla="*/ 0 h 46"/>
                  <a:gd name="T44" fmla="*/ 0 w 38"/>
                  <a:gd name="T45" fmla="*/ 0 h 46"/>
                  <a:gd name="T46" fmla="*/ 0 w 38"/>
                  <a:gd name="T47" fmla="*/ 0 h 46"/>
                  <a:gd name="T48" fmla="*/ 0 w 38"/>
                  <a:gd name="T49" fmla="*/ 0 h 46"/>
                  <a:gd name="T50" fmla="*/ 0 w 38"/>
                  <a:gd name="T51" fmla="*/ 0 h 46"/>
                  <a:gd name="T52" fmla="*/ 0 w 38"/>
                  <a:gd name="T53" fmla="*/ 0 h 46"/>
                  <a:gd name="T54" fmla="*/ 0 w 38"/>
                  <a:gd name="T55" fmla="*/ 0 h 46"/>
                  <a:gd name="T56" fmla="*/ 0 w 38"/>
                  <a:gd name="T57" fmla="*/ 0 h 46"/>
                  <a:gd name="T58" fmla="*/ 0 w 38"/>
                  <a:gd name="T59" fmla="*/ 0 h 46"/>
                  <a:gd name="T60" fmla="*/ 0 w 38"/>
                  <a:gd name="T61" fmla="*/ 0 h 46"/>
                  <a:gd name="T62" fmla="*/ 0 w 38"/>
                  <a:gd name="T63" fmla="*/ 0 h 46"/>
                  <a:gd name="T64" fmla="*/ 0 w 38"/>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46"/>
                  <a:gd name="T101" fmla="*/ 38 w 38"/>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46">
                    <a:moveTo>
                      <a:pt x="19" y="46"/>
                    </a:moveTo>
                    <a:lnTo>
                      <a:pt x="23" y="44"/>
                    </a:lnTo>
                    <a:lnTo>
                      <a:pt x="26" y="44"/>
                    </a:lnTo>
                    <a:lnTo>
                      <a:pt x="30" y="42"/>
                    </a:lnTo>
                    <a:lnTo>
                      <a:pt x="32" y="38"/>
                    </a:lnTo>
                    <a:lnTo>
                      <a:pt x="34" y="34"/>
                    </a:lnTo>
                    <a:lnTo>
                      <a:pt x="36" y="31"/>
                    </a:lnTo>
                    <a:lnTo>
                      <a:pt x="38" y="27"/>
                    </a:lnTo>
                    <a:lnTo>
                      <a:pt x="38" y="23"/>
                    </a:lnTo>
                    <a:lnTo>
                      <a:pt x="38" y="17"/>
                    </a:lnTo>
                    <a:lnTo>
                      <a:pt x="36" y="13"/>
                    </a:lnTo>
                    <a:lnTo>
                      <a:pt x="34" y="9"/>
                    </a:lnTo>
                    <a:lnTo>
                      <a:pt x="32" y="7"/>
                    </a:lnTo>
                    <a:lnTo>
                      <a:pt x="30" y="4"/>
                    </a:lnTo>
                    <a:lnTo>
                      <a:pt x="26" y="2"/>
                    </a:lnTo>
                    <a:lnTo>
                      <a:pt x="23" y="0"/>
                    </a:lnTo>
                    <a:lnTo>
                      <a:pt x="19" y="0"/>
                    </a:lnTo>
                    <a:lnTo>
                      <a:pt x="15" y="0"/>
                    </a:lnTo>
                    <a:lnTo>
                      <a:pt x="11" y="2"/>
                    </a:lnTo>
                    <a:lnTo>
                      <a:pt x="7" y="4"/>
                    </a:lnTo>
                    <a:lnTo>
                      <a:pt x="5" y="7"/>
                    </a:lnTo>
                    <a:lnTo>
                      <a:pt x="3" y="9"/>
                    </a:lnTo>
                    <a:lnTo>
                      <a:pt x="1" y="13"/>
                    </a:lnTo>
                    <a:lnTo>
                      <a:pt x="0" y="17"/>
                    </a:lnTo>
                    <a:lnTo>
                      <a:pt x="0" y="23"/>
                    </a:lnTo>
                    <a:lnTo>
                      <a:pt x="0" y="27"/>
                    </a:lnTo>
                    <a:lnTo>
                      <a:pt x="1" y="31"/>
                    </a:lnTo>
                    <a:lnTo>
                      <a:pt x="3" y="34"/>
                    </a:lnTo>
                    <a:lnTo>
                      <a:pt x="5" y="38"/>
                    </a:lnTo>
                    <a:lnTo>
                      <a:pt x="7" y="42"/>
                    </a:lnTo>
                    <a:lnTo>
                      <a:pt x="11" y="44"/>
                    </a:lnTo>
                    <a:lnTo>
                      <a:pt x="15" y="44"/>
                    </a:lnTo>
                    <a:lnTo>
                      <a:pt x="19"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05" name="Freeform 142"/>
              <p:cNvSpPr>
                <a:spLocks/>
              </p:cNvSpPr>
              <p:nvPr/>
            </p:nvSpPr>
            <p:spPr bwMode="auto">
              <a:xfrm>
                <a:off x="3077" y="1846"/>
                <a:ext cx="5" cy="6"/>
              </a:xfrm>
              <a:custGeom>
                <a:avLst/>
                <a:gdLst>
                  <a:gd name="T0" fmla="*/ 0 w 40"/>
                  <a:gd name="T1" fmla="*/ 0 h 44"/>
                  <a:gd name="T2" fmla="*/ 0 w 40"/>
                  <a:gd name="T3" fmla="*/ 0 h 44"/>
                  <a:gd name="T4" fmla="*/ 0 w 40"/>
                  <a:gd name="T5" fmla="*/ 0 h 44"/>
                  <a:gd name="T6" fmla="*/ 0 w 40"/>
                  <a:gd name="T7" fmla="*/ 0 h 44"/>
                  <a:gd name="T8" fmla="*/ 0 w 40"/>
                  <a:gd name="T9" fmla="*/ 0 h 44"/>
                  <a:gd name="T10" fmla="*/ 0 w 40"/>
                  <a:gd name="T11" fmla="*/ 0 h 44"/>
                  <a:gd name="T12" fmla="*/ 0 w 40"/>
                  <a:gd name="T13" fmla="*/ 0 h 44"/>
                  <a:gd name="T14" fmla="*/ 0 w 40"/>
                  <a:gd name="T15" fmla="*/ 0 h 44"/>
                  <a:gd name="T16" fmla="*/ 0 w 40"/>
                  <a:gd name="T17" fmla="*/ 0 h 44"/>
                  <a:gd name="T18" fmla="*/ 0 w 40"/>
                  <a:gd name="T19" fmla="*/ 0 h 44"/>
                  <a:gd name="T20" fmla="*/ 0 w 40"/>
                  <a:gd name="T21" fmla="*/ 0 h 44"/>
                  <a:gd name="T22" fmla="*/ 0 w 40"/>
                  <a:gd name="T23" fmla="*/ 0 h 44"/>
                  <a:gd name="T24" fmla="*/ 0 w 40"/>
                  <a:gd name="T25" fmla="*/ 0 h 44"/>
                  <a:gd name="T26" fmla="*/ 0 w 40"/>
                  <a:gd name="T27" fmla="*/ 0 h 44"/>
                  <a:gd name="T28" fmla="*/ 0 w 40"/>
                  <a:gd name="T29" fmla="*/ 0 h 44"/>
                  <a:gd name="T30" fmla="*/ 0 w 40"/>
                  <a:gd name="T31" fmla="*/ 0 h 44"/>
                  <a:gd name="T32" fmla="*/ 0 w 40"/>
                  <a:gd name="T33" fmla="*/ 0 h 44"/>
                  <a:gd name="T34" fmla="*/ 0 w 40"/>
                  <a:gd name="T35" fmla="*/ 0 h 44"/>
                  <a:gd name="T36" fmla="*/ 0 w 40"/>
                  <a:gd name="T37" fmla="*/ 0 h 44"/>
                  <a:gd name="T38" fmla="*/ 0 w 40"/>
                  <a:gd name="T39" fmla="*/ 0 h 44"/>
                  <a:gd name="T40" fmla="*/ 0 w 40"/>
                  <a:gd name="T41" fmla="*/ 0 h 44"/>
                  <a:gd name="T42" fmla="*/ 0 w 40"/>
                  <a:gd name="T43" fmla="*/ 0 h 44"/>
                  <a:gd name="T44" fmla="*/ 0 w 40"/>
                  <a:gd name="T45" fmla="*/ 0 h 44"/>
                  <a:gd name="T46" fmla="*/ 0 w 40"/>
                  <a:gd name="T47" fmla="*/ 0 h 44"/>
                  <a:gd name="T48" fmla="*/ 0 w 40"/>
                  <a:gd name="T49" fmla="*/ 0 h 44"/>
                  <a:gd name="T50" fmla="*/ 0 w 40"/>
                  <a:gd name="T51" fmla="*/ 0 h 44"/>
                  <a:gd name="T52" fmla="*/ 0 w 40"/>
                  <a:gd name="T53" fmla="*/ 0 h 44"/>
                  <a:gd name="T54" fmla="*/ 0 w 40"/>
                  <a:gd name="T55" fmla="*/ 0 h 44"/>
                  <a:gd name="T56" fmla="*/ 0 w 40"/>
                  <a:gd name="T57" fmla="*/ 0 h 44"/>
                  <a:gd name="T58" fmla="*/ 0 w 40"/>
                  <a:gd name="T59" fmla="*/ 0 h 44"/>
                  <a:gd name="T60" fmla="*/ 0 w 40"/>
                  <a:gd name="T61" fmla="*/ 0 h 44"/>
                  <a:gd name="T62" fmla="*/ 0 w 40"/>
                  <a:gd name="T63" fmla="*/ 0 h 44"/>
                  <a:gd name="T64" fmla="*/ 0 w 40"/>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44"/>
                  <a:gd name="T101" fmla="*/ 40 w 40"/>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44">
                    <a:moveTo>
                      <a:pt x="19" y="44"/>
                    </a:moveTo>
                    <a:lnTo>
                      <a:pt x="23" y="44"/>
                    </a:lnTo>
                    <a:lnTo>
                      <a:pt x="27" y="42"/>
                    </a:lnTo>
                    <a:lnTo>
                      <a:pt x="31" y="40"/>
                    </a:lnTo>
                    <a:lnTo>
                      <a:pt x="35" y="38"/>
                    </a:lnTo>
                    <a:lnTo>
                      <a:pt x="36" y="35"/>
                    </a:lnTo>
                    <a:lnTo>
                      <a:pt x="38" y="31"/>
                    </a:lnTo>
                    <a:lnTo>
                      <a:pt x="38" y="27"/>
                    </a:lnTo>
                    <a:lnTo>
                      <a:pt x="40" y="21"/>
                    </a:lnTo>
                    <a:lnTo>
                      <a:pt x="38" y="17"/>
                    </a:lnTo>
                    <a:lnTo>
                      <a:pt x="38" y="13"/>
                    </a:lnTo>
                    <a:lnTo>
                      <a:pt x="36" y="10"/>
                    </a:lnTo>
                    <a:lnTo>
                      <a:pt x="35" y="6"/>
                    </a:lnTo>
                    <a:lnTo>
                      <a:pt x="31" y="4"/>
                    </a:lnTo>
                    <a:lnTo>
                      <a:pt x="27" y="2"/>
                    </a:lnTo>
                    <a:lnTo>
                      <a:pt x="23" y="0"/>
                    </a:lnTo>
                    <a:lnTo>
                      <a:pt x="19" y="0"/>
                    </a:lnTo>
                    <a:lnTo>
                      <a:pt x="15" y="0"/>
                    </a:lnTo>
                    <a:lnTo>
                      <a:pt x="11" y="2"/>
                    </a:lnTo>
                    <a:lnTo>
                      <a:pt x="10" y="4"/>
                    </a:lnTo>
                    <a:lnTo>
                      <a:pt x="6" y="6"/>
                    </a:lnTo>
                    <a:lnTo>
                      <a:pt x="4" y="10"/>
                    </a:lnTo>
                    <a:lnTo>
                      <a:pt x="2" y="13"/>
                    </a:lnTo>
                    <a:lnTo>
                      <a:pt x="0" y="17"/>
                    </a:lnTo>
                    <a:lnTo>
                      <a:pt x="0" y="21"/>
                    </a:lnTo>
                    <a:lnTo>
                      <a:pt x="0" y="27"/>
                    </a:lnTo>
                    <a:lnTo>
                      <a:pt x="2" y="31"/>
                    </a:lnTo>
                    <a:lnTo>
                      <a:pt x="4" y="35"/>
                    </a:lnTo>
                    <a:lnTo>
                      <a:pt x="6" y="38"/>
                    </a:lnTo>
                    <a:lnTo>
                      <a:pt x="10" y="40"/>
                    </a:lnTo>
                    <a:lnTo>
                      <a:pt x="11" y="42"/>
                    </a:lnTo>
                    <a:lnTo>
                      <a:pt x="15" y="44"/>
                    </a:lnTo>
                    <a:lnTo>
                      <a:pt x="1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06" name="Freeform 143"/>
              <p:cNvSpPr>
                <a:spLocks/>
              </p:cNvSpPr>
              <p:nvPr/>
            </p:nvSpPr>
            <p:spPr bwMode="auto">
              <a:xfrm>
                <a:off x="2990" y="1838"/>
                <a:ext cx="5" cy="10"/>
              </a:xfrm>
              <a:custGeom>
                <a:avLst/>
                <a:gdLst>
                  <a:gd name="T0" fmla="*/ 0 w 50"/>
                  <a:gd name="T1" fmla="*/ 0 h 90"/>
                  <a:gd name="T2" fmla="*/ 0 w 50"/>
                  <a:gd name="T3" fmla="*/ 0 h 90"/>
                  <a:gd name="T4" fmla="*/ 0 w 50"/>
                  <a:gd name="T5" fmla="*/ 0 h 90"/>
                  <a:gd name="T6" fmla="*/ 0 w 50"/>
                  <a:gd name="T7" fmla="*/ 0 h 90"/>
                  <a:gd name="T8" fmla="*/ 0 w 50"/>
                  <a:gd name="T9" fmla="*/ 0 h 90"/>
                  <a:gd name="T10" fmla="*/ 0 60000 65536"/>
                  <a:gd name="T11" fmla="*/ 0 60000 65536"/>
                  <a:gd name="T12" fmla="*/ 0 60000 65536"/>
                  <a:gd name="T13" fmla="*/ 0 60000 65536"/>
                  <a:gd name="T14" fmla="*/ 0 60000 65536"/>
                  <a:gd name="T15" fmla="*/ 0 w 50"/>
                  <a:gd name="T16" fmla="*/ 0 h 90"/>
                  <a:gd name="T17" fmla="*/ 50 w 50"/>
                  <a:gd name="T18" fmla="*/ 90 h 90"/>
                </a:gdLst>
                <a:ahLst/>
                <a:cxnLst>
                  <a:cxn ang="T10">
                    <a:pos x="T0" y="T1"/>
                  </a:cxn>
                  <a:cxn ang="T11">
                    <a:pos x="T2" y="T3"/>
                  </a:cxn>
                  <a:cxn ang="T12">
                    <a:pos x="T4" y="T5"/>
                  </a:cxn>
                  <a:cxn ang="T13">
                    <a:pos x="T6" y="T7"/>
                  </a:cxn>
                  <a:cxn ang="T14">
                    <a:pos x="T8" y="T9"/>
                  </a:cxn>
                </a:cxnLst>
                <a:rect l="T15" t="T16" r="T17" b="T18"/>
                <a:pathLst>
                  <a:path w="50" h="90">
                    <a:moveTo>
                      <a:pt x="0" y="4"/>
                    </a:moveTo>
                    <a:lnTo>
                      <a:pt x="0" y="90"/>
                    </a:lnTo>
                    <a:lnTo>
                      <a:pt x="50" y="90"/>
                    </a:lnTo>
                    <a:lnTo>
                      <a:pt x="5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07" name="Freeform 144"/>
              <p:cNvSpPr>
                <a:spLocks/>
              </p:cNvSpPr>
              <p:nvPr/>
            </p:nvSpPr>
            <p:spPr bwMode="auto">
              <a:xfrm>
                <a:off x="2960" y="1794"/>
                <a:ext cx="155" cy="44"/>
              </a:xfrm>
              <a:custGeom>
                <a:avLst/>
                <a:gdLst>
                  <a:gd name="T0" fmla="*/ 0 w 1345"/>
                  <a:gd name="T1" fmla="*/ 0 h 386"/>
                  <a:gd name="T2" fmla="*/ 0 w 1345"/>
                  <a:gd name="T3" fmla="*/ 0 h 386"/>
                  <a:gd name="T4" fmla="*/ 0 w 1345"/>
                  <a:gd name="T5" fmla="*/ 0 h 386"/>
                  <a:gd name="T6" fmla="*/ 0 w 1345"/>
                  <a:gd name="T7" fmla="*/ 0 h 386"/>
                  <a:gd name="T8" fmla="*/ 0 w 1345"/>
                  <a:gd name="T9" fmla="*/ 0 h 386"/>
                  <a:gd name="T10" fmla="*/ 0 w 1345"/>
                  <a:gd name="T11" fmla="*/ 0 h 386"/>
                  <a:gd name="T12" fmla="*/ 0 w 1345"/>
                  <a:gd name="T13" fmla="*/ 0 h 386"/>
                  <a:gd name="T14" fmla="*/ 0 w 1345"/>
                  <a:gd name="T15" fmla="*/ 0 h 386"/>
                  <a:gd name="T16" fmla="*/ 0 w 1345"/>
                  <a:gd name="T17" fmla="*/ 0 h 386"/>
                  <a:gd name="T18" fmla="*/ 0 w 1345"/>
                  <a:gd name="T19" fmla="*/ 0 h 386"/>
                  <a:gd name="T20" fmla="*/ 0 w 1345"/>
                  <a:gd name="T21" fmla="*/ 0 h 386"/>
                  <a:gd name="T22" fmla="*/ 0 w 1345"/>
                  <a:gd name="T23" fmla="*/ 0 h 386"/>
                  <a:gd name="T24" fmla="*/ 0 w 1345"/>
                  <a:gd name="T25" fmla="*/ 0 h 386"/>
                  <a:gd name="T26" fmla="*/ 0 w 1345"/>
                  <a:gd name="T27" fmla="*/ 0 h 386"/>
                  <a:gd name="T28" fmla="*/ 0 w 1345"/>
                  <a:gd name="T29" fmla="*/ 0 h 386"/>
                  <a:gd name="T30" fmla="*/ 0 w 1345"/>
                  <a:gd name="T31" fmla="*/ 0 h 386"/>
                  <a:gd name="T32" fmla="*/ 0 w 1345"/>
                  <a:gd name="T33" fmla="*/ 0 h 386"/>
                  <a:gd name="T34" fmla="*/ 0 w 1345"/>
                  <a:gd name="T35" fmla="*/ 0 h 386"/>
                  <a:gd name="T36" fmla="*/ 0 w 1345"/>
                  <a:gd name="T37" fmla="*/ 0 h 386"/>
                  <a:gd name="T38" fmla="*/ 0 w 1345"/>
                  <a:gd name="T39" fmla="*/ 0 h 386"/>
                  <a:gd name="T40" fmla="*/ 0 w 1345"/>
                  <a:gd name="T41" fmla="*/ 0 h 386"/>
                  <a:gd name="T42" fmla="*/ 0 w 1345"/>
                  <a:gd name="T43" fmla="*/ 0 h 386"/>
                  <a:gd name="T44" fmla="*/ 0 w 1345"/>
                  <a:gd name="T45" fmla="*/ 0 h 386"/>
                  <a:gd name="T46" fmla="*/ 0 w 1345"/>
                  <a:gd name="T47" fmla="*/ 0 h 386"/>
                  <a:gd name="T48" fmla="*/ 0 w 1345"/>
                  <a:gd name="T49" fmla="*/ 0 h 386"/>
                  <a:gd name="T50" fmla="*/ 0 w 1345"/>
                  <a:gd name="T51" fmla="*/ 0 h 386"/>
                  <a:gd name="T52" fmla="*/ 0 w 1345"/>
                  <a:gd name="T53" fmla="*/ 0 h 386"/>
                  <a:gd name="T54" fmla="*/ 0 w 1345"/>
                  <a:gd name="T55" fmla="*/ 0 h 386"/>
                  <a:gd name="T56" fmla="*/ 0 w 1345"/>
                  <a:gd name="T57" fmla="*/ 0 h 386"/>
                  <a:gd name="T58" fmla="*/ 0 w 1345"/>
                  <a:gd name="T59" fmla="*/ 0 h 386"/>
                  <a:gd name="T60" fmla="*/ 0 w 1345"/>
                  <a:gd name="T61" fmla="*/ 0 h 386"/>
                  <a:gd name="T62" fmla="*/ 0 w 1345"/>
                  <a:gd name="T63" fmla="*/ 0 h 386"/>
                  <a:gd name="T64" fmla="*/ 0 w 1345"/>
                  <a:gd name="T65" fmla="*/ 0 h 386"/>
                  <a:gd name="T66" fmla="*/ 0 w 1345"/>
                  <a:gd name="T67" fmla="*/ 0 h 3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5"/>
                  <a:gd name="T103" fmla="*/ 0 h 386"/>
                  <a:gd name="T104" fmla="*/ 1345 w 1345"/>
                  <a:gd name="T105" fmla="*/ 386 h 3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5" h="386">
                    <a:moveTo>
                      <a:pt x="1345" y="0"/>
                    </a:moveTo>
                    <a:lnTo>
                      <a:pt x="1339" y="6"/>
                    </a:lnTo>
                    <a:lnTo>
                      <a:pt x="1331" y="8"/>
                    </a:lnTo>
                    <a:lnTo>
                      <a:pt x="1320" y="12"/>
                    </a:lnTo>
                    <a:lnTo>
                      <a:pt x="1307" y="16"/>
                    </a:lnTo>
                    <a:lnTo>
                      <a:pt x="1276" y="19"/>
                    </a:lnTo>
                    <a:lnTo>
                      <a:pt x="1241" y="23"/>
                    </a:lnTo>
                    <a:lnTo>
                      <a:pt x="1209" y="25"/>
                    </a:lnTo>
                    <a:lnTo>
                      <a:pt x="1180" y="27"/>
                    </a:lnTo>
                    <a:lnTo>
                      <a:pt x="1161" y="29"/>
                    </a:lnTo>
                    <a:lnTo>
                      <a:pt x="1153" y="29"/>
                    </a:lnTo>
                    <a:lnTo>
                      <a:pt x="537" y="77"/>
                    </a:lnTo>
                    <a:lnTo>
                      <a:pt x="522" y="77"/>
                    </a:lnTo>
                    <a:lnTo>
                      <a:pt x="482" y="81"/>
                    </a:lnTo>
                    <a:lnTo>
                      <a:pt x="420" y="87"/>
                    </a:lnTo>
                    <a:lnTo>
                      <a:pt x="347" y="98"/>
                    </a:lnTo>
                    <a:lnTo>
                      <a:pt x="309" y="106"/>
                    </a:lnTo>
                    <a:lnTo>
                      <a:pt x="270" y="117"/>
                    </a:lnTo>
                    <a:lnTo>
                      <a:pt x="232" y="129"/>
                    </a:lnTo>
                    <a:lnTo>
                      <a:pt x="196" y="144"/>
                    </a:lnTo>
                    <a:lnTo>
                      <a:pt x="161" y="161"/>
                    </a:lnTo>
                    <a:lnTo>
                      <a:pt x="130" y="181"/>
                    </a:lnTo>
                    <a:lnTo>
                      <a:pt x="117" y="192"/>
                    </a:lnTo>
                    <a:lnTo>
                      <a:pt x="104" y="204"/>
                    </a:lnTo>
                    <a:lnTo>
                      <a:pt x="92" y="217"/>
                    </a:lnTo>
                    <a:lnTo>
                      <a:pt x="82" y="230"/>
                    </a:lnTo>
                    <a:lnTo>
                      <a:pt x="81" y="234"/>
                    </a:lnTo>
                    <a:lnTo>
                      <a:pt x="71" y="248"/>
                    </a:lnTo>
                    <a:lnTo>
                      <a:pt x="59" y="265"/>
                    </a:lnTo>
                    <a:lnTo>
                      <a:pt x="44" y="288"/>
                    </a:lnTo>
                    <a:lnTo>
                      <a:pt x="31" y="313"/>
                    </a:lnTo>
                    <a:lnTo>
                      <a:pt x="17" y="338"/>
                    </a:lnTo>
                    <a:lnTo>
                      <a:pt x="6" y="363"/>
                    </a:lnTo>
                    <a:lnTo>
                      <a:pt x="0" y="3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08" name="Freeform 145"/>
              <p:cNvSpPr>
                <a:spLocks/>
              </p:cNvSpPr>
              <p:nvPr/>
            </p:nvSpPr>
            <p:spPr bwMode="auto">
              <a:xfrm>
                <a:off x="2972" y="1757"/>
                <a:ext cx="178" cy="36"/>
              </a:xfrm>
              <a:custGeom>
                <a:avLst/>
                <a:gdLst>
                  <a:gd name="T0" fmla="*/ 0 w 1546"/>
                  <a:gd name="T1" fmla="*/ 0 h 313"/>
                  <a:gd name="T2" fmla="*/ 0 w 1546"/>
                  <a:gd name="T3" fmla="*/ 0 h 313"/>
                  <a:gd name="T4" fmla="*/ 0 w 1546"/>
                  <a:gd name="T5" fmla="*/ 0 h 313"/>
                  <a:gd name="T6" fmla="*/ 0 w 1546"/>
                  <a:gd name="T7" fmla="*/ 0 h 313"/>
                  <a:gd name="T8" fmla="*/ 0 w 1546"/>
                  <a:gd name="T9" fmla="*/ 0 h 313"/>
                  <a:gd name="T10" fmla="*/ 0 w 1546"/>
                  <a:gd name="T11" fmla="*/ 0 h 313"/>
                  <a:gd name="T12" fmla="*/ 0 w 1546"/>
                  <a:gd name="T13" fmla="*/ 0 h 313"/>
                  <a:gd name="T14" fmla="*/ 0 w 1546"/>
                  <a:gd name="T15" fmla="*/ 0 h 313"/>
                  <a:gd name="T16" fmla="*/ 0 w 1546"/>
                  <a:gd name="T17" fmla="*/ 0 h 313"/>
                  <a:gd name="T18" fmla="*/ 0 w 1546"/>
                  <a:gd name="T19" fmla="*/ 0 h 313"/>
                  <a:gd name="T20" fmla="*/ 0 w 1546"/>
                  <a:gd name="T21" fmla="*/ 0 h 313"/>
                  <a:gd name="T22" fmla="*/ 0 w 1546"/>
                  <a:gd name="T23" fmla="*/ 0 h 313"/>
                  <a:gd name="T24" fmla="*/ 0 w 1546"/>
                  <a:gd name="T25" fmla="*/ 0 h 313"/>
                  <a:gd name="T26" fmla="*/ 0 w 1546"/>
                  <a:gd name="T27" fmla="*/ 0 h 313"/>
                  <a:gd name="T28" fmla="*/ 0 w 1546"/>
                  <a:gd name="T29" fmla="*/ 0 h 313"/>
                  <a:gd name="T30" fmla="*/ 0 w 1546"/>
                  <a:gd name="T31" fmla="*/ 0 h 313"/>
                  <a:gd name="T32" fmla="*/ 0 w 1546"/>
                  <a:gd name="T33" fmla="*/ 0 h 313"/>
                  <a:gd name="T34" fmla="*/ 0 w 1546"/>
                  <a:gd name="T35" fmla="*/ 0 h 313"/>
                  <a:gd name="T36" fmla="*/ 0 w 1546"/>
                  <a:gd name="T37" fmla="*/ 0 h 313"/>
                  <a:gd name="T38" fmla="*/ 0 w 1546"/>
                  <a:gd name="T39" fmla="*/ 0 h 313"/>
                  <a:gd name="T40" fmla="*/ 0 w 1546"/>
                  <a:gd name="T41" fmla="*/ 0 h 313"/>
                  <a:gd name="T42" fmla="*/ 0 w 1546"/>
                  <a:gd name="T43" fmla="*/ 0 h 313"/>
                  <a:gd name="T44" fmla="*/ 0 w 1546"/>
                  <a:gd name="T45" fmla="*/ 0 h 313"/>
                  <a:gd name="T46" fmla="*/ 0 w 1546"/>
                  <a:gd name="T47" fmla="*/ 0 h 313"/>
                  <a:gd name="T48" fmla="*/ 0 w 1546"/>
                  <a:gd name="T49" fmla="*/ 0 h 313"/>
                  <a:gd name="T50" fmla="*/ 0 w 1546"/>
                  <a:gd name="T51" fmla="*/ 0 h 313"/>
                  <a:gd name="T52" fmla="*/ 0 w 1546"/>
                  <a:gd name="T53" fmla="*/ 0 h 313"/>
                  <a:gd name="T54" fmla="*/ 0 w 1546"/>
                  <a:gd name="T55" fmla="*/ 0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46"/>
                  <a:gd name="T85" fmla="*/ 0 h 313"/>
                  <a:gd name="T86" fmla="*/ 1546 w 1546"/>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46" h="313">
                    <a:moveTo>
                      <a:pt x="1546" y="311"/>
                    </a:moveTo>
                    <a:lnTo>
                      <a:pt x="1437" y="313"/>
                    </a:lnTo>
                    <a:lnTo>
                      <a:pt x="260" y="9"/>
                    </a:lnTo>
                    <a:lnTo>
                      <a:pt x="214" y="4"/>
                    </a:lnTo>
                    <a:lnTo>
                      <a:pt x="163" y="0"/>
                    </a:lnTo>
                    <a:lnTo>
                      <a:pt x="113" y="0"/>
                    </a:lnTo>
                    <a:lnTo>
                      <a:pt x="65" y="4"/>
                    </a:lnTo>
                    <a:lnTo>
                      <a:pt x="46" y="6"/>
                    </a:lnTo>
                    <a:lnTo>
                      <a:pt x="28" y="7"/>
                    </a:lnTo>
                    <a:lnTo>
                      <a:pt x="15" y="11"/>
                    </a:lnTo>
                    <a:lnTo>
                      <a:pt x="5" y="15"/>
                    </a:lnTo>
                    <a:lnTo>
                      <a:pt x="1" y="19"/>
                    </a:lnTo>
                    <a:lnTo>
                      <a:pt x="0" y="21"/>
                    </a:lnTo>
                    <a:lnTo>
                      <a:pt x="0" y="23"/>
                    </a:lnTo>
                    <a:lnTo>
                      <a:pt x="1" y="27"/>
                    </a:lnTo>
                    <a:lnTo>
                      <a:pt x="9" y="32"/>
                    </a:lnTo>
                    <a:lnTo>
                      <a:pt x="23" y="38"/>
                    </a:lnTo>
                    <a:lnTo>
                      <a:pt x="406" y="174"/>
                    </a:lnTo>
                    <a:lnTo>
                      <a:pt x="401" y="174"/>
                    </a:lnTo>
                    <a:lnTo>
                      <a:pt x="385" y="174"/>
                    </a:lnTo>
                    <a:lnTo>
                      <a:pt x="364" y="178"/>
                    </a:lnTo>
                    <a:lnTo>
                      <a:pt x="337" y="180"/>
                    </a:lnTo>
                    <a:lnTo>
                      <a:pt x="308" y="186"/>
                    </a:lnTo>
                    <a:lnTo>
                      <a:pt x="280" y="194"/>
                    </a:lnTo>
                    <a:lnTo>
                      <a:pt x="266" y="197"/>
                    </a:lnTo>
                    <a:lnTo>
                      <a:pt x="255" y="203"/>
                    </a:lnTo>
                    <a:lnTo>
                      <a:pt x="243" y="209"/>
                    </a:lnTo>
                    <a:lnTo>
                      <a:pt x="234" y="2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09" name="Line 146"/>
              <p:cNvSpPr>
                <a:spLocks noChangeShapeType="1"/>
              </p:cNvSpPr>
              <p:nvPr/>
            </p:nvSpPr>
            <p:spPr bwMode="auto">
              <a:xfrm flipV="1">
                <a:off x="3151" y="1790"/>
                <a:ext cx="4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210" name="Freeform 147"/>
              <p:cNvSpPr>
                <a:spLocks/>
              </p:cNvSpPr>
              <p:nvPr/>
            </p:nvSpPr>
            <p:spPr bwMode="auto">
              <a:xfrm>
                <a:off x="3193" y="1688"/>
                <a:ext cx="186" cy="117"/>
              </a:xfrm>
              <a:custGeom>
                <a:avLst/>
                <a:gdLst>
                  <a:gd name="T0" fmla="*/ 0 w 1620"/>
                  <a:gd name="T1" fmla="*/ 0 h 1011"/>
                  <a:gd name="T2" fmla="*/ 0 w 1620"/>
                  <a:gd name="T3" fmla="*/ 0 h 1011"/>
                  <a:gd name="T4" fmla="*/ 0 w 1620"/>
                  <a:gd name="T5" fmla="*/ 0 h 1011"/>
                  <a:gd name="T6" fmla="*/ 0 w 1620"/>
                  <a:gd name="T7" fmla="*/ 0 h 1011"/>
                  <a:gd name="T8" fmla="*/ 0 w 1620"/>
                  <a:gd name="T9" fmla="*/ 0 h 1011"/>
                  <a:gd name="T10" fmla="*/ 0 w 1620"/>
                  <a:gd name="T11" fmla="*/ 0 h 1011"/>
                  <a:gd name="T12" fmla="*/ 0 w 1620"/>
                  <a:gd name="T13" fmla="*/ 0 h 1011"/>
                  <a:gd name="T14" fmla="*/ 0 w 1620"/>
                  <a:gd name="T15" fmla="*/ 0 h 1011"/>
                  <a:gd name="T16" fmla="*/ 0 w 1620"/>
                  <a:gd name="T17" fmla="*/ 0 h 1011"/>
                  <a:gd name="T18" fmla="*/ 0 w 1620"/>
                  <a:gd name="T19" fmla="*/ 0 h 1011"/>
                  <a:gd name="T20" fmla="*/ 0 w 1620"/>
                  <a:gd name="T21" fmla="*/ 0 h 1011"/>
                  <a:gd name="T22" fmla="*/ 0 w 1620"/>
                  <a:gd name="T23" fmla="*/ 0 h 1011"/>
                  <a:gd name="T24" fmla="*/ 0 w 1620"/>
                  <a:gd name="T25" fmla="*/ 0 h 1011"/>
                  <a:gd name="T26" fmla="*/ 0 w 1620"/>
                  <a:gd name="T27" fmla="*/ 0 h 1011"/>
                  <a:gd name="T28" fmla="*/ 0 w 1620"/>
                  <a:gd name="T29" fmla="*/ 0 h 1011"/>
                  <a:gd name="T30" fmla="*/ 0 w 1620"/>
                  <a:gd name="T31" fmla="*/ 0 h 1011"/>
                  <a:gd name="T32" fmla="*/ 0 w 1620"/>
                  <a:gd name="T33" fmla="*/ 0 h 1011"/>
                  <a:gd name="T34" fmla="*/ 0 w 1620"/>
                  <a:gd name="T35" fmla="*/ 0 h 1011"/>
                  <a:gd name="T36" fmla="*/ 0 w 1620"/>
                  <a:gd name="T37" fmla="*/ 0 h 1011"/>
                  <a:gd name="T38" fmla="*/ 0 w 1620"/>
                  <a:gd name="T39" fmla="*/ 0 h 1011"/>
                  <a:gd name="T40" fmla="*/ 0 w 1620"/>
                  <a:gd name="T41" fmla="*/ 0 h 1011"/>
                  <a:gd name="T42" fmla="*/ 0 w 1620"/>
                  <a:gd name="T43" fmla="*/ 0 h 1011"/>
                  <a:gd name="T44" fmla="*/ 0 w 1620"/>
                  <a:gd name="T45" fmla="*/ 0 h 1011"/>
                  <a:gd name="T46" fmla="*/ 0 w 1620"/>
                  <a:gd name="T47" fmla="*/ 0 h 1011"/>
                  <a:gd name="T48" fmla="*/ 0 w 1620"/>
                  <a:gd name="T49" fmla="*/ 0 h 1011"/>
                  <a:gd name="T50" fmla="*/ 0 w 1620"/>
                  <a:gd name="T51" fmla="*/ 0 h 1011"/>
                  <a:gd name="T52" fmla="*/ 0 w 1620"/>
                  <a:gd name="T53" fmla="*/ 0 h 1011"/>
                  <a:gd name="T54" fmla="*/ 0 w 1620"/>
                  <a:gd name="T55" fmla="*/ 0 h 1011"/>
                  <a:gd name="T56" fmla="*/ 0 w 1620"/>
                  <a:gd name="T57" fmla="*/ 0 h 1011"/>
                  <a:gd name="T58" fmla="*/ 0 w 1620"/>
                  <a:gd name="T59" fmla="*/ 0 h 1011"/>
                  <a:gd name="T60" fmla="*/ 0 w 1620"/>
                  <a:gd name="T61" fmla="*/ 0 h 1011"/>
                  <a:gd name="T62" fmla="*/ 0 w 1620"/>
                  <a:gd name="T63" fmla="*/ 0 h 1011"/>
                  <a:gd name="T64" fmla="*/ 0 w 1620"/>
                  <a:gd name="T65" fmla="*/ 0 h 1011"/>
                  <a:gd name="T66" fmla="*/ 0 w 1620"/>
                  <a:gd name="T67" fmla="*/ 0 h 1011"/>
                  <a:gd name="T68" fmla="*/ 0 w 1620"/>
                  <a:gd name="T69" fmla="*/ 0 h 1011"/>
                  <a:gd name="T70" fmla="*/ 0 w 1620"/>
                  <a:gd name="T71" fmla="*/ 0 h 1011"/>
                  <a:gd name="T72" fmla="*/ 0 w 1620"/>
                  <a:gd name="T73" fmla="*/ 0 h 1011"/>
                  <a:gd name="T74" fmla="*/ 0 w 1620"/>
                  <a:gd name="T75" fmla="*/ 0 h 1011"/>
                  <a:gd name="T76" fmla="*/ 0 w 1620"/>
                  <a:gd name="T77" fmla="*/ 0 h 1011"/>
                  <a:gd name="T78" fmla="*/ 0 w 1620"/>
                  <a:gd name="T79" fmla="*/ 0 h 1011"/>
                  <a:gd name="T80" fmla="*/ 0 w 1620"/>
                  <a:gd name="T81" fmla="*/ 0 h 1011"/>
                  <a:gd name="T82" fmla="*/ 0 w 1620"/>
                  <a:gd name="T83" fmla="*/ 0 h 1011"/>
                  <a:gd name="T84" fmla="*/ 0 w 1620"/>
                  <a:gd name="T85" fmla="*/ 0 h 1011"/>
                  <a:gd name="T86" fmla="*/ 0 w 1620"/>
                  <a:gd name="T87" fmla="*/ 0 h 1011"/>
                  <a:gd name="T88" fmla="*/ 0 w 1620"/>
                  <a:gd name="T89" fmla="*/ 0 h 1011"/>
                  <a:gd name="T90" fmla="*/ 0 w 1620"/>
                  <a:gd name="T91" fmla="*/ 0 h 1011"/>
                  <a:gd name="T92" fmla="*/ 0 w 1620"/>
                  <a:gd name="T93" fmla="*/ 0 h 1011"/>
                  <a:gd name="T94" fmla="*/ 0 w 1620"/>
                  <a:gd name="T95" fmla="*/ 0 h 1011"/>
                  <a:gd name="T96" fmla="*/ 0 w 1620"/>
                  <a:gd name="T97" fmla="*/ 0 h 1011"/>
                  <a:gd name="T98" fmla="*/ 0 w 1620"/>
                  <a:gd name="T99" fmla="*/ 0 h 1011"/>
                  <a:gd name="T100" fmla="*/ 0 w 1620"/>
                  <a:gd name="T101" fmla="*/ 0 h 1011"/>
                  <a:gd name="T102" fmla="*/ 0 w 1620"/>
                  <a:gd name="T103" fmla="*/ 0 h 1011"/>
                  <a:gd name="T104" fmla="*/ 0 w 1620"/>
                  <a:gd name="T105" fmla="*/ 0 h 1011"/>
                  <a:gd name="T106" fmla="*/ 0 w 1620"/>
                  <a:gd name="T107" fmla="*/ 0 h 1011"/>
                  <a:gd name="T108" fmla="*/ 0 w 1620"/>
                  <a:gd name="T109" fmla="*/ 0 h 1011"/>
                  <a:gd name="T110" fmla="*/ 0 w 1620"/>
                  <a:gd name="T111" fmla="*/ 0 h 1011"/>
                  <a:gd name="T112" fmla="*/ 0 w 1620"/>
                  <a:gd name="T113" fmla="*/ 0 h 1011"/>
                  <a:gd name="T114" fmla="*/ 0 w 1620"/>
                  <a:gd name="T115" fmla="*/ 0 h 1011"/>
                  <a:gd name="T116" fmla="*/ 0 w 1620"/>
                  <a:gd name="T117" fmla="*/ 0 h 1011"/>
                  <a:gd name="T118" fmla="*/ 0 w 1620"/>
                  <a:gd name="T119" fmla="*/ 0 h 1011"/>
                  <a:gd name="T120" fmla="*/ 0 w 1620"/>
                  <a:gd name="T121" fmla="*/ 0 h 1011"/>
                  <a:gd name="T122" fmla="*/ 0 w 1620"/>
                  <a:gd name="T123" fmla="*/ 0 h 10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20"/>
                  <a:gd name="T187" fmla="*/ 0 h 1011"/>
                  <a:gd name="T188" fmla="*/ 1620 w 1620"/>
                  <a:gd name="T189" fmla="*/ 1011 h 10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20" h="1011">
                    <a:moveTo>
                      <a:pt x="0" y="875"/>
                    </a:moveTo>
                    <a:lnTo>
                      <a:pt x="430" y="758"/>
                    </a:lnTo>
                    <a:lnTo>
                      <a:pt x="432" y="756"/>
                    </a:lnTo>
                    <a:lnTo>
                      <a:pt x="440" y="752"/>
                    </a:lnTo>
                    <a:lnTo>
                      <a:pt x="451" y="746"/>
                    </a:lnTo>
                    <a:lnTo>
                      <a:pt x="465" y="739"/>
                    </a:lnTo>
                    <a:lnTo>
                      <a:pt x="480" y="725"/>
                    </a:lnTo>
                    <a:lnTo>
                      <a:pt x="493" y="712"/>
                    </a:lnTo>
                    <a:lnTo>
                      <a:pt x="499" y="702"/>
                    </a:lnTo>
                    <a:lnTo>
                      <a:pt x="505" y="693"/>
                    </a:lnTo>
                    <a:lnTo>
                      <a:pt x="511" y="681"/>
                    </a:lnTo>
                    <a:lnTo>
                      <a:pt x="514" y="670"/>
                    </a:lnTo>
                    <a:lnTo>
                      <a:pt x="532" y="622"/>
                    </a:lnTo>
                    <a:lnTo>
                      <a:pt x="564" y="539"/>
                    </a:lnTo>
                    <a:lnTo>
                      <a:pt x="607" y="438"/>
                    </a:lnTo>
                    <a:lnTo>
                      <a:pt x="653" y="326"/>
                    </a:lnTo>
                    <a:lnTo>
                      <a:pt x="699" y="217"/>
                    </a:lnTo>
                    <a:lnTo>
                      <a:pt x="737" y="127"/>
                    </a:lnTo>
                    <a:lnTo>
                      <a:pt x="764" y="61"/>
                    </a:lnTo>
                    <a:lnTo>
                      <a:pt x="775" y="38"/>
                    </a:lnTo>
                    <a:lnTo>
                      <a:pt x="775" y="37"/>
                    </a:lnTo>
                    <a:lnTo>
                      <a:pt x="777" y="33"/>
                    </a:lnTo>
                    <a:lnTo>
                      <a:pt x="781" y="27"/>
                    </a:lnTo>
                    <a:lnTo>
                      <a:pt x="785" y="19"/>
                    </a:lnTo>
                    <a:lnTo>
                      <a:pt x="793" y="12"/>
                    </a:lnTo>
                    <a:lnTo>
                      <a:pt x="802" y="6"/>
                    </a:lnTo>
                    <a:lnTo>
                      <a:pt x="814" y="2"/>
                    </a:lnTo>
                    <a:lnTo>
                      <a:pt x="827" y="0"/>
                    </a:lnTo>
                    <a:lnTo>
                      <a:pt x="891" y="0"/>
                    </a:lnTo>
                    <a:lnTo>
                      <a:pt x="892" y="0"/>
                    </a:lnTo>
                    <a:lnTo>
                      <a:pt x="898" y="0"/>
                    </a:lnTo>
                    <a:lnTo>
                      <a:pt x="908" y="0"/>
                    </a:lnTo>
                    <a:lnTo>
                      <a:pt x="917" y="4"/>
                    </a:lnTo>
                    <a:lnTo>
                      <a:pt x="923" y="8"/>
                    </a:lnTo>
                    <a:lnTo>
                      <a:pt x="929" y="12"/>
                    </a:lnTo>
                    <a:lnTo>
                      <a:pt x="935" y="15"/>
                    </a:lnTo>
                    <a:lnTo>
                      <a:pt x="938" y="23"/>
                    </a:lnTo>
                    <a:lnTo>
                      <a:pt x="944" y="31"/>
                    </a:lnTo>
                    <a:lnTo>
                      <a:pt x="948" y="40"/>
                    </a:lnTo>
                    <a:lnTo>
                      <a:pt x="950" y="54"/>
                    </a:lnTo>
                    <a:lnTo>
                      <a:pt x="952" y="67"/>
                    </a:lnTo>
                    <a:lnTo>
                      <a:pt x="1006" y="821"/>
                    </a:lnTo>
                    <a:lnTo>
                      <a:pt x="1021" y="823"/>
                    </a:lnTo>
                    <a:lnTo>
                      <a:pt x="1032" y="827"/>
                    </a:lnTo>
                    <a:lnTo>
                      <a:pt x="1036" y="833"/>
                    </a:lnTo>
                    <a:lnTo>
                      <a:pt x="1038" y="839"/>
                    </a:lnTo>
                    <a:lnTo>
                      <a:pt x="1036" y="842"/>
                    </a:lnTo>
                    <a:lnTo>
                      <a:pt x="1032" y="848"/>
                    </a:lnTo>
                    <a:lnTo>
                      <a:pt x="1029" y="852"/>
                    </a:lnTo>
                    <a:lnTo>
                      <a:pt x="1023" y="854"/>
                    </a:lnTo>
                    <a:lnTo>
                      <a:pt x="1620" y="982"/>
                    </a:lnTo>
                    <a:lnTo>
                      <a:pt x="1610" y="990"/>
                    </a:lnTo>
                    <a:lnTo>
                      <a:pt x="1600" y="998"/>
                    </a:lnTo>
                    <a:lnTo>
                      <a:pt x="1587" y="1004"/>
                    </a:lnTo>
                    <a:lnTo>
                      <a:pt x="1574" y="1007"/>
                    </a:lnTo>
                    <a:lnTo>
                      <a:pt x="1539" y="1011"/>
                    </a:lnTo>
                    <a:lnTo>
                      <a:pt x="1503" y="1011"/>
                    </a:lnTo>
                    <a:lnTo>
                      <a:pt x="1466" y="1009"/>
                    </a:lnTo>
                    <a:lnTo>
                      <a:pt x="1430" y="1005"/>
                    </a:lnTo>
                    <a:lnTo>
                      <a:pt x="1397" y="1002"/>
                    </a:lnTo>
                    <a:lnTo>
                      <a:pt x="1370" y="1000"/>
                    </a:lnTo>
                    <a:lnTo>
                      <a:pt x="787" y="92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11" name="Freeform 148"/>
              <p:cNvSpPr>
                <a:spLocks/>
              </p:cNvSpPr>
              <p:nvPr/>
            </p:nvSpPr>
            <p:spPr bwMode="auto">
              <a:xfrm>
                <a:off x="3155" y="1796"/>
                <a:ext cx="234" cy="49"/>
              </a:xfrm>
              <a:custGeom>
                <a:avLst/>
                <a:gdLst>
                  <a:gd name="T0" fmla="*/ 0 w 2036"/>
                  <a:gd name="T1" fmla="*/ 0 h 426"/>
                  <a:gd name="T2" fmla="*/ 0 w 2036"/>
                  <a:gd name="T3" fmla="*/ 0 h 426"/>
                  <a:gd name="T4" fmla="*/ 0 w 2036"/>
                  <a:gd name="T5" fmla="*/ 0 h 426"/>
                  <a:gd name="T6" fmla="*/ 0 w 2036"/>
                  <a:gd name="T7" fmla="*/ 0 h 426"/>
                  <a:gd name="T8" fmla="*/ 0 w 2036"/>
                  <a:gd name="T9" fmla="*/ 0 h 426"/>
                  <a:gd name="T10" fmla="*/ 0 w 2036"/>
                  <a:gd name="T11" fmla="*/ 0 h 426"/>
                  <a:gd name="T12" fmla="*/ 0 w 2036"/>
                  <a:gd name="T13" fmla="*/ 0 h 426"/>
                  <a:gd name="T14" fmla="*/ 0 w 2036"/>
                  <a:gd name="T15" fmla="*/ 0 h 426"/>
                  <a:gd name="T16" fmla="*/ 0 w 2036"/>
                  <a:gd name="T17" fmla="*/ 0 h 426"/>
                  <a:gd name="T18" fmla="*/ 0 w 2036"/>
                  <a:gd name="T19" fmla="*/ 0 h 426"/>
                  <a:gd name="T20" fmla="*/ 0 w 2036"/>
                  <a:gd name="T21" fmla="*/ 0 h 426"/>
                  <a:gd name="T22" fmla="*/ 0 w 2036"/>
                  <a:gd name="T23" fmla="*/ 0 h 426"/>
                  <a:gd name="T24" fmla="*/ 0 w 2036"/>
                  <a:gd name="T25" fmla="*/ 0 h 426"/>
                  <a:gd name="T26" fmla="*/ 0 w 2036"/>
                  <a:gd name="T27" fmla="*/ 0 h 426"/>
                  <a:gd name="T28" fmla="*/ 0 w 2036"/>
                  <a:gd name="T29" fmla="*/ 0 h 426"/>
                  <a:gd name="T30" fmla="*/ 0 w 2036"/>
                  <a:gd name="T31" fmla="*/ 0 h 426"/>
                  <a:gd name="T32" fmla="*/ 0 w 2036"/>
                  <a:gd name="T33" fmla="*/ 0 h 426"/>
                  <a:gd name="T34" fmla="*/ 0 w 2036"/>
                  <a:gd name="T35" fmla="*/ 0 h 426"/>
                  <a:gd name="T36" fmla="*/ 0 w 2036"/>
                  <a:gd name="T37" fmla="*/ 0 h 426"/>
                  <a:gd name="T38" fmla="*/ 0 w 2036"/>
                  <a:gd name="T39" fmla="*/ 0 h 426"/>
                  <a:gd name="T40" fmla="*/ 0 w 2036"/>
                  <a:gd name="T41" fmla="*/ 0 h 426"/>
                  <a:gd name="T42" fmla="*/ 0 w 2036"/>
                  <a:gd name="T43" fmla="*/ 0 h 426"/>
                  <a:gd name="T44" fmla="*/ 0 w 2036"/>
                  <a:gd name="T45" fmla="*/ 0 h 426"/>
                  <a:gd name="T46" fmla="*/ 0 w 2036"/>
                  <a:gd name="T47" fmla="*/ 0 h 426"/>
                  <a:gd name="T48" fmla="*/ 0 w 2036"/>
                  <a:gd name="T49" fmla="*/ 0 h 426"/>
                  <a:gd name="T50" fmla="*/ 0 w 2036"/>
                  <a:gd name="T51" fmla="*/ 0 h 426"/>
                  <a:gd name="T52" fmla="*/ 0 w 2036"/>
                  <a:gd name="T53" fmla="*/ 0 h 426"/>
                  <a:gd name="T54" fmla="*/ 0 w 2036"/>
                  <a:gd name="T55" fmla="*/ 0 h 426"/>
                  <a:gd name="T56" fmla="*/ 0 w 2036"/>
                  <a:gd name="T57" fmla="*/ 0 h 426"/>
                  <a:gd name="T58" fmla="*/ 0 w 2036"/>
                  <a:gd name="T59" fmla="*/ 0 h 4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36"/>
                  <a:gd name="T91" fmla="*/ 0 h 426"/>
                  <a:gd name="T92" fmla="*/ 2036 w 2036"/>
                  <a:gd name="T93" fmla="*/ 426 h 4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36" h="426">
                    <a:moveTo>
                      <a:pt x="0" y="0"/>
                    </a:moveTo>
                    <a:lnTo>
                      <a:pt x="10" y="6"/>
                    </a:lnTo>
                    <a:lnTo>
                      <a:pt x="29" y="12"/>
                    </a:lnTo>
                    <a:lnTo>
                      <a:pt x="58" y="22"/>
                    </a:lnTo>
                    <a:lnTo>
                      <a:pt x="96" y="29"/>
                    </a:lnTo>
                    <a:lnTo>
                      <a:pt x="198" y="52"/>
                    </a:lnTo>
                    <a:lnTo>
                      <a:pt x="326" y="77"/>
                    </a:lnTo>
                    <a:lnTo>
                      <a:pt x="645" y="137"/>
                    </a:lnTo>
                    <a:lnTo>
                      <a:pt x="1010" y="202"/>
                    </a:lnTo>
                    <a:lnTo>
                      <a:pt x="1372" y="263"/>
                    </a:lnTo>
                    <a:lnTo>
                      <a:pt x="1687" y="315"/>
                    </a:lnTo>
                    <a:lnTo>
                      <a:pt x="1907" y="352"/>
                    </a:lnTo>
                    <a:lnTo>
                      <a:pt x="1992" y="367"/>
                    </a:lnTo>
                    <a:lnTo>
                      <a:pt x="2009" y="369"/>
                    </a:lnTo>
                    <a:lnTo>
                      <a:pt x="2023" y="371"/>
                    </a:lnTo>
                    <a:lnTo>
                      <a:pt x="2032" y="376"/>
                    </a:lnTo>
                    <a:lnTo>
                      <a:pt x="2036" y="382"/>
                    </a:lnTo>
                    <a:lnTo>
                      <a:pt x="2034" y="388"/>
                    </a:lnTo>
                    <a:lnTo>
                      <a:pt x="2028" y="394"/>
                    </a:lnTo>
                    <a:lnTo>
                      <a:pt x="2017" y="401"/>
                    </a:lnTo>
                    <a:lnTo>
                      <a:pt x="2001" y="407"/>
                    </a:lnTo>
                    <a:lnTo>
                      <a:pt x="1978" y="413"/>
                    </a:lnTo>
                    <a:lnTo>
                      <a:pt x="1952" y="419"/>
                    </a:lnTo>
                    <a:lnTo>
                      <a:pt x="1919" y="423"/>
                    </a:lnTo>
                    <a:lnTo>
                      <a:pt x="1881" y="424"/>
                    </a:lnTo>
                    <a:lnTo>
                      <a:pt x="1836" y="426"/>
                    </a:lnTo>
                    <a:lnTo>
                      <a:pt x="1785" y="426"/>
                    </a:lnTo>
                    <a:lnTo>
                      <a:pt x="1729" y="424"/>
                    </a:lnTo>
                    <a:lnTo>
                      <a:pt x="1666" y="419"/>
                    </a:lnTo>
                    <a:lnTo>
                      <a:pt x="655" y="2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12" name="Freeform 149"/>
              <p:cNvSpPr>
                <a:spLocks/>
              </p:cNvSpPr>
              <p:nvPr/>
            </p:nvSpPr>
            <p:spPr bwMode="auto">
              <a:xfrm>
                <a:off x="3206" y="1774"/>
                <a:ext cx="33" cy="8"/>
              </a:xfrm>
              <a:custGeom>
                <a:avLst/>
                <a:gdLst>
                  <a:gd name="T0" fmla="*/ 0 w 285"/>
                  <a:gd name="T1" fmla="*/ 0 h 69"/>
                  <a:gd name="T2" fmla="*/ 0 w 285"/>
                  <a:gd name="T3" fmla="*/ 0 h 69"/>
                  <a:gd name="T4" fmla="*/ 0 w 285"/>
                  <a:gd name="T5" fmla="*/ 0 h 69"/>
                  <a:gd name="T6" fmla="*/ 0 w 285"/>
                  <a:gd name="T7" fmla="*/ 0 h 69"/>
                  <a:gd name="T8" fmla="*/ 0 w 285"/>
                  <a:gd name="T9" fmla="*/ 0 h 69"/>
                  <a:gd name="T10" fmla="*/ 0 w 285"/>
                  <a:gd name="T11" fmla="*/ 0 h 69"/>
                  <a:gd name="T12" fmla="*/ 0 w 285"/>
                  <a:gd name="T13" fmla="*/ 0 h 69"/>
                  <a:gd name="T14" fmla="*/ 0 w 285"/>
                  <a:gd name="T15" fmla="*/ 0 h 69"/>
                  <a:gd name="T16" fmla="*/ 0 w 285"/>
                  <a:gd name="T17" fmla="*/ 0 h 69"/>
                  <a:gd name="T18" fmla="*/ 0 w 285"/>
                  <a:gd name="T19" fmla="*/ 0 h 69"/>
                  <a:gd name="T20" fmla="*/ 0 w 285"/>
                  <a:gd name="T21" fmla="*/ 0 h 69"/>
                  <a:gd name="T22" fmla="*/ 0 w 285"/>
                  <a:gd name="T23" fmla="*/ 0 h 69"/>
                  <a:gd name="T24" fmla="*/ 0 w 285"/>
                  <a:gd name="T25" fmla="*/ 0 h 69"/>
                  <a:gd name="T26" fmla="*/ 0 w 285"/>
                  <a:gd name="T27" fmla="*/ 0 h 69"/>
                  <a:gd name="T28" fmla="*/ 0 w 285"/>
                  <a:gd name="T29" fmla="*/ 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5"/>
                  <a:gd name="T46" fmla="*/ 0 h 69"/>
                  <a:gd name="T47" fmla="*/ 285 w 285"/>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5" h="69">
                    <a:moveTo>
                      <a:pt x="126" y="69"/>
                    </a:moveTo>
                    <a:lnTo>
                      <a:pt x="36" y="44"/>
                    </a:lnTo>
                    <a:lnTo>
                      <a:pt x="32" y="42"/>
                    </a:lnTo>
                    <a:lnTo>
                      <a:pt x="21" y="36"/>
                    </a:lnTo>
                    <a:lnTo>
                      <a:pt x="7" y="30"/>
                    </a:lnTo>
                    <a:lnTo>
                      <a:pt x="0" y="23"/>
                    </a:lnTo>
                    <a:lnTo>
                      <a:pt x="1" y="17"/>
                    </a:lnTo>
                    <a:lnTo>
                      <a:pt x="3" y="13"/>
                    </a:lnTo>
                    <a:lnTo>
                      <a:pt x="11" y="9"/>
                    </a:lnTo>
                    <a:lnTo>
                      <a:pt x="24" y="7"/>
                    </a:lnTo>
                    <a:lnTo>
                      <a:pt x="42" y="4"/>
                    </a:lnTo>
                    <a:lnTo>
                      <a:pt x="67" y="2"/>
                    </a:lnTo>
                    <a:lnTo>
                      <a:pt x="99" y="0"/>
                    </a:lnTo>
                    <a:lnTo>
                      <a:pt x="138" y="0"/>
                    </a:lnTo>
                    <a:lnTo>
                      <a:pt x="285"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13" name="Freeform 150"/>
              <p:cNvSpPr>
                <a:spLocks/>
              </p:cNvSpPr>
              <p:nvPr/>
            </p:nvSpPr>
            <p:spPr bwMode="auto">
              <a:xfrm>
                <a:off x="2964" y="1863"/>
                <a:ext cx="125" cy="9"/>
              </a:xfrm>
              <a:custGeom>
                <a:avLst/>
                <a:gdLst>
                  <a:gd name="T0" fmla="*/ 0 w 1089"/>
                  <a:gd name="T1" fmla="*/ 0 h 77"/>
                  <a:gd name="T2" fmla="*/ 0 w 1089"/>
                  <a:gd name="T3" fmla="*/ 0 h 77"/>
                  <a:gd name="T4" fmla="*/ 0 w 1089"/>
                  <a:gd name="T5" fmla="*/ 0 h 77"/>
                  <a:gd name="T6" fmla="*/ 0 w 1089"/>
                  <a:gd name="T7" fmla="*/ 0 h 77"/>
                  <a:gd name="T8" fmla="*/ 0 w 1089"/>
                  <a:gd name="T9" fmla="*/ 0 h 77"/>
                  <a:gd name="T10" fmla="*/ 0 w 1089"/>
                  <a:gd name="T11" fmla="*/ 0 h 77"/>
                  <a:gd name="T12" fmla="*/ 0 w 1089"/>
                  <a:gd name="T13" fmla="*/ 0 h 77"/>
                  <a:gd name="T14" fmla="*/ 0 w 1089"/>
                  <a:gd name="T15" fmla="*/ 0 h 77"/>
                  <a:gd name="T16" fmla="*/ 0 w 1089"/>
                  <a:gd name="T17" fmla="*/ 0 h 77"/>
                  <a:gd name="T18" fmla="*/ 0 w 1089"/>
                  <a:gd name="T19" fmla="*/ 0 h 77"/>
                  <a:gd name="T20" fmla="*/ 0 w 1089"/>
                  <a:gd name="T21" fmla="*/ 0 h 77"/>
                  <a:gd name="T22" fmla="*/ 0 w 1089"/>
                  <a:gd name="T23" fmla="*/ 0 h 77"/>
                  <a:gd name="T24" fmla="*/ 0 w 1089"/>
                  <a:gd name="T25" fmla="*/ 0 h 77"/>
                  <a:gd name="T26" fmla="*/ 0 w 1089"/>
                  <a:gd name="T27" fmla="*/ 0 h 77"/>
                  <a:gd name="T28" fmla="*/ 0 w 1089"/>
                  <a:gd name="T29" fmla="*/ 0 h 77"/>
                  <a:gd name="T30" fmla="*/ 0 w 1089"/>
                  <a:gd name="T31" fmla="*/ 0 h 77"/>
                  <a:gd name="T32" fmla="*/ 0 w 1089"/>
                  <a:gd name="T33" fmla="*/ 0 h 77"/>
                  <a:gd name="T34" fmla="*/ 0 w 1089"/>
                  <a:gd name="T35" fmla="*/ 0 h 77"/>
                  <a:gd name="T36" fmla="*/ 0 w 1089"/>
                  <a:gd name="T37" fmla="*/ 0 h 77"/>
                  <a:gd name="T38" fmla="*/ 0 w 1089"/>
                  <a:gd name="T39" fmla="*/ 0 h 77"/>
                  <a:gd name="T40" fmla="*/ 0 w 1089"/>
                  <a:gd name="T41" fmla="*/ 0 h 77"/>
                  <a:gd name="T42" fmla="*/ 0 w 1089"/>
                  <a:gd name="T43" fmla="*/ 0 h 77"/>
                  <a:gd name="T44" fmla="*/ 0 w 1089"/>
                  <a:gd name="T45" fmla="*/ 0 h 77"/>
                  <a:gd name="T46" fmla="*/ 0 w 1089"/>
                  <a:gd name="T47" fmla="*/ 0 h 77"/>
                  <a:gd name="T48" fmla="*/ 0 w 1089"/>
                  <a:gd name="T49" fmla="*/ 0 h 77"/>
                  <a:gd name="T50" fmla="*/ 0 w 1089"/>
                  <a:gd name="T51" fmla="*/ 0 h 77"/>
                  <a:gd name="T52" fmla="*/ 0 w 1089"/>
                  <a:gd name="T53" fmla="*/ 0 h 77"/>
                  <a:gd name="T54" fmla="*/ 0 w 1089"/>
                  <a:gd name="T55" fmla="*/ 0 h 77"/>
                  <a:gd name="T56" fmla="*/ 0 w 1089"/>
                  <a:gd name="T57" fmla="*/ 0 h 77"/>
                  <a:gd name="T58" fmla="*/ 0 w 1089"/>
                  <a:gd name="T59" fmla="*/ 0 h 77"/>
                  <a:gd name="T60" fmla="*/ 0 w 1089"/>
                  <a:gd name="T61" fmla="*/ 0 h 77"/>
                  <a:gd name="T62" fmla="*/ 0 w 1089"/>
                  <a:gd name="T63" fmla="*/ 0 h 77"/>
                  <a:gd name="T64" fmla="*/ 0 w 1089"/>
                  <a:gd name="T65" fmla="*/ 0 h 77"/>
                  <a:gd name="T66" fmla="*/ 0 w 1089"/>
                  <a:gd name="T67" fmla="*/ 0 h 77"/>
                  <a:gd name="T68" fmla="*/ 0 w 1089"/>
                  <a:gd name="T69" fmla="*/ 0 h 77"/>
                  <a:gd name="T70" fmla="*/ 0 w 1089"/>
                  <a:gd name="T71" fmla="*/ 0 h 77"/>
                  <a:gd name="T72" fmla="*/ 0 w 1089"/>
                  <a:gd name="T73" fmla="*/ 0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9"/>
                  <a:gd name="T112" fmla="*/ 0 h 77"/>
                  <a:gd name="T113" fmla="*/ 1089 w 1089"/>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9" h="77">
                    <a:moveTo>
                      <a:pt x="1089" y="2"/>
                    </a:moveTo>
                    <a:lnTo>
                      <a:pt x="1086" y="0"/>
                    </a:lnTo>
                    <a:lnTo>
                      <a:pt x="992" y="13"/>
                    </a:lnTo>
                    <a:lnTo>
                      <a:pt x="865" y="29"/>
                    </a:lnTo>
                    <a:lnTo>
                      <a:pt x="717" y="44"/>
                    </a:lnTo>
                    <a:lnTo>
                      <a:pt x="556" y="57"/>
                    </a:lnTo>
                    <a:lnTo>
                      <a:pt x="475" y="61"/>
                    </a:lnTo>
                    <a:lnTo>
                      <a:pt x="395" y="65"/>
                    </a:lnTo>
                    <a:lnTo>
                      <a:pt x="318" y="65"/>
                    </a:lnTo>
                    <a:lnTo>
                      <a:pt x="243" y="63"/>
                    </a:lnTo>
                    <a:lnTo>
                      <a:pt x="207" y="59"/>
                    </a:lnTo>
                    <a:lnTo>
                      <a:pt x="172" y="57"/>
                    </a:lnTo>
                    <a:lnTo>
                      <a:pt x="140" y="52"/>
                    </a:lnTo>
                    <a:lnTo>
                      <a:pt x="109" y="48"/>
                    </a:lnTo>
                    <a:lnTo>
                      <a:pt x="80" y="42"/>
                    </a:lnTo>
                    <a:lnTo>
                      <a:pt x="51" y="34"/>
                    </a:lnTo>
                    <a:lnTo>
                      <a:pt x="26" y="27"/>
                    </a:lnTo>
                    <a:lnTo>
                      <a:pt x="3" y="17"/>
                    </a:lnTo>
                    <a:lnTo>
                      <a:pt x="0" y="29"/>
                    </a:lnTo>
                    <a:lnTo>
                      <a:pt x="23" y="38"/>
                    </a:lnTo>
                    <a:lnTo>
                      <a:pt x="50" y="46"/>
                    </a:lnTo>
                    <a:lnTo>
                      <a:pt x="76" y="54"/>
                    </a:lnTo>
                    <a:lnTo>
                      <a:pt x="107" y="59"/>
                    </a:lnTo>
                    <a:lnTo>
                      <a:pt x="138" y="65"/>
                    </a:lnTo>
                    <a:lnTo>
                      <a:pt x="172" y="69"/>
                    </a:lnTo>
                    <a:lnTo>
                      <a:pt x="207" y="73"/>
                    </a:lnTo>
                    <a:lnTo>
                      <a:pt x="241" y="75"/>
                    </a:lnTo>
                    <a:lnTo>
                      <a:pt x="316" y="77"/>
                    </a:lnTo>
                    <a:lnTo>
                      <a:pt x="395" y="77"/>
                    </a:lnTo>
                    <a:lnTo>
                      <a:pt x="475" y="75"/>
                    </a:lnTo>
                    <a:lnTo>
                      <a:pt x="558" y="69"/>
                    </a:lnTo>
                    <a:lnTo>
                      <a:pt x="717" y="56"/>
                    </a:lnTo>
                    <a:lnTo>
                      <a:pt x="867" y="40"/>
                    </a:lnTo>
                    <a:lnTo>
                      <a:pt x="993" y="25"/>
                    </a:lnTo>
                    <a:lnTo>
                      <a:pt x="1087" y="13"/>
                    </a:lnTo>
                    <a:lnTo>
                      <a:pt x="1086" y="13"/>
                    </a:lnTo>
                    <a:lnTo>
                      <a:pt x="108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14" name="Freeform 151"/>
              <p:cNvSpPr>
                <a:spLocks/>
              </p:cNvSpPr>
              <p:nvPr/>
            </p:nvSpPr>
            <p:spPr bwMode="auto">
              <a:xfrm>
                <a:off x="3089" y="1861"/>
                <a:ext cx="39" cy="5"/>
              </a:xfrm>
              <a:custGeom>
                <a:avLst/>
                <a:gdLst>
                  <a:gd name="T0" fmla="*/ 0 w 343"/>
                  <a:gd name="T1" fmla="*/ 0 h 37"/>
                  <a:gd name="T2" fmla="*/ 0 w 343"/>
                  <a:gd name="T3" fmla="*/ 0 h 37"/>
                  <a:gd name="T4" fmla="*/ 0 w 343"/>
                  <a:gd name="T5" fmla="*/ 0 h 37"/>
                  <a:gd name="T6" fmla="*/ 0 w 343"/>
                  <a:gd name="T7" fmla="*/ 0 h 37"/>
                  <a:gd name="T8" fmla="*/ 0 w 343"/>
                  <a:gd name="T9" fmla="*/ 0 h 37"/>
                  <a:gd name="T10" fmla="*/ 0 w 343"/>
                  <a:gd name="T11" fmla="*/ 0 h 37"/>
                  <a:gd name="T12" fmla="*/ 0 w 343"/>
                  <a:gd name="T13" fmla="*/ 0 h 37"/>
                  <a:gd name="T14" fmla="*/ 0 w 343"/>
                  <a:gd name="T15" fmla="*/ 0 h 37"/>
                  <a:gd name="T16" fmla="*/ 0 w 343"/>
                  <a:gd name="T17" fmla="*/ 0 h 37"/>
                  <a:gd name="T18" fmla="*/ 0 w 343"/>
                  <a:gd name="T19" fmla="*/ 0 h 37"/>
                  <a:gd name="T20" fmla="*/ 0 w 343"/>
                  <a:gd name="T21" fmla="*/ 0 h 37"/>
                  <a:gd name="T22" fmla="*/ 0 w 343"/>
                  <a:gd name="T23" fmla="*/ 0 h 37"/>
                  <a:gd name="T24" fmla="*/ 0 w 343"/>
                  <a:gd name="T25" fmla="*/ 0 h 37"/>
                  <a:gd name="T26" fmla="*/ 0 w 343"/>
                  <a:gd name="T27" fmla="*/ 0 h 37"/>
                  <a:gd name="T28" fmla="*/ 0 w 343"/>
                  <a:gd name="T29" fmla="*/ 0 h 37"/>
                  <a:gd name="T30" fmla="*/ 0 w 343"/>
                  <a:gd name="T31" fmla="*/ 0 h 37"/>
                  <a:gd name="T32" fmla="*/ 0 w 343"/>
                  <a:gd name="T33" fmla="*/ 0 h 37"/>
                  <a:gd name="T34" fmla="*/ 0 w 343"/>
                  <a:gd name="T35" fmla="*/ 0 h 37"/>
                  <a:gd name="T36" fmla="*/ 0 w 343"/>
                  <a:gd name="T37" fmla="*/ 0 h 37"/>
                  <a:gd name="T38" fmla="*/ 0 w 343"/>
                  <a:gd name="T39" fmla="*/ 0 h 37"/>
                  <a:gd name="T40" fmla="*/ 0 w 343"/>
                  <a:gd name="T41" fmla="*/ 0 h 37"/>
                  <a:gd name="T42" fmla="*/ 0 w 343"/>
                  <a:gd name="T43" fmla="*/ 0 h 37"/>
                  <a:gd name="T44" fmla="*/ 0 w 343"/>
                  <a:gd name="T45" fmla="*/ 0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3"/>
                  <a:gd name="T70" fmla="*/ 0 h 37"/>
                  <a:gd name="T71" fmla="*/ 343 w 343"/>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3" h="37">
                    <a:moveTo>
                      <a:pt x="341" y="0"/>
                    </a:moveTo>
                    <a:lnTo>
                      <a:pt x="299" y="8"/>
                    </a:lnTo>
                    <a:lnTo>
                      <a:pt x="261" y="14"/>
                    </a:lnTo>
                    <a:lnTo>
                      <a:pt x="224" y="18"/>
                    </a:lnTo>
                    <a:lnTo>
                      <a:pt x="191" y="22"/>
                    </a:lnTo>
                    <a:lnTo>
                      <a:pt x="132" y="25"/>
                    </a:lnTo>
                    <a:lnTo>
                      <a:pt x="86" y="23"/>
                    </a:lnTo>
                    <a:lnTo>
                      <a:pt x="49" y="22"/>
                    </a:lnTo>
                    <a:lnTo>
                      <a:pt x="23" y="20"/>
                    </a:lnTo>
                    <a:lnTo>
                      <a:pt x="7" y="16"/>
                    </a:lnTo>
                    <a:lnTo>
                      <a:pt x="3" y="16"/>
                    </a:lnTo>
                    <a:lnTo>
                      <a:pt x="0" y="27"/>
                    </a:lnTo>
                    <a:lnTo>
                      <a:pt x="5" y="27"/>
                    </a:lnTo>
                    <a:lnTo>
                      <a:pt x="21" y="31"/>
                    </a:lnTo>
                    <a:lnTo>
                      <a:pt x="48" y="33"/>
                    </a:lnTo>
                    <a:lnTo>
                      <a:pt x="84" y="37"/>
                    </a:lnTo>
                    <a:lnTo>
                      <a:pt x="132" y="37"/>
                    </a:lnTo>
                    <a:lnTo>
                      <a:pt x="191" y="33"/>
                    </a:lnTo>
                    <a:lnTo>
                      <a:pt x="226" y="31"/>
                    </a:lnTo>
                    <a:lnTo>
                      <a:pt x="262" y="25"/>
                    </a:lnTo>
                    <a:lnTo>
                      <a:pt x="301" y="20"/>
                    </a:lnTo>
                    <a:lnTo>
                      <a:pt x="343" y="12"/>
                    </a:lnTo>
                    <a:lnTo>
                      <a:pt x="3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15" name="Freeform 152"/>
              <p:cNvSpPr>
                <a:spLocks/>
              </p:cNvSpPr>
              <p:nvPr/>
            </p:nvSpPr>
            <p:spPr bwMode="auto">
              <a:xfrm>
                <a:off x="3241" y="1830"/>
                <a:ext cx="22" cy="16"/>
              </a:xfrm>
              <a:custGeom>
                <a:avLst/>
                <a:gdLst>
                  <a:gd name="T0" fmla="*/ 0 w 188"/>
                  <a:gd name="T1" fmla="*/ 0 h 130"/>
                  <a:gd name="T2" fmla="*/ 0 w 188"/>
                  <a:gd name="T3" fmla="*/ 0 h 130"/>
                  <a:gd name="T4" fmla="*/ 0 w 188"/>
                  <a:gd name="T5" fmla="*/ 0 h 130"/>
                  <a:gd name="T6" fmla="*/ 0 w 188"/>
                  <a:gd name="T7" fmla="*/ 0 h 130"/>
                  <a:gd name="T8" fmla="*/ 0 w 188"/>
                  <a:gd name="T9" fmla="*/ 0 h 130"/>
                  <a:gd name="T10" fmla="*/ 0 w 188"/>
                  <a:gd name="T11" fmla="*/ 0 h 130"/>
                  <a:gd name="T12" fmla="*/ 0 w 188"/>
                  <a:gd name="T13" fmla="*/ 0 h 130"/>
                  <a:gd name="T14" fmla="*/ 0 w 188"/>
                  <a:gd name="T15" fmla="*/ 0 h 130"/>
                  <a:gd name="T16" fmla="*/ 0 w 188"/>
                  <a:gd name="T17" fmla="*/ 0 h 130"/>
                  <a:gd name="T18" fmla="*/ 0 w 188"/>
                  <a:gd name="T19" fmla="*/ 0 h 130"/>
                  <a:gd name="T20" fmla="*/ 0 w 188"/>
                  <a:gd name="T21" fmla="*/ 0 h 130"/>
                  <a:gd name="T22" fmla="*/ 0 w 188"/>
                  <a:gd name="T23" fmla="*/ 0 h 130"/>
                  <a:gd name="T24" fmla="*/ 0 w 188"/>
                  <a:gd name="T25" fmla="*/ 0 h 130"/>
                  <a:gd name="T26" fmla="*/ 0 w 188"/>
                  <a:gd name="T27" fmla="*/ 0 h 130"/>
                  <a:gd name="T28" fmla="*/ 0 w 188"/>
                  <a:gd name="T29" fmla="*/ 0 h 130"/>
                  <a:gd name="T30" fmla="*/ 0 w 188"/>
                  <a:gd name="T31" fmla="*/ 0 h 130"/>
                  <a:gd name="T32" fmla="*/ 0 w 188"/>
                  <a:gd name="T33" fmla="*/ 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
                  <a:gd name="T52" fmla="*/ 0 h 130"/>
                  <a:gd name="T53" fmla="*/ 188 w 188"/>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 h="130">
                    <a:moveTo>
                      <a:pt x="0" y="0"/>
                    </a:moveTo>
                    <a:lnTo>
                      <a:pt x="34" y="4"/>
                    </a:lnTo>
                    <a:lnTo>
                      <a:pt x="67" y="9"/>
                    </a:lnTo>
                    <a:lnTo>
                      <a:pt x="99" y="19"/>
                    </a:lnTo>
                    <a:lnTo>
                      <a:pt x="128" y="27"/>
                    </a:lnTo>
                    <a:lnTo>
                      <a:pt x="153" y="36"/>
                    </a:lnTo>
                    <a:lnTo>
                      <a:pt x="172" y="42"/>
                    </a:lnTo>
                    <a:lnTo>
                      <a:pt x="184" y="48"/>
                    </a:lnTo>
                    <a:lnTo>
                      <a:pt x="188" y="50"/>
                    </a:lnTo>
                    <a:lnTo>
                      <a:pt x="186" y="52"/>
                    </a:lnTo>
                    <a:lnTo>
                      <a:pt x="178" y="57"/>
                    </a:lnTo>
                    <a:lnTo>
                      <a:pt x="165" y="67"/>
                    </a:lnTo>
                    <a:lnTo>
                      <a:pt x="145" y="78"/>
                    </a:lnTo>
                    <a:lnTo>
                      <a:pt x="122" y="90"/>
                    </a:lnTo>
                    <a:lnTo>
                      <a:pt x="94" y="103"/>
                    </a:lnTo>
                    <a:lnTo>
                      <a:pt x="59" y="117"/>
                    </a:lnTo>
                    <a:lnTo>
                      <a:pt x="19" y="1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16" name="Freeform 153"/>
              <p:cNvSpPr>
                <a:spLocks/>
              </p:cNvSpPr>
              <p:nvPr/>
            </p:nvSpPr>
            <p:spPr bwMode="auto">
              <a:xfrm>
                <a:off x="2972" y="1832"/>
                <a:ext cx="8" cy="10"/>
              </a:xfrm>
              <a:custGeom>
                <a:avLst/>
                <a:gdLst>
                  <a:gd name="T0" fmla="*/ 0 w 67"/>
                  <a:gd name="T1" fmla="*/ 0 h 92"/>
                  <a:gd name="T2" fmla="*/ 0 w 67"/>
                  <a:gd name="T3" fmla="*/ 0 h 92"/>
                  <a:gd name="T4" fmla="*/ 0 w 67"/>
                  <a:gd name="T5" fmla="*/ 0 h 92"/>
                  <a:gd name="T6" fmla="*/ 0 w 67"/>
                  <a:gd name="T7" fmla="*/ 0 h 92"/>
                  <a:gd name="T8" fmla="*/ 0 w 67"/>
                  <a:gd name="T9" fmla="*/ 0 h 92"/>
                  <a:gd name="T10" fmla="*/ 0 w 67"/>
                  <a:gd name="T11" fmla="*/ 0 h 92"/>
                  <a:gd name="T12" fmla="*/ 0 w 67"/>
                  <a:gd name="T13" fmla="*/ 0 h 92"/>
                  <a:gd name="T14" fmla="*/ 0 w 67"/>
                  <a:gd name="T15" fmla="*/ 0 h 92"/>
                  <a:gd name="T16" fmla="*/ 0 w 67"/>
                  <a:gd name="T17" fmla="*/ 0 h 92"/>
                  <a:gd name="T18" fmla="*/ 0 w 67"/>
                  <a:gd name="T19" fmla="*/ 0 h 92"/>
                  <a:gd name="T20" fmla="*/ 0 w 67"/>
                  <a:gd name="T21" fmla="*/ 0 h 92"/>
                  <a:gd name="T22" fmla="*/ 0 w 67"/>
                  <a:gd name="T23" fmla="*/ 0 h 92"/>
                  <a:gd name="T24" fmla="*/ 0 w 67"/>
                  <a:gd name="T25" fmla="*/ 0 h 92"/>
                  <a:gd name="T26" fmla="*/ 0 w 67"/>
                  <a:gd name="T27" fmla="*/ 0 h 92"/>
                  <a:gd name="T28" fmla="*/ 0 w 67"/>
                  <a:gd name="T29" fmla="*/ 0 h 92"/>
                  <a:gd name="T30" fmla="*/ 0 w 67"/>
                  <a:gd name="T31" fmla="*/ 0 h 92"/>
                  <a:gd name="T32" fmla="*/ 0 w 67"/>
                  <a:gd name="T33" fmla="*/ 0 h 92"/>
                  <a:gd name="T34" fmla="*/ 0 w 67"/>
                  <a:gd name="T35" fmla="*/ 0 h 92"/>
                  <a:gd name="T36" fmla="*/ 0 w 67"/>
                  <a:gd name="T37" fmla="*/ 0 h 92"/>
                  <a:gd name="T38" fmla="*/ 0 w 67"/>
                  <a:gd name="T39" fmla="*/ 0 h 92"/>
                  <a:gd name="T40" fmla="*/ 0 w 67"/>
                  <a:gd name="T41" fmla="*/ 0 h 92"/>
                  <a:gd name="T42" fmla="*/ 0 w 67"/>
                  <a:gd name="T43" fmla="*/ 0 h 92"/>
                  <a:gd name="T44" fmla="*/ 0 w 67"/>
                  <a:gd name="T45" fmla="*/ 0 h 92"/>
                  <a:gd name="T46" fmla="*/ 0 w 67"/>
                  <a:gd name="T47" fmla="*/ 0 h 92"/>
                  <a:gd name="T48" fmla="*/ 0 w 67"/>
                  <a:gd name="T49" fmla="*/ 0 h 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92"/>
                  <a:gd name="T77" fmla="*/ 67 w 67"/>
                  <a:gd name="T78" fmla="*/ 92 h 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92">
                    <a:moveTo>
                      <a:pt x="0" y="85"/>
                    </a:moveTo>
                    <a:lnTo>
                      <a:pt x="46" y="92"/>
                    </a:lnTo>
                    <a:lnTo>
                      <a:pt x="46" y="91"/>
                    </a:lnTo>
                    <a:lnTo>
                      <a:pt x="44" y="87"/>
                    </a:lnTo>
                    <a:lnTo>
                      <a:pt x="44" y="83"/>
                    </a:lnTo>
                    <a:lnTo>
                      <a:pt x="44" y="75"/>
                    </a:lnTo>
                    <a:lnTo>
                      <a:pt x="44" y="69"/>
                    </a:lnTo>
                    <a:lnTo>
                      <a:pt x="44" y="62"/>
                    </a:lnTo>
                    <a:lnTo>
                      <a:pt x="48" y="54"/>
                    </a:lnTo>
                    <a:lnTo>
                      <a:pt x="49" y="48"/>
                    </a:lnTo>
                    <a:lnTo>
                      <a:pt x="13" y="46"/>
                    </a:lnTo>
                    <a:lnTo>
                      <a:pt x="11" y="50"/>
                    </a:lnTo>
                    <a:lnTo>
                      <a:pt x="9" y="54"/>
                    </a:lnTo>
                    <a:lnTo>
                      <a:pt x="7" y="60"/>
                    </a:lnTo>
                    <a:lnTo>
                      <a:pt x="5" y="66"/>
                    </a:lnTo>
                    <a:lnTo>
                      <a:pt x="3" y="73"/>
                    </a:lnTo>
                    <a:lnTo>
                      <a:pt x="2" y="79"/>
                    </a:lnTo>
                    <a:lnTo>
                      <a:pt x="0" y="85"/>
                    </a:lnTo>
                    <a:lnTo>
                      <a:pt x="19" y="31"/>
                    </a:lnTo>
                    <a:lnTo>
                      <a:pt x="53" y="37"/>
                    </a:lnTo>
                    <a:lnTo>
                      <a:pt x="67" y="6"/>
                    </a:lnTo>
                    <a:lnTo>
                      <a:pt x="34" y="0"/>
                    </a:lnTo>
                    <a:lnTo>
                      <a:pt x="19" y="31"/>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17" name="Freeform 154"/>
              <p:cNvSpPr>
                <a:spLocks/>
              </p:cNvSpPr>
              <p:nvPr/>
            </p:nvSpPr>
            <p:spPr bwMode="auto">
              <a:xfrm>
                <a:off x="3074" y="1795"/>
                <a:ext cx="14" cy="4"/>
              </a:xfrm>
              <a:custGeom>
                <a:avLst/>
                <a:gdLst>
                  <a:gd name="T0" fmla="*/ 0 w 125"/>
                  <a:gd name="T1" fmla="*/ 0 h 34"/>
                  <a:gd name="T2" fmla="*/ 0 w 125"/>
                  <a:gd name="T3" fmla="*/ 0 h 34"/>
                  <a:gd name="T4" fmla="*/ 0 w 125"/>
                  <a:gd name="T5" fmla="*/ 0 h 34"/>
                  <a:gd name="T6" fmla="*/ 0 w 125"/>
                  <a:gd name="T7" fmla="*/ 0 h 34"/>
                  <a:gd name="T8" fmla="*/ 0 w 125"/>
                  <a:gd name="T9" fmla="*/ 0 h 34"/>
                  <a:gd name="T10" fmla="*/ 0 w 125"/>
                  <a:gd name="T11" fmla="*/ 0 h 34"/>
                  <a:gd name="T12" fmla="*/ 0 w 125"/>
                  <a:gd name="T13" fmla="*/ 0 h 34"/>
                  <a:gd name="T14" fmla="*/ 0 w 125"/>
                  <a:gd name="T15" fmla="*/ 0 h 34"/>
                  <a:gd name="T16" fmla="*/ 0 w 125"/>
                  <a:gd name="T17" fmla="*/ 0 h 34"/>
                  <a:gd name="T18" fmla="*/ 0 w 125"/>
                  <a:gd name="T19" fmla="*/ 0 h 34"/>
                  <a:gd name="T20" fmla="*/ 0 w 125"/>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34"/>
                  <a:gd name="T35" fmla="*/ 125 w 125"/>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34">
                    <a:moveTo>
                      <a:pt x="0" y="0"/>
                    </a:moveTo>
                    <a:lnTo>
                      <a:pt x="10" y="34"/>
                    </a:lnTo>
                    <a:lnTo>
                      <a:pt x="125" y="25"/>
                    </a:lnTo>
                    <a:lnTo>
                      <a:pt x="121" y="25"/>
                    </a:lnTo>
                    <a:lnTo>
                      <a:pt x="110" y="23"/>
                    </a:lnTo>
                    <a:lnTo>
                      <a:pt x="92" y="21"/>
                    </a:lnTo>
                    <a:lnTo>
                      <a:pt x="73" y="17"/>
                    </a:lnTo>
                    <a:lnTo>
                      <a:pt x="52" y="13"/>
                    </a:lnTo>
                    <a:lnTo>
                      <a:pt x="31" y="10"/>
                    </a:lnTo>
                    <a:lnTo>
                      <a:pt x="14"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18" name="Freeform 155"/>
              <p:cNvSpPr>
                <a:spLocks/>
              </p:cNvSpPr>
              <p:nvPr/>
            </p:nvSpPr>
            <p:spPr bwMode="auto">
              <a:xfrm>
                <a:off x="3036" y="1783"/>
                <a:ext cx="23" cy="10"/>
              </a:xfrm>
              <a:custGeom>
                <a:avLst/>
                <a:gdLst>
                  <a:gd name="T0" fmla="*/ 0 w 198"/>
                  <a:gd name="T1" fmla="*/ 0 h 90"/>
                  <a:gd name="T2" fmla="*/ 0 w 198"/>
                  <a:gd name="T3" fmla="*/ 0 h 90"/>
                  <a:gd name="T4" fmla="*/ 0 w 198"/>
                  <a:gd name="T5" fmla="*/ 0 h 90"/>
                  <a:gd name="T6" fmla="*/ 0 w 198"/>
                  <a:gd name="T7" fmla="*/ 0 h 90"/>
                  <a:gd name="T8" fmla="*/ 0 w 198"/>
                  <a:gd name="T9" fmla="*/ 0 h 90"/>
                  <a:gd name="T10" fmla="*/ 0 w 198"/>
                  <a:gd name="T11" fmla="*/ 0 h 90"/>
                  <a:gd name="T12" fmla="*/ 0 w 198"/>
                  <a:gd name="T13" fmla="*/ 0 h 90"/>
                  <a:gd name="T14" fmla="*/ 0 w 198"/>
                  <a:gd name="T15" fmla="*/ 0 h 90"/>
                  <a:gd name="T16" fmla="*/ 0 w 198"/>
                  <a:gd name="T17" fmla="*/ 0 h 90"/>
                  <a:gd name="T18" fmla="*/ 0 w 198"/>
                  <a:gd name="T19" fmla="*/ 0 h 90"/>
                  <a:gd name="T20" fmla="*/ 0 w 198"/>
                  <a:gd name="T21" fmla="*/ 0 h 90"/>
                  <a:gd name="T22" fmla="*/ 0 w 198"/>
                  <a:gd name="T23" fmla="*/ 0 h 90"/>
                  <a:gd name="T24" fmla="*/ 0 w 198"/>
                  <a:gd name="T25" fmla="*/ 0 h 90"/>
                  <a:gd name="T26" fmla="*/ 0 w 198"/>
                  <a:gd name="T27" fmla="*/ 0 h 90"/>
                  <a:gd name="T28" fmla="*/ 0 w 198"/>
                  <a:gd name="T29" fmla="*/ 0 h 90"/>
                  <a:gd name="T30" fmla="*/ 0 w 198"/>
                  <a:gd name="T31" fmla="*/ 0 h 90"/>
                  <a:gd name="T32" fmla="*/ 0 w 198"/>
                  <a:gd name="T33" fmla="*/ 0 h 90"/>
                  <a:gd name="T34" fmla="*/ 0 w 198"/>
                  <a:gd name="T35" fmla="*/ 0 h 90"/>
                  <a:gd name="T36" fmla="*/ 0 w 198"/>
                  <a:gd name="T37" fmla="*/ 0 h 90"/>
                  <a:gd name="T38" fmla="*/ 0 w 198"/>
                  <a:gd name="T39" fmla="*/ 0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0"/>
                    </a:moveTo>
                    <a:lnTo>
                      <a:pt x="198" y="56"/>
                    </a:lnTo>
                    <a:lnTo>
                      <a:pt x="192" y="56"/>
                    </a:lnTo>
                    <a:lnTo>
                      <a:pt x="175" y="60"/>
                    </a:lnTo>
                    <a:lnTo>
                      <a:pt x="152" y="62"/>
                    </a:lnTo>
                    <a:lnTo>
                      <a:pt x="123" y="67"/>
                    </a:lnTo>
                    <a:lnTo>
                      <a:pt x="94" y="73"/>
                    </a:lnTo>
                    <a:lnTo>
                      <a:pt x="67" y="79"/>
                    </a:lnTo>
                    <a:lnTo>
                      <a:pt x="46" y="85"/>
                    </a:lnTo>
                    <a:lnTo>
                      <a:pt x="33" y="90"/>
                    </a:lnTo>
                    <a:lnTo>
                      <a:pt x="33" y="87"/>
                    </a:lnTo>
                    <a:lnTo>
                      <a:pt x="33" y="79"/>
                    </a:lnTo>
                    <a:lnTo>
                      <a:pt x="31" y="67"/>
                    </a:lnTo>
                    <a:lnTo>
                      <a:pt x="29" y="54"/>
                    </a:lnTo>
                    <a:lnTo>
                      <a:pt x="25" y="39"/>
                    </a:lnTo>
                    <a:lnTo>
                      <a:pt x="19" y="23"/>
                    </a:lnTo>
                    <a:lnTo>
                      <a:pt x="15" y="16"/>
                    </a:lnTo>
                    <a:lnTo>
                      <a:pt x="12" y="10"/>
                    </a:lnTo>
                    <a:lnTo>
                      <a:pt x="6"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19" name="Freeform 156"/>
              <p:cNvSpPr>
                <a:spLocks/>
              </p:cNvSpPr>
              <p:nvPr/>
            </p:nvSpPr>
            <p:spPr bwMode="auto">
              <a:xfrm>
                <a:off x="3024" y="1792"/>
                <a:ext cx="17" cy="10"/>
              </a:xfrm>
              <a:custGeom>
                <a:avLst/>
                <a:gdLst>
                  <a:gd name="T0" fmla="*/ 0 w 144"/>
                  <a:gd name="T1" fmla="*/ 0 h 86"/>
                  <a:gd name="T2" fmla="*/ 0 w 144"/>
                  <a:gd name="T3" fmla="*/ 0 h 86"/>
                  <a:gd name="T4" fmla="*/ 0 w 144"/>
                  <a:gd name="T5" fmla="*/ 0 h 86"/>
                  <a:gd name="T6" fmla="*/ 0 w 144"/>
                  <a:gd name="T7" fmla="*/ 0 h 86"/>
                  <a:gd name="T8" fmla="*/ 0 w 144"/>
                  <a:gd name="T9" fmla="*/ 0 h 86"/>
                  <a:gd name="T10" fmla="*/ 0 w 144"/>
                  <a:gd name="T11" fmla="*/ 0 h 86"/>
                  <a:gd name="T12" fmla="*/ 0 w 144"/>
                  <a:gd name="T13" fmla="*/ 0 h 86"/>
                  <a:gd name="T14" fmla="*/ 0 w 144"/>
                  <a:gd name="T15" fmla="*/ 0 h 86"/>
                  <a:gd name="T16" fmla="*/ 0 w 144"/>
                  <a:gd name="T17" fmla="*/ 0 h 86"/>
                  <a:gd name="T18" fmla="*/ 0 w 144"/>
                  <a:gd name="T19" fmla="*/ 0 h 86"/>
                  <a:gd name="T20" fmla="*/ 0 w 144"/>
                  <a:gd name="T21" fmla="*/ 0 h 86"/>
                  <a:gd name="T22" fmla="*/ 0 w 144"/>
                  <a:gd name="T23" fmla="*/ 0 h 86"/>
                  <a:gd name="T24" fmla="*/ 0 w 144"/>
                  <a:gd name="T25" fmla="*/ 0 h 86"/>
                  <a:gd name="T26" fmla="*/ 0 w 144"/>
                  <a:gd name="T27" fmla="*/ 0 h 86"/>
                  <a:gd name="T28" fmla="*/ 0 w 144"/>
                  <a:gd name="T29" fmla="*/ 0 h 86"/>
                  <a:gd name="T30" fmla="*/ 0 w 144"/>
                  <a:gd name="T31" fmla="*/ 0 h 86"/>
                  <a:gd name="T32" fmla="*/ 0 w 144"/>
                  <a:gd name="T33" fmla="*/ 0 h 86"/>
                  <a:gd name="T34" fmla="*/ 0 w 144"/>
                  <a:gd name="T35" fmla="*/ 0 h 86"/>
                  <a:gd name="T36" fmla="*/ 0 w 144"/>
                  <a:gd name="T37" fmla="*/ 0 h 86"/>
                  <a:gd name="T38" fmla="*/ 0 w 144"/>
                  <a:gd name="T39" fmla="*/ 0 h 86"/>
                  <a:gd name="T40" fmla="*/ 0 w 144"/>
                  <a:gd name="T41" fmla="*/ 0 h 86"/>
                  <a:gd name="T42" fmla="*/ 0 w 144"/>
                  <a:gd name="T43" fmla="*/ 0 h 86"/>
                  <a:gd name="T44" fmla="*/ 0 w 144"/>
                  <a:gd name="T45" fmla="*/ 0 h 86"/>
                  <a:gd name="T46" fmla="*/ 0 w 144"/>
                  <a:gd name="T47" fmla="*/ 0 h 86"/>
                  <a:gd name="T48" fmla="*/ 0 w 144"/>
                  <a:gd name="T49" fmla="*/ 0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86"/>
                  <a:gd name="T77" fmla="*/ 144 w 144"/>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86">
                    <a:moveTo>
                      <a:pt x="142" y="77"/>
                    </a:moveTo>
                    <a:lnTo>
                      <a:pt x="144" y="69"/>
                    </a:lnTo>
                    <a:lnTo>
                      <a:pt x="144" y="61"/>
                    </a:lnTo>
                    <a:lnTo>
                      <a:pt x="142" y="54"/>
                    </a:lnTo>
                    <a:lnTo>
                      <a:pt x="139" y="44"/>
                    </a:lnTo>
                    <a:lnTo>
                      <a:pt x="135" y="36"/>
                    </a:lnTo>
                    <a:lnTo>
                      <a:pt x="131" y="29"/>
                    </a:lnTo>
                    <a:lnTo>
                      <a:pt x="125" y="25"/>
                    </a:lnTo>
                    <a:lnTo>
                      <a:pt x="119" y="21"/>
                    </a:lnTo>
                    <a:lnTo>
                      <a:pt x="116" y="0"/>
                    </a:lnTo>
                    <a:lnTo>
                      <a:pt x="93" y="0"/>
                    </a:lnTo>
                    <a:lnTo>
                      <a:pt x="96" y="19"/>
                    </a:lnTo>
                    <a:lnTo>
                      <a:pt x="69" y="31"/>
                    </a:lnTo>
                    <a:lnTo>
                      <a:pt x="60" y="17"/>
                    </a:lnTo>
                    <a:lnTo>
                      <a:pt x="31" y="31"/>
                    </a:lnTo>
                    <a:lnTo>
                      <a:pt x="39" y="52"/>
                    </a:lnTo>
                    <a:lnTo>
                      <a:pt x="37" y="52"/>
                    </a:lnTo>
                    <a:lnTo>
                      <a:pt x="33" y="55"/>
                    </a:lnTo>
                    <a:lnTo>
                      <a:pt x="27" y="59"/>
                    </a:lnTo>
                    <a:lnTo>
                      <a:pt x="20" y="63"/>
                    </a:lnTo>
                    <a:lnTo>
                      <a:pt x="12" y="69"/>
                    </a:lnTo>
                    <a:lnTo>
                      <a:pt x="6" y="75"/>
                    </a:lnTo>
                    <a:lnTo>
                      <a:pt x="2" y="80"/>
                    </a:lnTo>
                    <a:lnTo>
                      <a:pt x="0" y="86"/>
                    </a:lnTo>
                    <a:lnTo>
                      <a:pt x="142"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20" name="Freeform 157"/>
              <p:cNvSpPr>
                <a:spLocks/>
              </p:cNvSpPr>
              <p:nvPr/>
            </p:nvSpPr>
            <p:spPr bwMode="auto">
              <a:xfrm>
                <a:off x="2990" y="1779"/>
                <a:ext cx="15" cy="19"/>
              </a:xfrm>
              <a:custGeom>
                <a:avLst/>
                <a:gdLst>
                  <a:gd name="T0" fmla="*/ 0 w 127"/>
                  <a:gd name="T1" fmla="*/ 0 h 163"/>
                  <a:gd name="T2" fmla="*/ 0 w 127"/>
                  <a:gd name="T3" fmla="*/ 0 h 163"/>
                  <a:gd name="T4" fmla="*/ 0 w 127"/>
                  <a:gd name="T5" fmla="*/ 0 h 163"/>
                  <a:gd name="T6" fmla="*/ 0 w 127"/>
                  <a:gd name="T7" fmla="*/ 0 h 163"/>
                  <a:gd name="T8" fmla="*/ 0 w 127"/>
                  <a:gd name="T9" fmla="*/ 0 h 163"/>
                  <a:gd name="T10" fmla="*/ 0 w 127"/>
                  <a:gd name="T11" fmla="*/ 0 h 163"/>
                  <a:gd name="T12" fmla="*/ 0 w 127"/>
                  <a:gd name="T13" fmla="*/ 0 h 163"/>
                  <a:gd name="T14" fmla="*/ 0 w 127"/>
                  <a:gd name="T15" fmla="*/ 0 h 163"/>
                  <a:gd name="T16" fmla="*/ 0 w 127"/>
                  <a:gd name="T17" fmla="*/ 0 h 163"/>
                  <a:gd name="T18" fmla="*/ 0 w 127"/>
                  <a:gd name="T19" fmla="*/ 0 h 163"/>
                  <a:gd name="T20" fmla="*/ 0 w 127"/>
                  <a:gd name="T21" fmla="*/ 0 h 163"/>
                  <a:gd name="T22" fmla="*/ 0 w 127"/>
                  <a:gd name="T23" fmla="*/ 0 h 163"/>
                  <a:gd name="T24" fmla="*/ 0 w 127"/>
                  <a:gd name="T25" fmla="*/ 0 h 163"/>
                  <a:gd name="T26" fmla="*/ 0 w 127"/>
                  <a:gd name="T27" fmla="*/ 0 h 163"/>
                  <a:gd name="T28" fmla="*/ 0 w 127"/>
                  <a:gd name="T29" fmla="*/ 0 h 163"/>
                  <a:gd name="T30" fmla="*/ 0 w 127"/>
                  <a:gd name="T31" fmla="*/ 0 h 163"/>
                  <a:gd name="T32" fmla="*/ 0 w 127"/>
                  <a:gd name="T33" fmla="*/ 0 h 163"/>
                  <a:gd name="T34" fmla="*/ 0 w 127"/>
                  <a:gd name="T35" fmla="*/ 0 h 163"/>
                  <a:gd name="T36" fmla="*/ 0 w 127"/>
                  <a:gd name="T37" fmla="*/ 0 h 163"/>
                  <a:gd name="T38" fmla="*/ 0 w 127"/>
                  <a:gd name="T39" fmla="*/ 0 h 163"/>
                  <a:gd name="T40" fmla="*/ 0 w 127"/>
                  <a:gd name="T41" fmla="*/ 0 h 163"/>
                  <a:gd name="T42" fmla="*/ 0 w 127"/>
                  <a:gd name="T43" fmla="*/ 0 h 163"/>
                  <a:gd name="T44" fmla="*/ 0 w 127"/>
                  <a:gd name="T45" fmla="*/ 0 h 163"/>
                  <a:gd name="T46" fmla="*/ 0 w 127"/>
                  <a:gd name="T47" fmla="*/ 0 h 163"/>
                  <a:gd name="T48" fmla="*/ 0 w 127"/>
                  <a:gd name="T49" fmla="*/ 0 h 163"/>
                  <a:gd name="T50" fmla="*/ 0 w 127"/>
                  <a:gd name="T51" fmla="*/ 0 h 163"/>
                  <a:gd name="T52" fmla="*/ 0 w 127"/>
                  <a:gd name="T53" fmla="*/ 0 h 163"/>
                  <a:gd name="T54" fmla="*/ 0 w 127"/>
                  <a:gd name="T55" fmla="*/ 0 h 163"/>
                  <a:gd name="T56" fmla="*/ 0 w 127"/>
                  <a:gd name="T57" fmla="*/ 0 h 163"/>
                  <a:gd name="T58" fmla="*/ 0 w 127"/>
                  <a:gd name="T59" fmla="*/ 0 h 163"/>
                  <a:gd name="T60" fmla="*/ 0 w 127"/>
                  <a:gd name="T61" fmla="*/ 0 h 163"/>
                  <a:gd name="T62" fmla="*/ 0 w 127"/>
                  <a:gd name="T63" fmla="*/ 0 h 163"/>
                  <a:gd name="T64" fmla="*/ 0 w 127"/>
                  <a:gd name="T65" fmla="*/ 0 h 163"/>
                  <a:gd name="T66" fmla="*/ 0 w 127"/>
                  <a:gd name="T67" fmla="*/ 0 h 163"/>
                  <a:gd name="T68" fmla="*/ 0 w 127"/>
                  <a:gd name="T69" fmla="*/ 0 h 163"/>
                  <a:gd name="T70" fmla="*/ 0 w 127"/>
                  <a:gd name="T71" fmla="*/ 0 h 163"/>
                  <a:gd name="T72" fmla="*/ 0 w 127"/>
                  <a:gd name="T73" fmla="*/ 0 h 163"/>
                  <a:gd name="T74" fmla="*/ 0 w 127"/>
                  <a:gd name="T75" fmla="*/ 0 h 163"/>
                  <a:gd name="T76" fmla="*/ 0 w 127"/>
                  <a:gd name="T77" fmla="*/ 0 h 163"/>
                  <a:gd name="T78" fmla="*/ 0 w 127"/>
                  <a:gd name="T79" fmla="*/ 0 h 163"/>
                  <a:gd name="T80" fmla="*/ 0 w 127"/>
                  <a:gd name="T81" fmla="*/ 0 h 163"/>
                  <a:gd name="T82" fmla="*/ 0 w 127"/>
                  <a:gd name="T83" fmla="*/ 0 h 163"/>
                  <a:gd name="T84" fmla="*/ 0 w 127"/>
                  <a:gd name="T85" fmla="*/ 0 h 163"/>
                  <a:gd name="T86" fmla="*/ 0 w 127"/>
                  <a:gd name="T87" fmla="*/ 0 h 163"/>
                  <a:gd name="T88" fmla="*/ 0 w 127"/>
                  <a:gd name="T89" fmla="*/ 0 h 163"/>
                  <a:gd name="T90" fmla="*/ 0 w 127"/>
                  <a:gd name="T91" fmla="*/ 0 h 163"/>
                  <a:gd name="T92" fmla="*/ 0 w 127"/>
                  <a:gd name="T93" fmla="*/ 0 h 163"/>
                  <a:gd name="T94" fmla="*/ 0 w 127"/>
                  <a:gd name="T95" fmla="*/ 0 h 163"/>
                  <a:gd name="T96" fmla="*/ 0 w 127"/>
                  <a:gd name="T97" fmla="*/ 0 h 163"/>
                  <a:gd name="T98" fmla="*/ 0 w 127"/>
                  <a:gd name="T99" fmla="*/ 0 h 163"/>
                  <a:gd name="T100" fmla="*/ 0 w 127"/>
                  <a:gd name="T101" fmla="*/ 0 h 163"/>
                  <a:gd name="T102" fmla="*/ 0 w 127"/>
                  <a:gd name="T103" fmla="*/ 0 h 1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163"/>
                  <a:gd name="T158" fmla="*/ 127 w 127"/>
                  <a:gd name="T159" fmla="*/ 163 h 1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163">
                    <a:moveTo>
                      <a:pt x="31" y="157"/>
                    </a:moveTo>
                    <a:lnTo>
                      <a:pt x="59" y="163"/>
                    </a:lnTo>
                    <a:lnTo>
                      <a:pt x="67" y="128"/>
                    </a:lnTo>
                    <a:lnTo>
                      <a:pt x="86" y="123"/>
                    </a:lnTo>
                    <a:lnTo>
                      <a:pt x="102" y="138"/>
                    </a:lnTo>
                    <a:lnTo>
                      <a:pt x="102" y="140"/>
                    </a:lnTo>
                    <a:lnTo>
                      <a:pt x="106" y="140"/>
                    </a:lnTo>
                    <a:lnTo>
                      <a:pt x="109" y="142"/>
                    </a:lnTo>
                    <a:lnTo>
                      <a:pt x="113" y="142"/>
                    </a:lnTo>
                    <a:lnTo>
                      <a:pt x="117" y="140"/>
                    </a:lnTo>
                    <a:lnTo>
                      <a:pt x="123" y="136"/>
                    </a:lnTo>
                    <a:lnTo>
                      <a:pt x="125" y="128"/>
                    </a:lnTo>
                    <a:lnTo>
                      <a:pt x="127" y="117"/>
                    </a:lnTo>
                    <a:lnTo>
                      <a:pt x="127" y="113"/>
                    </a:lnTo>
                    <a:lnTo>
                      <a:pt x="127" y="109"/>
                    </a:lnTo>
                    <a:lnTo>
                      <a:pt x="125" y="107"/>
                    </a:lnTo>
                    <a:lnTo>
                      <a:pt x="121" y="103"/>
                    </a:lnTo>
                    <a:lnTo>
                      <a:pt x="119" y="101"/>
                    </a:lnTo>
                    <a:lnTo>
                      <a:pt x="117" y="99"/>
                    </a:lnTo>
                    <a:lnTo>
                      <a:pt x="115" y="99"/>
                    </a:lnTo>
                    <a:lnTo>
                      <a:pt x="119" y="90"/>
                    </a:lnTo>
                    <a:lnTo>
                      <a:pt x="119" y="80"/>
                    </a:lnTo>
                    <a:lnTo>
                      <a:pt x="119" y="69"/>
                    </a:lnTo>
                    <a:lnTo>
                      <a:pt x="117" y="57"/>
                    </a:lnTo>
                    <a:lnTo>
                      <a:pt x="113" y="48"/>
                    </a:lnTo>
                    <a:lnTo>
                      <a:pt x="107" y="38"/>
                    </a:lnTo>
                    <a:lnTo>
                      <a:pt x="100" y="32"/>
                    </a:lnTo>
                    <a:lnTo>
                      <a:pt x="92" y="29"/>
                    </a:lnTo>
                    <a:lnTo>
                      <a:pt x="98" y="5"/>
                    </a:lnTo>
                    <a:lnTo>
                      <a:pt x="63" y="0"/>
                    </a:lnTo>
                    <a:lnTo>
                      <a:pt x="65" y="29"/>
                    </a:lnTo>
                    <a:lnTo>
                      <a:pt x="63" y="29"/>
                    </a:lnTo>
                    <a:lnTo>
                      <a:pt x="59" y="29"/>
                    </a:lnTo>
                    <a:lnTo>
                      <a:pt x="54" y="30"/>
                    </a:lnTo>
                    <a:lnTo>
                      <a:pt x="48" y="32"/>
                    </a:lnTo>
                    <a:lnTo>
                      <a:pt x="42" y="34"/>
                    </a:lnTo>
                    <a:lnTo>
                      <a:pt x="36" y="38"/>
                    </a:lnTo>
                    <a:lnTo>
                      <a:pt x="31" y="42"/>
                    </a:lnTo>
                    <a:lnTo>
                      <a:pt x="29" y="46"/>
                    </a:lnTo>
                    <a:lnTo>
                      <a:pt x="6" y="30"/>
                    </a:lnTo>
                    <a:lnTo>
                      <a:pt x="0" y="75"/>
                    </a:lnTo>
                    <a:lnTo>
                      <a:pt x="13" y="76"/>
                    </a:lnTo>
                    <a:lnTo>
                      <a:pt x="8" y="78"/>
                    </a:lnTo>
                    <a:lnTo>
                      <a:pt x="4" y="80"/>
                    </a:lnTo>
                    <a:lnTo>
                      <a:pt x="2" y="84"/>
                    </a:lnTo>
                    <a:lnTo>
                      <a:pt x="2" y="88"/>
                    </a:lnTo>
                    <a:lnTo>
                      <a:pt x="8" y="94"/>
                    </a:lnTo>
                    <a:lnTo>
                      <a:pt x="21" y="99"/>
                    </a:lnTo>
                    <a:lnTo>
                      <a:pt x="42" y="105"/>
                    </a:lnTo>
                    <a:lnTo>
                      <a:pt x="31"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21" name="Freeform 158"/>
              <p:cNvSpPr>
                <a:spLocks/>
              </p:cNvSpPr>
              <p:nvPr/>
            </p:nvSpPr>
            <p:spPr bwMode="auto">
              <a:xfrm>
                <a:off x="3216" y="1774"/>
                <a:ext cx="21" cy="7"/>
              </a:xfrm>
              <a:custGeom>
                <a:avLst/>
                <a:gdLst>
                  <a:gd name="T0" fmla="*/ 0 w 184"/>
                  <a:gd name="T1" fmla="*/ 0 h 57"/>
                  <a:gd name="T2" fmla="*/ 0 w 184"/>
                  <a:gd name="T3" fmla="*/ 0 h 57"/>
                  <a:gd name="T4" fmla="*/ 0 w 184"/>
                  <a:gd name="T5" fmla="*/ 0 h 57"/>
                  <a:gd name="T6" fmla="*/ 0 w 184"/>
                  <a:gd name="T7" fmla="*/ 0 h 57"/>
                  <a:gd name="T8" fmla="*/ 0 w 184"/>
                  <a:gd name="T9" fmla="*/ 0 h 57"/>
                  <a:gd name="T10" fmla="*/ 0 w 184"/>
                  <a:gd name="T11" fmla="*/ 0 h 57"/>
                  <a:gd name="T12" fmla="*/ 0 w 184"/>
                  <a:gd name="T13" fmla="*/ 0 h 57"/>
                  <a:gd name="T14" fmla="*/ 0 w 184"/>
                  <a:gd name="T15" fmla="*/ 0 h 57"/>
                  <a:gd name="T16" fmla="*/ 0 w 184"/>
                  <a:gd name="T17" fmla="*/ 0 h 57"/>
                  <a:gd name="T18" fmla="*/ 0 w 184"/>
                  <a:gd name="T19" fmla="*/ 0 h 57"/>
                  <a:gd name="T20" fmla="*/ 0 w 184"/>
                  <a:gd name="T21" fmla="*/ 0 h 57"/>
                  <a:gd name="T22" fmla="*/ 0 w 184"/>
                  <a:gd name="T23" fmla="*/ 0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57"/>
                  <a:gd name="T38" fmla="*/ 184 w 184"/>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57">
                    <a:moveTo>
                      <a:pt x="69" y="57"/>
                    </a:moveTo>
                    <a:lnTo>
                      <a:pt x="0" y="3"/>
                    </a:lnTo>
                    <a:lnTo>
                      <a:pt x="2" y="2"/>
                    </a:lnTo>
                    <a:lnTo>
                      <a:pt x="9" y="2"/>
                    </a:lnTo>
                    <a:lnTo>
                      <a:pt x="21" y="0"/>
                    </a:lnTo>
                    <a:lnTo>
                      <a:pt x="36" y="0"/>
                    </a:lnTo>
                    <a:lnTo>
                      <a:pt x="52" y="0"/>
                    </a:lnTo>
                    <a:lnTo>
                      <a:pt x="67" y="2"/>
                    </a:lnTo>
                    <a:lnTo>
                      <a:pt x="82" y="3"/>
                    </a:lnTo>
                    <a:lnTo>
                      <a:pt x="96" y="7"/>
                    </a:lnTo>
                    <a:lnTo>
                      <a:pt x="184" y="23"/>
                    </a:lnTo>
                    <a:lnTo>
                      <a:pt x="69"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22" name="Freeform 159"/>
              <p:cNvSpPr>
                <a:spLocks/>
              </p:cNvSpPr>
              <p:nvPr/>
            </p:nvSpPr>
            <p:spPr bwMode="auto">
              <a:xfrm>
                <a:off x="3124" y="1816"/>
                <a:ext cx="127" cy="47"/>
              </a:xfrm>
              <a:custGeom>
                <a:avLst/>
                <a:gdLst>
                  <a:gd name="T0" fmla="*/ 0 w 1103"/>
                  <a:gd name="T1" fmla="*/ 0 h 409"/>
                  <a:gd name="T2" fmla="*/ 0 w 1103"/>
                  <a:gd name="T3" fmla="*/ 0 h 409"/>
                  <a:gd name="T4" fmla="*/ 0 w 1103"/>
                  <a:gd name="T5" fmla="*/ 0 h 409"/>
                  <a:gd name="T6" fmla="*/ 0 w 1103"/>
                  <a:gd name="T7" fmla="*/ 0 h 409"/>
                  <a:gd name="T8" fmla="*/ 0 w 1103"/>
                  <a:gd name="T9" fmla="*/ 0 h 409"/>
                  <a:gd name="T10" fmla="*/ 0 w 1103"/>
                  <a:gd name="T11" fmla="*/ 0 h 409"/>
                  <a:gd name="T12" fmla="*/ 0 w 1103"/>
                  <a:gd name="T13" fmla="*/ 0 h 409"/>
                  <a:gd name="T14" fmla="*/ 0 w 1103"/>
                  <a:gd name="T15" fmla="*/ 0 h 409"/>
                  <a:gd name="T16" fmla="*/ 0 w 1103"/>
                  <a:gd name="T17" fmla="*/ 0 h 409"/>
                  <a:gd name="T18" fmla="*/ 0 w 1103"/>
                  <a:gd name="T19" fmla="*/ 0 h 409"/>
                  <a:gd name="T20" fmla="*/ 0 w 1103"/>
                  <a:gd name="T21" fmla="*/ 0 h 409"/>
                  <a:gd name="T22" fmla="*/ 0 w 1103"/>
                  <a:gd name="T23" fmla="*/ 0 h 409"/>
                  <a:gd name="T24" fmla="*/ 0 w 1103"/>
                  <a:gd name="T25" fmla="*/ 0 h 409"/>
                  <a:gd name="T26" fmla="*/ 0 w 1103"/>
                  <a:gd name="T27" fmla="*/ 0 h 409"/>
                  <a:gd name="T28" fmla="*/ 0 w 1103"/>
                  <a:gd name="T29" fmla="*/ 0 h 409"/>
                  <a:gd name="T30" fmla="*/ 0 w 1103"/>
                  <a:gd name="T31" fmla="*/ 0 h 409"/>
                  <a:gd name="T32" fmla="*/ 0 w 1103"/>
                  <a:gd name="T33" fmla="*/ 0 h 409"/>
                  <a:gd name="T34" fmla="*/ 0 w 1103"/>
                  <a:gd name="T35" fmla="*/ 0 h 409"/>
                  <a:gd name="T36" fmla="*/ 0 w 1103"/>
                  <a:gd name="T37" fmla="*/ 0 h 409"/>
                  <a:gd name="T38" fmla="*/ 0 w 1103"/>
                  <a:gd name="T39" fmla="*/ 0 h 409"/>
                  <a:gd name="T40" fmla="*/ 0 w 1103"/>
                  <a:gd name="T41" fmla="*/ 0 h 409"/>
                  <a:gd name="T42" fmla="*/ 0 w 1103"/>
                  <a:gd name="T43" fmla="*/ 0 h 409"/>
                  <a:gd name="T44" fmla="*/ 0 w 1103"/>
                  <a:gd name="T45" fmla="*/ 0 h 409"/>
                  <a:gd name="T46" fmla="*/ 0 w 1103"/>
                  <a:gd name="T47" fmla="*/ 0 h 409"/>
                  <a:gd name="T48" fmla="*/ 0 w 1103"/>
                  <a:gd name="T49" fmla="*/ 0 h 409"/>
                  <a:gd name="T50" fmla="*/ 0 w 1103"/>
                  <a:gd name="T51" fmla="*/ 0 h 409"/>
                  <a:gd name="T52" fmla="*/ 0 w 1103"/>
                  <a:gd name="T53" fmla="*/ 0 h 409"/>
                  <a:gd name="T54" fmla="*/ 0 w 1103"/>
                  <a:gd name="T55" fmla="*/ 0 h 409"/>
                  <a:gd name="T56" fmla="*/ 0 w 1103"/>
                  <a:gd name="T57" fmla="*/ 0 h 409"/>
                  <a:gd name="T58" fmla="*/ 0 w 1103"/>
                  <a:gd name="T59" fmla="*/ 0 h 409"/>
                  <a:gd name="T60" fmla="*/ 0 w 1103"/>
                  <a:gd name="T61" fmla="*/ 0 h 409"/>
                  <a:gd name="T62" fmla="*/ 0 w 1103"/>
                  <a:gd name="T63" fmla="*/ 0 h 409"/>
                  <a:gd name="T64" fmla="*/ 0 w 1103"/>
                  <a:gd name="T65" fmla="*/ 0 h 409"/>
                  <a:gd name="T66" fmla="*/ 0 w 1103"/>
                  <a:gd name="T67" fmla="*/ 0 h 409"/>
                  <a:gd name="T68" fmla="*/ 0 w 1103"/>
                  <a:gd name="T69" fmla="*/ 0 h 409"/>
                  <a:gd name="T70" fmla="*/ 0 w 1103"/>
                  <a:gd name="T71" fmla="*/ 0 h 409"/>
                  <a:gd name="T72" fmla="*/ 0 w 1103"/>
                  <a:gd name="T73" fmla="*/ 0 h 409"/>
                  <a:gd name="T74" fmla="*/ 0 w 1103"/>
                  <a:gd name="T75" fmla="*/ 0 h 409"/>
                  <a:gd name="T76" fmla="*/ 0 w 1103"/>
                  <a:gd name="T77" fmla="*/ 0 h 409"/>
                  <a:gd name="T78" fmla="*/ 0 w 1103"/>
                  <a:gd name="T79" fmla="*/ 0 h 409"/>
                  <a:gd name="T80" fmla="*/ 0 w 1103"/>
                  <a:gd name="T81" fmla="*/ 0 h 409"/>
                  <a:gd name="T82" fmla="*/ 0 w 1103"/>
                  <a:gd name="T83" fmla="*/ 0 h 409"/>
                  <a:gd name="T84" fmla="*/ 0 w 1103"/>
                  <a:gd name="T85" fmla="*/ 0 h 409"/>
                  <a:gd name="T86" fmla="*/ 0 w 1103"/>
                  <a:gd name="T87" fmla="*/ 0 h 4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03"/>
                  <a:gd name="T133" fmla="*/ 0 h 409"/>
                  <a:gd name="T134" fmla="*/ 1103 w 1103"/>
                  <a:gd name="T135" fmla="*/ 409 h 4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03" h="409">
                    <a:moveTo>
                      <a:pt x="1044" y="117"/>
                    </a:moveTo>
                    <a:lnTo>
                      <a:pt x="1045" y="119"/>
                    </a:lnTo>
                    <a:lnTo>
                      <a:pt x="1053" y="127"/>
                    </a:lnTo>
                    <a:lnTo>
                      <a:pt x="1063" y="138"/>
                    </a:lnTo>
                    <a:lnTo>
                      <a:pt x="1074" y="154"/>
                    </a:lnTo>
                    <a:lnTo>
                      <a:pt x="1086" y="171"/>
                    </a:lnTo>
                    <a:lnTo>
                      <a:pt x="1095" y="190"/>
                    </a:lnTo>
                    <a:lnTo>
                      <a:pt x="1099" y="202"/>
                    </a:lnTo>
                    <a:lnTo>
                      <a:pt x="1101" y="211"/>
                    </a:lnTo>
                    <a:lnTo>
                      <a:pt x="1103" y="223"/>
                    </a:lnTo>
                    <a:lnTo>
                      <a:pt x="1103" y="232"/>
                    </a:lnTo>
                    <a:lnTo>
                      <a:pt x="1097" y="234"/>
                    </a:lnTo>
                    <a:lnTo>
                      <a:pt x="1086" y="240"/>
                    </a:lnTo>
                    <a:lnTo>
                      <a:pt x="1065" y="250"/>
                    </a:lnTo>
                    <a:lnTo>
                      <a:pt x="1040" y="261"/>
                    </a:lnTo>
                    <a:lnTo>
                      <a:pt x="1009" y="271"/>
                    </a:lnTo>
                    <a:lnTo>
                      <a:pt x="976" y="282"/>
                    </a:lnTo>
                    <a:lnTo>
                      <a:pt x="940" y="292"/>
                    </a:lnTo>
                    <a:lnTo>
                      <a:pt x="905" y="299"/>
                    </a:lnTo>
                    <a:lnTo>
                      <a:pt x="606" y="336"/>
                    </a:lnTo>
                    <a:lnTo>
                      <a:pt x="600" y="336"/>
                    </a:lnTo>
                    <a:lnTo>
                      <a:pt x="585" y="338"/>
                    </a:lnTo>
                    <a:lnTo>
                      <a:pt x="562" y="340"/>
                    </a:lnTo>
                    <a:lnTo>
                      <a:pt x="533" y="340"/>
                    </a:lnTo>
                    <a:lnTo>
                      <a:pt x="502" y="340"/>
                    </a:lnTo>
                    <a:lnTo>
                      <a:pt x="470" y="340"/>
                    </a:lnTo>
                    <a:lnTo>
                      <a:pt x="441" y="336"/>
                    </a:lnTo>
                    <a:lnTo>
                      <a:pt x="414" y="328"/>
                    </a:lnTo>
                    <a:lnTo>
                      <a:pt x="395" y="361"/>
                    </a:lnTo>
                    <a:lnTo>
                      <a:pt x="384" y="363"/>
                    </a:lnTo>
                    <a:lnTo>
                      <a:pt x="349" y="367"/>
                    </a:lnTo>
                    <a:lnTo>
                      <a:pt x="301" y="374"/>
                    </a:lnTo>
                    <a:lnTo>
                      <a:pt x="242" y="382"/>
                    </a:lnTo>
                    <a:lnTo>
                      <a:pt x="176" y="390"/>
                    </a:lnTo>
                    <a:lnTo>
                      <a:pt x="111" y="397"/>
                    </a:lnTo>
                    <a:lnTo>
                      <a:pt x="50" y="405"/>
                    </a:lnTo>
                    <a:lnTo>
                      <a:pt x="0" y="409"/>
                    </a:lnTo>
                    <a:lnTo>
                      <a:pt x="2" y="407"/>
                    </a:lnTo>
                    <a:lnTo>
                      <a:pt x="11" y="401"/>
                    </a:lnTo>
                    <a:lnTo>
                      <a:pt x="23" y="392"/>
                    </a:lnTo>
                    <a:lnTo>
                      <a:pt x="38" y="380"/>
                    </a:lnTo>
                    <a:lnTo>
                      <a:pt x="55" y="367"/>
                    </a:lnTo>
                    <a:lnTo>
                      <a:pt x="71" y="353"/>
                    </a:lnTo>
                    <a:lnTo>
                      <a:pt x="84" y="340"/>
                    </a:lnTo>
                    <a:lnTo>
                      <a:pt x="96" y="326"/>
                    </a:lnTo>
                    <a:lnTo>
                      <a:pt x="101" y="324"/>
                    </a:lnTo>
                    <a:lnTo>
                      <a:pt x="119" y="322"/>
                    </a:lnTo>
                    <a:lnTo>
                      <a:pt x="144" y="319"/>
                    </a:lnTo>
                    <a:lnTo>
                      <a:pt x="174" y="313"/>
                    </a:lnTo>
                    <a:lnTo>
                      <a:pt x="205" y="305"/>
                    </a:lnTo>
                    <a:lnTo>
                      <a:pt x="236" y="298"/>
                    </a:lnTo>
                    <a:lnTo>
                      <a:pt x="261" y="290"/>
                    </a:lnTo>
                    <a:lnTo>
                      <a:pt x="278" y="282"/>
                    </a:lnTo>
                    <a:lnTo>
                      <a:pt x="282" y="228"/>
                    </a:lnTo>
                    <a:lnTo>
                      <a:pt x="332" y="207"/>
                    </a:lnTo>
                    <a:lnTo>
                      <a:pt x="336" y="129"/>
                    </a:lnTo>
                    <a:lnTo>
                      <a:pt x="337" y="129"/>
                    </a:lnTo>
                    <a:lnTo>
                      <a:pt x="343" y="127"/>
                    </a:lnTo>
                    <a:lnTo>
                      <a:pt x="351" y="123"/>
                    </a:lnTo>
                    <a:lnTo>
                      <a:pt x="361" y="119"/>
                    </a:lnTo>
                    <a:lnTo>
                      <a:pt x="370" y="111"/>
                    </a:lnTo>
                    <a:lnTo>
                      <a:pt x="382" y="102"/>
                    </a:lnTo>
                    <a:lnTo>
                      <a:pt x="391" y="90"/>
                    </a:lnTo>
                    <a:lnTo>
                      <a:pt x="399" y="75"/>
                    </a:lnTo>
                    <a:lnTo>
                      <a:pt x="347" y="0"/>
                    </a:lnTo>
                    <a:lnTo>
                      <a:pt x="355" y="0"/>
                    </a:lnTo>
                    <a:lnTo>
                      <a:pt x="380" y="4"/>
                    </a:lnTo>
                    <a:lnTo>
                      <a:pt x="414" y="10"/>
                    </a:lnTo>
                    <a:lnTo>
                      <a:pt x="458" y="15"/>
                    </a:lnTo>
                    <a:lnTo>
                      <a:pt x="508" y="23"/>
                    </a:lnTo>
                    <a:lnTo>
                      <a:pt x="556" y="29"/>
                    </a:lnTo>
                    <a:lnTo>
                      <a:pt x="604" y="33"/>
                    </a:lnTo>
                    <a:lnTo>
                      <a:pt x="646" y="37"/>
                    </a:lnTo>
                    <a:lnTo>
                      <a:pt x="639" y="37"/>
                    </a:lnTo>
                    <a:lnTo>
                      <a:pt x="623" y="40"/>
                    </a:lnTo>
                    <a:lnTo>
                      <a:pt x="598" y="44"/>
                    </a:lnTo>
                    <a:lnTo>
                      <a:pt x="572" y="50"/>
                    </a:lnTo>
                    <a:lnTo>
                      <a:pt x="545" y="58"/>
                    </a:lnTo>
                    <a:lnTo>
                      <a:pt x="520" y="65"/>
                    </a:lnTo>
                    <a:lnTo>
                      <a:pt x="510" y="69"/>
                    </a:lnTo>
                    <a:lnTo>
                      <a:pt x="502" y="73"/>
                    </a:lnTo>
                    <a:lnTo>
                      <a:pt x="497" y="79"/>
                    </a:lnTo>
                    <a:lnTo>
                      <a:pt x="493" y="83"/>
                    </a:lnTo>
                    <a:lnTo>
                      <a:pt x="497" y="85"/>
                    </a:lnTo>
                    <a:lnTo>
                      <a:pt x="504" y="90"/>
                    </a:lnTo>
                    <a:lnTo>
                      <a:pt x="514" y="98"/>
                    </a:lnTo>
                    <a:lnTo>
                      <a:pt x="524" y="111"/>
                    </a:lnTo>
                    <a:lnTo>
                      <a:pt x="527" y="117"/>
                    </a:lnTo>
                    <a:lnTo>
                      <a:pt x="531" y="127"/>
                    </a:lnTo>
                    <a:lnTo>
                      <a:pt x="533" y="134"/>
                    </a:lnTo>
                    <a:lnTo>
                      <a:pt x="535" y="144"/>
                    </a:lnTo>
                    <a:lnTo>
                      <a:pt x="535" y="156"/>
                    </a:lnTo>
                    <a:lnTo>
                      <a:pt x="533" y="167"/>
                    </a:lnTo>
                    <a:lnTo>
                      <a:pt x="529" y="179"/>
                    </a:lnTo>
                    <a:lnTo>
                      <a:pt x="524" y="190"/>
                    </a:lnTo>
                    <a:lnTo>
                      <a:pt x="524" y="194"/>
                    </a:lnTo>
                    <a:lnTo>
                      <a:pt x="526" y="205"/>
                    </a:lnTo>
                    <a:lnTo>
                      <a:pt x="527" y="219"/>
                    </a:lnTo>
                    <a:lnTo>
                      <a:pt x="527" y="234"/>
                    </a:lnTo>
                    <a:lnTo>
                      <a:pt x="527" y="248"/>
                    </a:lnTo>
                    <a:lnTo>
                      <a:pt x="524" y="259"/>
                    </a:lnTo>
                    <a:lnTo>
                      <a:pt x="520" y="263"/>
                    </a:lnTo>
                    <a:lnTo>
                      <a:pt x="516" y="265"/>
                    </a:lnTo>
                    <a:lnTo>
                      <a:pt x="512" y="265"/>
                    </a:lnTo>
                    <a:lnTo>
                      <a:pt x="504" y="261"/>
                    </a:lnTo>
                    <a:lnTo>
                      <a:pt x="504" y="263"/>
                    </a:lnTo>
                    <a:lnTo>
                      <a:pt x="506" y="269"/>
                    </a:lnTo>
                    <a:lnTo>
                      <a:pt x="514" y="274"/>
                    </a:lnTo>
                    <a:lnTo>
                      <a:pt x="527" y="280"/>
                    </a:lnTo>
                    <a:lnTo>
                      <a:pt x="537" y="284"/>
                    </a:lnTo>
                    <a:lnTo>
                      <a:pt x="550" y="286"/>
                    </a:lnTo>
                    <a:lnTo>
                      <a:pt x="568" y="286"/>
                    </a:lnTo>
                    <a:lnTo>
                      <a:pt x="587" y="286"/>
                    </a:lnTo>
                    <a:lnTo>
                      <a:pt x="612" y="284"/>
                    </a:lnTo>
                    <a:lnTo>
                      <a:pt x="639" y="282"/>
                    </a:lnTo>
                    <a:lnTo>
                      <a:pt x="673" y="276"/>
                    </a:lnTo>
                    <a:lnTo>
                      <a:pt x="710" y="271"/>
                    </a:lnTo>
                    <a:lnTo>
                      <a:pt x="748" y="263"/>
                    </a:lnTo>
                    <a:lnTo>
                      <a:pt x="781" y="255"/>
                    </a:lnTo>
                    <a:lnTo>
                      <a:pt x="809" y="246"/>
                    </a:lnTo>
                    <a:lnTo>
                      <a:pt x="834" y="236"/>
                    </a:lnTo>
                    <a:lnTo>
                      <a:pt x="856" y="227"/>
                    </a:lnTo>
                    <a:lnTo>
                      <a:pt x="873" y="215"/>
                    </a:lnTo>
                    <a:lnTo>
                      <a:pt x="886" y="203"/>
                    </a:lnTo>
                    <a:lnTo>
                      <a:pt x="896" y="192"/>
                    </a:lnTo>
                    <a:lnTo>
                      <a:pt x="902" y="180"/>
                    </a:lnTo>
                    <a:lnTo>
                      <a:pt x="905" y="167"/>
                    </a:lnTo>
                    <a:lnTo>
                      <a:pt x="903" y="154"/>
                    </a:lnTo>
                    <a:lnTo>
                      <a:pt x="902" y="140"/>
                    </a:lnTo>
                    <a:lnTo>
                      <a:pt x="894" y="127"/>
                    </a:lnTo>
                    <a:lnTo>
                      <a:pt x="886" y="111"/>
                    </a:lnTo>
                    <a:lnTo>
                      <a:pt x="873" y="98"/>
                    </a:lnTo>
                    <a:lnTo>
                      <a:pt x="859" y="83"/>
                    </a:lnTo>
                    <a:lnTo>
                      <a:pt x="1044"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23" name="Freeform 160"/>
              <p:cNvSpPr>
                <a:spLocks/>
              </p:cNvSpPr>
              <p:nvPr/>
            </p:nvSpPr>
            <p:spPr bwMode="auto">
              <a:xfrm>
                <a:off x="3097" y="1813"/>
                <a:ext cx="57" cy="35"/>
              </a:xfrm>
              <a:custGeom>
                <a:avLst/>
                <a:gdLst>
                  <a:gd name="T0" fmla="*/ 0 w 491"/>
                  <a:gd name="T1" fmla="*/ 0 h 307"/>
                  <a:gd name="T2" fmla="*/ 0 w 491"/>
                  <a:gd name="T3" fmla="*/ 0 h 307"/>
                  <a:gd name="T4" fmla="*/ 0 w 491"/>
                  <a:gd name="T5" fmla="*/ 0 h 307"/>
                  <a:gd name="T6" fmla="*/ 0 w 491"/>
                  <a:gd name="T7" fmla="*/ 0 h 307"/>
                  <a:gd name="T8" fmla="*/ 0 w 491"/>
                  <a:gd name="T9" fmla="*/ 0 h 307"/>
                  <a:gd name="T10" fmla="*/ 0 w 491"/>
                  <a:gd name="T11" fmla="*/ 0 h 307"/>
                  <a:gd name="T12" fmla="*/ 0 w 491"/>
                  <a:gd name="T13" fmla="*/ 0 h 307"/>
                  <a:gd name="T14" fmla="*/ 0 w 491"/>
                  <a:gd name="T15" fmla="*/ 0 h 307"/>
                  <a:gd name="T16" fmla="*/ 0 w 491"/>
                  <a:gd name="T17" fmla="*/ 0 h 307"/>
                  <a:gd name="T18" fmla="*/ 0 w 491"/>
                  <a:gd name="T19" fmla="*/ 0 h 307"/>
                  <a:gd name="T20" fmla="*/ 0 w 491"/>
                  <a:gd name="T21" fmla="*/ 0 h 307"/>
                  <a:gd name="T22" fmla="*/ 0 w 491"/>
                  <a:gd name="T23" fmla="*/ 0 h 307"/>
                  <a:gd name="T24" fmla="*/ 0 w 491"/>
                  <a:gd name="T25" fmla="*/ 0 h 307"/>
                  <a:gd name="T26" fmla="*/ 0 w 491"/>
                  <a:gd name="T27" fmla="*/ 0 h 307"/>
                  <a:gd name="T28" fmla="*/ 0 w 491"/>
                  <a:gd name="T29" fmla="*/ 0 h 307"/>
                  <a:gd name="T30" fmla="*/ 0 w 491"/>
                  <a:gd name="T31" fmla="*/ 0 h 307"/>
                  <a:gd name="T32" fmla="*/ 0 w 491"/>
                  <a:gd name="T33" fmla="*/ 0 h 307"/>
                  <a:gd name="T34" fmla="*/ 0 w 491"/>
                  <a:gd name="T35" fmla="*/ 0 h 307"/>
                  <a:gd name="T36" fmla="*/ 0 w 491"/>
                  <a:gd name="T37" fmla="*/ 0 h 307"/>
                  <a:gd name="T38" fmla="*/ 0 w 491"/>
                  <a:gd name="T39" fmla="*/ 0 h 307"/>
                  <a:gd name="T40" fmla="*/ 0 w 491"/>
                  <a:gd name="T41" fmla="*/ 0 h 307"/>
                  <a:gd name="T42" fmla="*/ 0 w 491"/>
                  <a:gd name="T43" fmla="*/ 0 h 307"/>
                  <a:gd name="T44" fmla="*/ 0 w 491"/>
                  <a:gd name="T45" fmla="*/ 0 h 307"/>
                  <a:gd name="T46" fmla="*/ 0 w 491"/>
                  <a:gd name="T47" fmla="*/ 0 h 307"/>
                  <a:gd name="T48" fmla="*/ 0 w 491"/>
                  <a:gd name="T49" fmla="*/ 0 h 307"/>
                  <a:gd name="T50" fmla="*/ 0 w 491"/>
                  <a:gd name="T51" fmla="*/ 0 h 307"/>
                  <a:gd name="T52" fmla="*/ 0 w 491"/>
                  <a:gd name="T53" fmla="*/ 0 h 307"/>
                  <a:gd name="T54" fmla="*/ 0 w 491"/>
                  <a:gd name="T55" fmla="*/ 0 h 307"/>
                  <a:gd name="T56" fmla="*/ 0 w 491"/>
                  <a:gd name="T57" fmla="*/ 0 h 307"/>
                  <a:gd name="T58" fmla="*/ 0 w 491"/>
                  <a:gd name="T59" fmla="*/ 0 h 307"/>
                  <a:gd name="T60" fmla="*/ 0 w 491"/>
                  <a:gd name="T61" fmla="*/ 0 h 307"/>
                  <a:gd name="T62" fmla="*/ 0 w 491"/>
                  <a:gd name="T63" fmla="*/ 0 h 307"/>
                  <a:gd name="T64" fmla="*/ 0 w 491"/>
                  <a:gd name="T65" fmla="*/ 0 h 307"/>
                  <a:gd name="T66" fmla="*/ 0 w 491"/>
                  <a:gd name="T67" fmla="*/ 0 h 307"/>
                  <a:gd name="T68" fmla="*/ 0 w 491"/>
                  <a:gd name="T69" fmla="*/ 0 h 307"/>
                  <a:gd name="T70" fmla="*/ 0 w 491"/>
                  <a:gd name="T71" fmla="*/ 0 h 307"/>
                  <a:gd name="T72" fmla="*/ 0 w 491"/>
                  <a:gd name="T73" fmla="*/ 0 h 307"/>
                  <a:gd name="T74" fmla="*/ 0 w 491"/>
                  <a:gd name="T75" fmla="*/ 0 h 307"/>
                  <a:gd name="T76" fmla="*/ 0 w 491"/>
                  <a:gd name="T77" fmla="*/ 0 h 307"/>
                  <a:gd name="T78" fmla="*/ 0 w 491"/>
                  <a:gd name="T79" fmla="*/ 0 h 307"/>
                  <a:gd name="T80" fmla="*/ 0 w 491"/>
                  <a:gd name="T81" fmla="*/ 0 h 307"/>
                  <a:gd name="T82" fmla="*/ 0 w 491"/>
                  <a:gd name="T83" fmla="*/ 0 h 307"/>
                  <a:gd name="T84" fmla="*/ 0 w 491"/>
                  <a:gd name="T85" fmla="*/ 0 h 307"/>
                  <a:gd name="T86" fmla="*/ 0 w 491"/>
                  <a:gd name="T87" fmla="*/ 0 h 307"/>
                  <a:gd name="T88" fmla="*/ 0 w 491"/>
                  <a:gd name="T89" fmla="*/ 0 h 307"/>
                  <a:gd name="T90" fmla="*/ 0 w 491"/>
                  <a:gd name="T91" fmla="*/ 0 h 307"/>
                  <a:gd name="T92" fmla="*/ 0 w 491"/>
                  <a:gd name="T93" fmla="*/ 0 h 307"/>
                  <a:gd name="T94" fmla="*/ 0 w 491"/>
                  <a:gd name="T95" fmla="*/ 0 h 307"/>
                  <a:gd name="T96" fmla="*/ 0 w 491"/>
                  <a:gd name="T97" fmla="*/ 0 h 307"/>
                  <a:gd name="T98" fmla="*/ 0 w 491"/>
                  <a:gd name="T99" fmla="*/ 0 h 307"/>
                  <a:gd name="T100" fmla="*/ 0 w 491"/>
                  <a:gd name="T101" fmla="*/ 0 h 307"/>
                  <a:gd name="T102" fmla="*/ 0 w 491"/>
                  <a:gd name="T103" fmla="*/ 0 h 307"/>
                  <a:gd name="T104" fmla="*/ 0 w 491"/>
                  <a:gd name="T105" fmla="*/ 0 h 307"/>
                  <a:gd name="T106" fmla="*/ 0 w 491"/>
                  <a:gd name="T107" fmla="*/ 0 h 307"/>
                  <a:gd name="T108" fmla="*/ 0 w 491"/>
                  <a:gd name="T109" fmla="*/ 0 h 307"/>
                  <a:gd name="T110" fmla="*/ 0 w 491"/>
                  <a:gd name="T111" fmla="*/ 0 h 307"/>
                  <a:gd name="T112" fmla="*/ 0 w 491"/>
                  <a:gd name="T113" fmla="*/ 0 h 307"/>
                  <a:gd name="T114" fmla="*/ 0 w 491"/>
                  <a:gd name="T115" fmla="*/ 0 h 307"/>
                  <a:gd name="T116" fmla="*/ 0 w 491"/>
                  <a:gd name="T117" fmla="*/ 0 h 307"/>
                  <a:gd name="T118" fmla="*/ 0 w 491"/>
                  <a:gd name="T119" fmla="*/ 0 h 307"/>
                  <a:gd name="T120" fmla="*/ 0 w 491"/>
                  <a:gd name="T121" fmla="*/ 0 h 307"/>
                  <a:gd name="T122" fmla="*/ 0 w 491"/>
                  <a:gd name="T123" fmla="*/ 0 h 3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91"/>
                  <a:gd name="T187" fmla="*/ 0 h 307"/>
                  <a:gd name="T188" fmla="*/ 491 w 491"/>
                  <a:gd name="T189" fmla="*/ 307 h 3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91" h="307">
                    <a:moveTo>
                      <a:pt x="489" y="188"/>
                    </a:moveTo>
                    <a:lnTo>
                      <a:pt x="489" y="188"/>
                    </a:lnTo>
                    <a:lnTo>
                      <a:pt x="489" y="192"/>
                    </a:lnTo>
                    <a:lnTo>
                      <a:pt x="487" y="196"/>
                    </a:lnTo>
                    <a:lnTo>
                      <a:pt x="487" y="204"/>
                    </a:lnTo>
                    <a:lnTo>
                      <a:pt x="487" y="209"/>
                    </a:lnTo>
                    <a:lnTo>
                      <a:pt x="489" y="217"/>
                    </a:lnTo>
                    <a:lnTo>
                      <a:pt x="489" y="225"/>
                    </a:lnTo>
                    <a:lnTo>
                      <a:pt x="491" y="234"/>
                    </a:lnTo>
                    <a:lnTo>
                      <a:pt x="485" y="236"/>
                    </a:lnTo>
                    <a:lnTo>
                      <a:pt x="470" y="244"/>
                    </a:lnTo>
                    <a:lnTo>
                      <a:pt x="445" y="254"/>
                    </a:lnTo>
                    <a:lnTo>
                      <a:pt x="416" y="265"/>
                    </a:lnTo>
                    <a:lnTo>
                      <a:pt x="383" y="277"/>
                    </a:lnTo>
                    <a:lnTo>
                      <a:pt x="351" y="284"/>
                    </a:lnTo>
                    <a:lnTo>
                      <a:pt x="335" y="288"/>
                    </a:lnTo>
                    <a:lnTo>
                      <a:pt x="320" y="290"/>
                    </a:lnTo>
                    <a:lnTo>
                      <a:pt x="307" y="290"/>
                    </a:lnTo>
                    <a:lnTo>
                      <a:pt x="293" y="288"/>
                    </a:lnTo>
                    <a:lnTo>
                      <a:pt x="291" y="290"/>
                    </a:lnTo>
                    <a:lnTo>
                      <a:pt x="284" y="294"/>
                    </a:lnTo>
                    <a:lnTo>
                      <a:pt x="272" y="300"/>
                    </a:lnTo>
                    <a:lnTo>
                      <a:pt x="260" y="303"/>
                    </a:lnTo>
                    <a:lnTo>
                      <a:pt x="245" y="307"/>
                    </a:lnTo>
                    <a:lnTo>
                      <a:pt x="230" y="307"/>
                    </a:lnTo>
                    <a:lnTo>
                      <a:pt x="222" y="305"/>
                    </a:lnTo>
                    <a:lnTo>
                      <a:pt x="214" y="302"/>
                    </a:lnTo>
                    <a:lnTo>
                      <a:pt x="209" y="298"/>
                    </a:lnTo>
                    <a:lnTo>
                      <a:pt x="201" y="290"/>
                    </a:lnTo>
                    <a:lnTo>
                      <a:pt x="195" y="292"/>
                    </a:lnTo>
                    <a:lnTo>
                      <a:pt x="182" y="294"/>
                    </a:lnTo>
                    <a:lnTo>
                      <a:pt x="161" y="294"/>
                    </a:lnTo>
                    <a:lnTo>
                      <a:pt x="138" y="292"/>
                    </a:lnTo>
                    <a:lnTo>
                      <a:pt x="126" y="290"/>
                    </a:lnTo>
                    <a:lnTo>
                      <a:pt x="115" y="286"/>
                    </a:lnTo>
                    <a:lnTo>
                      <a:pt x="103" y="280"/>
                    </a:lnTo>
                    <a:lnTo>
                      <a:pt x="94" y="273"/>
                    </a:lnTo>
                    <a:lnTo>
                      <a:pt x="86" y="265"/>
                    </a:lnTo>
                    <a:lnTo>
                      <a:pt x="80" y="254"/>
                    </a:lnTo>
                    <a:lnTo>
                      <a:pt x="76" y="238"/>
                    </a:lnTo>
                    <a:lnTo>
                      <a:pt x="74" y="223"/>
                    </a:lnTo>
                    <a:lnTo>
                      <a:pt x="72" y="223"/>
                    </a:lnTo>
                    <a:lnTo>
                      <a:pt x="67" y="221"/>
                    </a:lnTo>
                    <a:lnTo>
                      <a:pt x="55" y="221"/>
                    </a:lnTo>
                    <a:lnTo>
                      <a:pt x="44" y="217"/>
                    </a:lnTo>
                    <a:lnTo>
                      <a:pt x="32" y="213"/>
                    </a:lnTo>
                    <a:lnTo>
                      <a:pt x="19" y="208"/>
                    </a:lnTo>
                    <a:lnTo>
                      <a:pt x="7" y="200"/>
                    </a:lnTo>
                    <a:lnTo>
                      <a:pt x="0" y="188"/>
                    </a:lnTo>
                    <a:lnTo>
                      <a:pt x="0" y="185"/>
                    </a:lnTo>
                    <a:lnTo>
                      <a:pt x="1" y="179"/>
                    </a:lnTo>
                    <a:lnTo>
                      <a:pt x="7" y="171"/>
                    </a:lnTo>
                    <a:lnTo>
                      <a:pt x="17" y="160"/>
                    </a:lnTo>
                    <a:lnTo>
                      <a:pt x="30" y="148"/>
                    </a:lnTo>
                    <a:lnTo>
                      <a:pt x="49" y="137"/>
                    </a:lnTo>
                    <a:lnTo>
                      <a:pt x="74" y="127"/>
                    </a:lnTo>
                    <a:lnTo>
                      <a:pt x="107" y="119"/>
                    </a:lnTo>
                    <a:lnTo>
                      <a:pt x="130" y="110"/>
                    </a:lnTo>
                    <a:lnTo>
                      <a:pt x="132" y="106"/>
                    </a:lnTo>
                    <a:lnTo>
                      <a:pt x="134" y="100"/>
                    </a:lnTo>
                    <a:lnTo>
                      <a:pt x="138" y="94"/>
                    </a:lnTo>
                    <a:lnTo>
                      <a:pt x="142" y="89"/>
                    </a:lnTo>
                    <a:lnTo>
                      <a:pt x="149" y="81"/>
                    </a:lnTo>
                    <a:lnTo>
                      <a:pt x="155" y="73"/>
                    </a:lnTo>
                    <a:lnTo>
                      <a:pt x="165" y="67"/>
                    </a:lnTo>
                    <a:lnTo>
                      <a:pt x="174" y="62"/>
                    </a:lnTo>
                    <a:lnTo>
                      <a:pt x="145" y="23"/>
                    </a:lnTo>
                    <a:lnTo>
                      <a:pt x="145" y="20"/>
                    </a:lnTo>
                    <a:lnTo>
                      <a:pt x="147" y="16"/>
                    </a:lnTo>
                    <a:lnTo>
                      <a:pt x="149" y="12"/>
                    </a:lnTo>
                    <a:lnTo>
                      <a:pt x="151" y="8"/>
                    </a:lnTo>
                    <a:lnTo>
                      <a:pt x="155" y="4"/>
                    </a:lnTo>
                    <a:lnTo>
                      <a:pt x="163" y="2"/>
                    </a:lnTo>
                    <a:lnTo>
                      <a:pt x="172" y="0"/>
                    </a:lnTo>
                    <a:lnTo>
                      <a:pt x="203" y="44"/>
                    </a:lnTo>
                    <a:lnTo>
                      <a:pt x="205" y="44"/>
                    </a:lnTo>
                    <a:lnTo>
                      <a:pt x="211" y="41"/>
                    </a:lnTo>
                    <a:lnTo>
                      <a:pt x="220" y="35"/>
                    </a:lnTo>
                    <a:lnTo>
                      <a:pt x="230" y="31"/>
                    </a:lnTo>
                    <a:lnTo>
                      <a:pt x="243" y="25"/>
                    </a:lnTo>
                    <a:lnTo>
                      <a:pt x="255" y="20"/>
                    </a:lnTo>
                    <a:lnTo>
                      <a:pt x="268" y="16"/>
                    </a:lnTo>
                    <a:lnTo>
                      <a:pt x="280" y="12"/>
                    </a:lnTo>
                    <a:lnTo>
                      <a:pt x="280" y="14"/>
                    </a:lnTo>
                    <a:lnTo>
                      <a:pt x="282" y="18"/>
                    </a:lnTo>
                    <a:lnTo>
                      <a:pt x="284" y="21"/>
                    </a:lnTo>
                    <a:lnTo>
                      <a:pt x="287" y="29"/>
                    </a:lnTo>
                    <a:lnTo>
                      <a:pt x="287" y="35"/>
                    </a:lnTo>
                    <a:lnTo>
                      <a:pt x="289" y="43"/>
                    </a:lnTo>
                    <a:lnTo>
                      <a:pt x="287" y="50"/>
                    </a:lnTo>
                    <a:lnTo>
                      <a:pt x="284" y="56"/>
                    </a:lnTo>
                    <a:lnTo>
                      <a:pt x="264" y="54"/>
                    </a:lnTo>
                    <a:lnTo>
                      <a:pt x="264" y="56"/>
                    </a:lnTo>
                    <a:lnTo>
                      <a:pt x="266" y="62"/>
                    </a:lnTo>
                    <a:lnTo>
                      <a:pt x="268" y="71"/>
                    </a:lnTo>
                    <a:lnTo>
                      <a:pt x="272" y="85"/>
                    </a:lnTo>
                    <a:lnTo>
                      <a:pt x="272" y="100"/>
                    </a:lnTo>
                    <a:lnTo>
                      <a:pt x="272" y="115"/>
                    </a:lnTo>
                    <a:lnTo>
                      <a:pt x="268" y="135"/>
                    </a:lnTo>
                    <a:lnTo>
                      <a:pt x="260" y="154"/>
                    </a:lnTo>
                    <a:lnTo>
                      <a:pt x="287" y="169"/>
                    </a:lnTo>
                    <a:lnTo>
                      <a:pt x="284" y="192"/>
                    </a:lnTo>
                    <a:lnTo>
                      <a:pt x="264" y="196"/>
                    </a:lnTo>
                    <a:lnTo>
                      <a:pt x="264" y="198"/>
                    </a:lnTo>
                    <a:lnTo>
                      <a:pt x="266" y="204"/>
                    </a:lnTo>
                    <a:lnTo>
                      <a:pt x="270" y="209"/>
                    </a:lnTo>
                    <a:lnTo>
                      <a:pt x="276" y="215"/>
                    </a:lnTo>
                    <a:lnTo>
                      <a:pt x="284" y="219"/>
                    </a:lnTo>
                    <a:lnTo>
                      <a:pt x="295" y="221"/>
                    </a:lnTo>
                    <a:lnTo>
                      <a:pt x="301" y="221"/>
                    </a:lnTo>
                    <a:lnTo>
                      <a:pt x="308" y="217"/>
                    </a:lnTo>
                    <a:lnTo>
                      <a:pt x="316" y="213"/>
                    </a:lnTo>
                    <a:lnTo>
                      <a:pt x="326" y="208"/>
                    </a:lnTo>
                    <a:lnTo>
                      <a:pt x="324" y="209"/>
                    </a:lnTo>
                    <a:lnTo>
                      <a:pt x="322" y="213"/>
                    </a:lnTo>
                    <a:lnTo>
                      <a:pt x="322" y="217"/>
                    </a:lnTo>
                    <a:lnTo>
                      <a:pt x="322" y="219"/>
                    </a:lnTo>
                    <a:lnTo>
                      <a:pt x="324" y="221"/>
                    </a:lnTo>
                    <a:lnTo>
                      <a:pt x="328" y="223"/>
                    </a:lnTo>
                    <a:lnTo>
                      <a:pt x="341" y="223"/>
                    </a:lnTo>
                    <a:lnTo>
                      <a:pt x="366" y="219"/>
                    </a:lnTo>
                    <a:lnTo>
                      <a:pt x="404" y="209"/>
                    </a:lnTo>
                    <a:lnTo>
                      <a:pt x="458" y="192"/>
                    </a:lnTo>
                    <a:lnTo>
                      <a:pt x="489"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24" name="Freeform 161"/>
              <p:cNvSpPr>
                <a:spLocks/>
              </p:cNvSpPr>
              <p:nvPr/>
            </p:nvSpPr>
            <p:spPr bwMode="auto">
              <a:xfrm>
                <a:off x="3279" y="1787"/>
                <a:ext cx="32" cy="8"/>
              </a:xfrm>
              <a:custGeom>
                <a:avLst/>
                <a:gdLst>
                  <a:gd name="T0" fmla="*/ 0 w 273"/>
                  <a:gd name="T1" fmla="*/ 0 h 73"/>
                  <a:gd name="T2" fmla="*/ 0 w 273"/>
                  <a:gd name="T3" fmla="*/ 0 h 73"/>
                  <a:gd name="T4" fmla="*/ 0 w 273"/>
                  <a:gd name="T5" fmla="*/ 0 h 73"/>
                  <a:gd name="T6" fmla="*/ 0 w 273"/>
                  <a:gd name="T7" fmla="*/ 0 h 73"/>
                  <a:gd name="T8" fmla="*/ 0 w 273"/>
                  <a:gd name="T9" fmla="*/ 0 h 73"/>
                  <a:gd name="T10" fmla="*/ 0 w 273"/>
                  <a:gd name="T11" fmla="*/ 0 h 73"/>
                  <a:gd name="T12" fmla="*/ 0 w 273"/>
                  <a:gd name="T13" fmla="*/ 0 h 73"/>
                  <a:gd name="T14" fmla="*/ 0 w 273"/>
                  <a:gd name="T15" fmla="*/ 0 h 73"/>
                  <a:gd name="T16" fmla="*/ 0 w 273"/>
                  <a:gd name="T17" fmla="*/ 0 h 73"/>
                  <a:gd name="T18" fmla="*/ 0 w 273"/>
                  <a:gd name="T19" fmla="*/ 0 h 73"/>
                  <a:gd name="T20" fmla="*/ 0 w 273"/>
                  <a:gd name="T21" fmla="*/ 0 h 73"/>
                  <a:gd name="T22" fmla="*/ 0 w 273"/>
                  <a:gd name="T23" fmla="*/ 0 h 73"/>
                  <a:gd name="T24" fmla="*/ 0 w 273"/>
                  <a:gd name="T25" fmla="*/ 0 h 73"/>
                  <a:gd name="T26" fmla="*/ 0 w 273"/>
                  <a:gd name="T27" fmla="*/ 0 h 73"/>
                  <a:gd name="T28" fmla="*/ 0 w 273"/>
                  <a:gd name="T29" fmla="*/ 0 h 73"/>
                  <a:gd name="T30" fmla="*/ 0 w 273"/>
                  <a:gd name="T31" fmla="*/ 0 h 73"/>
                  <a:gd name="T32" fmla="*/ 0 w 273"/>
                  <a:gd name="T33" fmla="*/ 0 h 73"/>
                  <a:gd name="T34" fmla="*/ 0 w 273"/>
                  <a:gd name="T35" fmla="*/ 0 h 73"/>
                  <a:gd name="T36" fmla="*/ 0 w 273"/>
                  <a:gd name="T37" fmla="*/ 0 h 73"/>
                  <a:gd name="T38" fmla="*/ 0 w 273"/>
                  <a:gd name="T39" fmla="*/ 0 h 73"/>
                  <a:gd name="T40" fmla="*/ 0 w 273"/>
                  <a:gd name="T41" fmla="*/ 0 h 73"/>
                  <a:gd name="T42" fmla="*/ 0 w 273"/>
                  <a:gd name="T43" fmla="*/ 0 h 73"/>
                  <a:gd name="T44" fmla="*/ 0 w 273"/>
                  <a:gd name="T45" fmla="*/ 0 h 73"/>
                  <a:gd name="T46" fmla="*/ 0 w 273"/>
                  <a:gd name="T47" fmla="*/ 0 h 73"/>
                  <a:gd name="T48" fmla="*/ 0 w 273"/>
                  <a:gd name="T49" fmla="*/ 0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3"/>
                  <a:gd name="T76" fmla="*/ 0 h 73"/>
                  <a:gd name="T77" fmla="*/ 273 w 273"/>
                  <a:gd name="T78" fmla="*/ 73 h 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3" h="73">
                    <a:moveTo>
                      <a:pt x="37" y="73"/>
                    </a:moveTo>
                    <a:lnTo>
                      <a:pt x="25" y="71"/>
                    </a:lnTo>
                    <a:lnTo>
                      <a:pt x="18" y="69"/>
                    </a:lnTo>
                    <a:lnTo>
                      <a:pt x="10" y="63"/>
                    </a:lnTo>
                    <a:lnTo>
                      <a:pt x="6" y="59"/>
                    </a:lnTo>
                    <a:lnTo>
                      <a:pt x="2" y="54"/>
                    </a:lnTo>
                    <a:lnTo>
                      <a:pt x="0" y="50"/>
                    </a:lnTo>
                    <a:lnTo>
                      <a:pt x="0" y="44"/>
                    </a:lnTo>
                    <a:lnTo>
                      <a:pt x="2" y="38"/>
                    </a:lnTo>
                    <a:lnTo>
                      <a:pt x="6" y="32"/>
                    </a:lnTo>
                    <a:lnTo>
                      <a:pt x="12" y="27"/>
                    </a:lnTo>
                    <a:lnTo>
                      <a:pt x="22" y="21"/>
                    </a:lnTo>
                    <a:lnTo>
                      <a:pt x="31" y="17"/>
                    </a:lnTo>
                    <a:lnTo>
                      <a:pt x="43" y="13"/>
                    </a:lnTo>
                    <a:lnTo>
                      <a:pt x="58" y="9"/>
                    </a:lnTo>
                    <a:lnTo>
                      <a:pt x="73" y="8"/>
                    </a:lnTo>
                    <a:lnTo>
                      <a:pt x="93" y="8"/>
                    </a:lnTo>
                    <a:lnTo>
                      <a:pt x="131" y="6"/>
                    </a:lnTo>
                    <a:lnTo>
                      <a:pt x="165" y="4"/>
                    </a:lnTo>
                    <a:lnTo>
                      <a:pt x="196" y="4"/>
                    </a:lnTo>
                    <a:lnTo>
                      <a:pt x="223" y="2"/>
                    </a:lnTo>
                    <a:lnTo>
                      <a:pt x="244" y="2"/>
                    </a:lnTo>
                    <a:lnTo>
                      <a:pt x="259" y="0"/>
                    </a:lnTo>
                    <a:lnTo>
                      <a:pt x="269" y="0"/>
                    </a:lnTo>
                    <a:lnTo>
                      <a:pt x="27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25" name="Freeform 162"/>
              <p:cNvSpPr>
                <a:spLocks/>
              </p:cNvSpPr>
              <p:nvPr/>
            </p:nvSpPr>
            <p:spPr bwMode="auto">
              <a:xfrm>
                <a:off x="3155" y="1788"/>
                <a:ext cx="136" cy="8"/>
              </a:xfrm>
              <a:custGeom>
                <a:avLst/>
                <a:gdLst>
                  <a:gd name="T0" fmla="*/ 0 w 1188"/>
                  <a:gd name="T1" fmla="*/ 0 h 72"/>
                  <a:gd name="T2" fmla="*/ 0 w 1188"/>
                  <a:gd name="T3" fmla="*/ 0 h 72"/>
                  <a:gd name="T4" fmla="*/ 0 w 1188"/>
                  <a:gd name="T5" fmla="*/ 0 h 72"/>
                  <a:gd name="T6" fmla="*/ 0 w 1188"/>
                  <a:gd name="T7" fmla="*/ 0 h 72"/>
                  <a:gd name="T8" fmla="*/ 0 w 1188"/>
                  <a:gd name="T9" fmla="*/ 0 h 72"/>
                  <a:gd name="T10" fmla="*/ 0 w 1188"/>
                  <a:gd name="T11" fmla="*/ 0 h 72"/>
                  <a:gd name="T12" fmla="*/ 0 w 1188"/>
                  <a:gd name="T13" fmla="*/ 0 h 72"/>
                  <a:gd name="T14" fmla="*/ 0 w 1188"/>
                  <a:gd name="T15" fmla="*/ 0 h 72"/>
                  <a:gd name="T16" fmla="*/ 0 w 1188"/>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8"/>
                  <a:gd name="T28" fmla="*/ 0 h 72"/>
                  <a:gd name="T29" fmla="*/ 1188 w 1188"/>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8" h="72">
                    <a:moveTo>
                      <a:pt x="1188" y="0"/>
                    </a:moveTo>
                    <a:lnTo>
                      <a:pt x="1140" y="1"/>
                    </a:lnTo>
                    <a:lnTo>
                      <a:pt x="1010" y="9"/>
                    </a:lnTo>
                    <a:lnTo>
                      <a:pt x="827" y="19"/>
                    </a:lnTo>
                    <a:lnTo>
                      <a:pt x="614" y="32"/>
                    </a:lnTo>
                    <a:lnTo>
                      <a:pt x="399" y="46"/>
                    </a:lnTo>
                    <a:lnTo>
                      <a:pt x="208" y="57"/>
                    </a:lnTo>
                    <a:lnTo>
                      <a:pt x="67" y="67"/>
                    </a:lnTo>
                    <a:lnTo>
                      <a:pt x="0" y="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26" name="Freeform 163"/>
              <p:cNvSpPr>
                <a:spLocks/>
              </p:cNvSpPr>
              <p:nvPr/>
            </p:nvSpPr>
            <p:spPr bwMode="auto">
              <a:xfrm>
                <a:off x="3182" y="1783"/>
                <a:ext cx="127" cy="9"/>
              </a:xfrm>
              <a:custGeom>
                <a:avLst/>
                <a:gdLst>
                  <a:gd name="T0" fmla="*/ 0 w 1098"/>
                  <a:gd name="T1" fmla="*/ 0 h 79"/>
                  <a:gd name="T2" fmla="*/ 0 w 1098"/>
                  <a:gd name="T3" fmla="*/ 0 h 79"/>
                  <a:gd name="T4" fmla="*/ 0 w 1098"/>
                  <a:gd name="T5" fmla="*/ 0 h 79"/>
                  <a:gd name="T6" fmla="*/ 0 w 1098"/>
                  <a:gd name="T7" fmla="*/ 0 h 79"/>
                  <a:gd name="T8" fmla="*/ 0 w 1098"/>
                  <a:gd name="T9" fmla="*/ 0 h 79"/>
                  <a:gd name="T10" fmla="*/ 0 w 1098"/>
                  <a:gd name="T11" fmla="*/ 0 h 79"/>
                  <a:gd name="T12" fmla="*/ 0 w 1098"/>
                  <a:gd name="T13" fmla="*/ 0 h 79"/>
                  <a:gd name="T14" fmla="*/ 0 w 1098"/>
                  <a:gd name="T15" fmla="*/ 0 h 79"/>
                  <a:gd name="T16" fmla="*/ 0 w 1098"/>
                  <a:gd name="T17" fmla="*/ 0 h 79"/>
                  <a:gd name="T18" fmla="*/ 0 w 1098"/>
                  <a:gd name="T19" fmla="*/ 0 h 79"/>
                  <a:gd name="T20" fmla="*/ 0 w 1098"/>
                  <a:gd name="T21" fmla="*/ 0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8"/>
                  <a:gd name="T34" fmla="*/ 0 h 79"/>
                  <a:gd name="T35" fmla="*/ 1098 w 1098"/>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8" h="79">
                    <a:moveTo>
                      <a:pt x="1098" y="0"/>
                    </a:moveTo>
                    <a:lnTo>
                      <a:pt x="1067" y="4"/>
                    </a:lnTo>
                    <a:lnTo>
                      <a:pt x="984" y="12"/>
                    </a:lnTo>
                    <a:lnTo>
                      <a:pt x="860" y="25"/>
                    </a:lnTo>
                    <a:lnTo>
                      <a:pt x="704" y="39"/>
                    </a:lnTo>
                    <a:lnTo>
                      <a:pt x="530" y="54"/>
                    </a:lnTo>
                    <a:lnTo>
                      <a:pt x="347" y="65"/>
                    </a:lnTo>
                    <a:lnTo>
                      <a:pt x="255" y="71"/>
                    </a:lnTo>
                    <a:lnTo>
                      <a:pt x="167" y="75"/>
                    </a:lnTo>
                    <a:lnTo>
                      <a:pt x="81" y="77"/>
                    </a:lnTo>
                    <a:lnTo>
                      <a:pt x="0" y="7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27" name="Freeform 164"/>
              <p:cNvSpPr>
                <a:spLocks/>
              </p:cNvSpPr>
              <p:nvPr/>
            </p:nvSpPr>
            <p:spPr bwMode="auto">
              <a:xfrm>
                <a:off x="3256" y="1795"/>
                <a:ext cx="30" cy="22"/>
              </a:xfrm>
              <a:custGeom>
                <a:avLst/>
                <a:gdLst>
                  <a:gd name="T0" fmla="*/ 0 w 263"/>
                  <a:gd name="T1" fmla="*/ 0 h 188"/>
                  <a:gd name="T2" fmla="*/ 0 w 263"/>
                  <a:gd name="T3" fmla="*/ 0 h 188"/>
                  <a:gd name="T4" fmla="*/ 0 w 263"/>
                  <a:gd name="T5" fmla="*/ 0 h 188"/>
                  <a:gd name="T6" fmla="*/ 0 w 263"/>
                  <a:gd name="T7" fmla="*/ 0 h 188"/>
                  <a:gd name="T8" fmla="*/ 0 w 263"/>
                  <a:gd name="T9" fmla="*/ 0 h 188"/>
                  <a:gd name="T10" fmla="*/ 0 w 263"/>
                  <a:gd name="T11" fmla="*/ 0 h 188"/>
                  <a:gd name="T12" fmla="*/ 0 w 263"/>
                  <a:gd name="T13" fmla="*/ 0 h 188"/>
                  <a:gd name="T14" fmla="*/ 0 w 263"/>
                  <a:gd name="T15" fmla="*/ 0 h 188"/>
                  <a:gd name="T16" fmla="*/ 0 w 263"/>
                  <a:gd name="T17" fmla="*/ 0 h 188"/>
                  <a:gd name="T18" fmla="*/ 0 w 263"/>
                  <a:gd name="T19" fmla="*/ 0 h 188"/>
                  <a:gd name="T20" fmla="*/ 0 w 263"/>
                  <a:gd name="T21" fmla="*/ 0 h 188"/>
                  <a:gd name="T22" fmla="*/ 0 w 263"/>
                  <a:gd name="T23" fmla="*/ 0 h 188"/>
                  <a:gd name="T24" fmla="*/ 0 w 263"/>
                  <a:gd name="T25" fmla="*/ 0 h 188"/>
                  <a:gd name="T26" fmla="*/ 0 w 263"/>
                  <a:gd name="T27" fmla="*/ 0 h 188"/>
                  <a:gd name="T28" fmla="*/ 0 w 263"/>
                  <a:gd name="T29" fmla="*/ 0 h 188"/>
                  <a:gd name="T30" fmla="*/ 0 w 263"/>
                  <a:gd name="T31" fmla="*/ 0 h 188"/>
                  <a:gd name="T32" fmla="*/ 0 w 263"/>
                  <a:gd name="T33" fmla="*/ 0 h 188"/>
                  <a:gd name="T34" fmla="*/ 0 w 263"/>
                  <a:gd name="T35" fmla="*/ 0 h 188"/>
                  <a:gd name="T36" fmla="*/ 0 w 263"/>
                  <a:gd name="T37" fmla="*/ 0 h 1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
                  <a:gd name="T58" fmla="*/ 0 h 188"/>
                  <a:gd name="T59" fmla="*/ 263 w 263"/>
                  <a:gd name="T60" fmla="*/ 188 h 1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 h="188">
                    <a:moveTo>
                      <a:pt x="255" y="0"/>
                    </a:moveTo>
                    <a:lnTo>
                      <a:pt x="232" y="21"/>
                    </a:lnTo>
                    <a:lnTo>
                      <a:pt x="196" y="48"/>
                    </a:lnTo>
                    <a:lnTo>
                      <a:pt x="156" y="78"/>
                    </a:lnTo>
                    <a:lnTo>
                      <a:pt x="111" y="107"/>
                    </a:lnTo>
                    <a:lnTo>
                      <a:pt x="69" y="134"/>
                    </a:lnTo>
                    <a:lnTo>
                      <a:pt x="35" y="157"/>
                    </a:lnTo>
                    <a:lnTo>
                      <a:pt x="10" y="172"/>
                    </a:lnTo>
                    <a:lnTo>
                      <a:pt x="0" y="176"/>
                    </a:lnTo>
                    <a:lnTo>
                      <a:pt x="8" y="188"/>
                    </a:lnTo>
                    <a:lnTo>
                      <a:pt x="15" y="182"/>
                    </a:lnTo>
                    <a:lnTo>
                      <a:pt x="40" y="167"/>
                    </a:lnTo>
                    <a:lnTo>
                      <a:pt x="77" y="146"/>
                    </a:lnTo>
                    <a:lnTo>
                      <a:pt x="117" y="117"/>
                    </a:lnTo>
                    <a:lnTo>
                      <a:pt x="161" y="88"/>
                    </a:lnTo>
                    <a:lnTo>
                      <a:pt x="204" y="59"/>
                    </a:lnTo>
                    <a:lnTo>
                      <a:pt x="240" y="30"/>
                    </a:lnTo>
                    <a:lnTo>
                      <a:pt x="263" y="7"/>
                    </a:lnTo>
                    <a:lnTo>
                      <a:pt x="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28" name="Freeform 165"/>
              <p:cNvSpPr>
                <a:spLocks/>
              </p:cNvSpPr>
              <p:nvPr/>
            </p:nvSpPr>
            <p:spPr bwMode="auto">
              <a:xfrm>
                <a:off x="3221" y="1818"/>
                <a:ext cx="5" cy="9"/>
              </a:xfrm>
              <a:custGeom>
                <a:avLst/>
                <a:gdLst>
                  <a:gd name="T0" fmla="*/ 0 w 40"/>
                  <a:gd name="T1" fmla="*/ 0 h 80"/>
                  <a:gd name="T2" fmla="*/ 0 w 40"/>
                  <a:gd name="T3" fmla="*/ 0 h 80"/>
                  <a:gd name="T4" fmla="*/ 0 w 40"/>
                  <a:gd name="T5" fmla="*/ 0 h 80"/>
                  <a:gd name="T6" fmla="*/ 0 w 40"/>
                  <a:gd name="T7" fmla="*/ 0 h 80"/>
                  <a:gd name="T8" fmla="*/ 0 w 40"/>
                  <a:gd name="T9" fmla="*/ 0 h 80"/>
                  <a:gd name="T10" fmla="*/ 0 w 40"/>
                  <a:gd name="T11" fmla="*/ 0 h 80"/>
                  <a:gd name="T12" fmla="*/ 0 w 40"/>
                  <a:gd name="T13" fmla="*/ 0 h 80"/>
                  <a:gd name="T14" fmla="*/ 0 w 40"/>
                  <a:gd name="T15" fmla="*/ 0 h 80"/>
                  <a:gd name="T16" fmla="*/ 0 w 40"/>
                  <a:gd name="T17" fmla="*/ 0 h 80"/>
                  <a:gd name="T18" fmla="*/ 0 w 40"/>
                  <a:gd name="T19" fmla="*/ 0 h 80"/>
                  <a:gd name="T20" fmla="*/ 0 w 40"/>
                  <a:gd name="T21" fmla="*/ 0 h 80"/>
                  <a:gd name="T22" fmla="*/ 0 w 40"/>
                  <a:gd name="T23" fmla="*/ 0 h 80"/>
                  <a:gd name="T24" fmla="*/ 0 w 40"/>
                  <a:gd name="T25" fmla="*/ 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80"/>
                  <a:gd name="T41" fmla="*/ 40 w 40"/>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80">
                    <a:moveTo>
                      <a:pt x="27" y="80"/>
                    </a:moveTo>
                    <a:lnTo>
                      <a:pt x="19" y="74"/>
                    </a:lnTo>
                    <a:lnTo>
                      <a:pt x="11" y="69"/>
                    </a:lnTo>
                    <a:lnTo>
                      <a:pt x="6" y="63"/>
                    </a:lnTo>
                    <a:lnTo>
                      <a:pt x="2" y="57"/>
                    </a:lnTo>
                    <a:lnTo>
                      <a:pt x="0" y="51"/>
                    </a:lnTo>
                    <a:lnTo>
                      <a:pt x="0" y="48"/>
                    </a:lnTo>
                    <a:lnTo>
                      <a:pt x="0" y="42"/>
                    </a:lnTo>
                    <a:lnTo>
                      <a:pt x="2" y="36"/>
                    </a:lnTo>
                    <a:lnTo>
                      <a:pt x="9" y="26"/>
                    </a:lnTo>
                    <a:lnTo>
                      <a:pt x="17" y="17"/>
                    </a:lnTo>
                    <a:lnTo>
                      <a:pt x="29" y="7"/>
                    </a:lnTo>
                    <a:lnTo>
                      <a:pt x="4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29" name="Freeform 166"/>
              <p:cNvSpPr>
                <a:spLocks/>
              </p:cNvSpPr>
              <p:nvPr/>
            </p:nvSpPr>
            <p:spPr bwMode="auto">
              <a:xfrm>
                <a:off x="3192" y="1817"/>
                <a:ext cx="29" cy="3"/>
              </a:xfrm>
              <a:custGeom>
                <a:avLst/>
                <a:gdLst>
                  <a:gd name="T0" fmla="*/ 0 w 250"/>
                  <a:gd name="T1" fmla="*/ 0 h 28"/>
                  <a:gd name="T2" fmla="*/ 0 w 250"/>
                  <a:gd name="T3" fmla="*/ 0 h 28"/>
                  <a:gd name="T4" fmla="*/ 0 w 250"/>
                  <a:gd name="T5" fmla="*/ 0 h 28"/>
                  <a:gd name="T6" fmla="*/ 0 w 250"/>
                  <a:gd name="T7" fmla="*/ 0 h 28"/>
                  <a:gd name="T8" fmla="*/ 0 w 250"/>
                  <a:gd name="T9" fmla="*/ 0 h 28"/>
                  <a:gd name="T10" fmla="*/ 0 w 250"/>
                  <a:gd name="T11" fmla="*/ 0 h 28"/>
                  <a:gd name="T12" fmla="*/ 0 w 250"/>
                  <a:gd name="T13" fmla="*/ 0 h 28"/>
                  <a:gd name="T14" fmla="*/ 0 w 250"/>
                  <a:gd name="T15" fmla="*/ 0 h 28"/>
                  <a:gd name="T16" fmla="*/ 0 w 250"/>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0"/>
                  <a:gd name="T28" fmla="*/ 0 h 28"/>
                  <a:gd name="T29" fmla="*/ 250 w 250"/>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0" h="28">
                    <a:moveTo>
                      <a:pt x="250" y="0"/>
                    </a:moveTo>
                    <a:lnTo>
                      <a:pt x="223" y="7"/>
                    </a:lnTo>
                    <a:lnTo>
                      <a:pt x="190" y="15"/>
                    </a:lnTo>
                    <a:lnTo>
                      <a:pt x="152" y="21"/>
                    </a:lnTo>
                    <a:lnTo>
                      <a:pt x="114" y="25"/>
                    </a:lnTo>
                    <a:lnTo>
                      <a:pt x="77" y="28"/>
                    </a:lnTo>
                    <a:lnTo>
                      <a:pt x="45" y="28"/>
                    </a:lnTo>
                    <a:lnTo>
                      <a:pt x="18" y="28"/>
                    </a:lnTo>
                    <a:lnTo>
                      <a:pt x="0"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30" name="Freeform 167"/>
              <p:cNvSpPr>
                <a:spLocks/>
              </p:cNvSpPr>
              <p:nvPr/>
            </p:nvSpPr>
            <p:spPr bwMode="auto">
              <a:xfrm>
                <a:off x="3128" y="1810"/>
                <a:ext cx="37" cy="7"/>
              </a:xfrm>
              <a:custGeom>
                <a:avLst/>
                <a:gdLst>
                  <a:gd name="T0" fmla="*/ 0 w 327"/>
                  <a:gd name="T1" fmla="*/ 0 h 64"/>
                  <a:gd name="T2" fmla="*/ 0 w 327"/>
                  <a:gd name="T3" fmla="*/ 0 h 64"/>
                  <a:gd name="T4" fmla="*/ 0 w 327"/>
                  <a:gd name="T5" fmla="*/ 0 h 64"/>
                  <a:gd name="T6" fmla="*/ 0 w 327"/>
                  <a:gd name="T7" fmla="*/ 0 h 64"/>
                  <a:gd name="T8" fmla="*/ 0 w 327"/>
                  <a:gd name="T9" fmla="*/ 0 h 64"/>
                  <a:gd name="T10" fmla="*/ 0 w 327"/>
                  <a:gd name="T11" fmla="*/ 0 h 64"/>
                  <a:gd name="T12" fmla="*/ 0 w 327"/>
                  <a:gd name="T13" fmla="*/ 0 h 64"/>
                  <a:gd name="T14" fmla="*/ 0 w 327"/>
                  <a:gd name="T15" fmla="*/ 0 h 64"/>
                  <a:gd name="T16" fmla="*/ 0 w 327"/>
                  <a:gd name="T17" fmla="*/ 0 h 64"/>
                  <a:gd name="T18" fmla="*/ 0 w 327"/>
                  <a:gd name="T19" fmla="*/ 0 h 64"/>
                  <a:gd name="T20" fmla="*/ 0 w 327"/>
                  <a:gd name="T21" fmla="*/ 0 h 64"/>
                  <a:gd name="T22" fmla="*/ 0 w 327"/>
                  <a:gd name="T23" fmla="*/ 0 h 64"/>
                  <a:gd name="T24" fmla="*/ 0 w 327"/>
                  <a:gd name="T25" fmla="*/ 0 h 64"/>
                  <a:gd name="T26" fmla="*/ 0 w 327"/>
                  <a:gd name="T27" fmla="*/ 0 h 64"/>
                  <a:gd name="T28" fmla="*/ 0 w 327"/>
                  <a:gd name="T29" fmla="*/ 0 h 64"/>
                  <a:gd name="T30" fmla="*/ 0 w 327"/>
                  <a:gd name="T31" fmla="*/ 0 h 64"/>
                  <a:gd name="T32" fmla="*/ 0 w 327"/>
                  <a:gd name="T33" fmla="*/ 0 h 64"/>
                  <a:gd name="T34" fmla="*/ 0 w 327"/>
                  <a:gd name="T35" fmla="*/ 0 h 64"/>
                  <a:gd name="T36" fmla="*/ 0 w 327"/>
                  <a:gd name="T37" fmla="*/ 0 h 64"/>
                  <a:gd name="T38" fmla="*/ 0 w 327"/>
                  <a:gd name="T39" fmla="*/ 0 h 64"/>
                  <a:gd name="T40" fmla="*/ 0 w 327"/>
                  <a:gd name="T41" fmla="*/ 0 h 64"/>
                  <a:gd name="T42" fmla="*/ 0 w 327"/>
                  <a:gd name="T43" fmla="*/ 0 h 64"/>
                  <a:gd name="T44" fmla="*/ 0 w 327"/>
                  <a:gd name="T45" fmla="*/ 0 h 64"/>
                  <a:gd name="T46" fmla="*/ 0 w 327"/>
                  <a:gd name="T47" fmla="*/ 0 h 64"/>
                  <a:gd name="T48" fmla="*/ 0 w 327"/>
                  <a:gd name="T49" fmla="*/ 0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7"/>
                  <a:gd name="T76" fmla="*/ 0 h 64"/>
                  <a:gd name="T77" fmla="*/ 327 w 327"/>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7" h="64">
                    <a:moveTo>
                      <a:pt x="327" y="64"/>
                    </a:moveTo>
                    <a:lnTo>
                      <a:pt x="315" y="58"/>
                    </a:lnTo>
                    <a:lnTo>
                      <a:pt x="307" y="50"/>
                    </a:lnTo>
                    <a:lnTo>
                      <a:pt x="303" y="45"/>
                    </a:lnTo>
                    <a:lnTo>
                      <a:pt x="302" y="39"/>
                    </a:lnTo>
                    <a:lnTo>
                      <a:pt x="300" y="33"/>
                    </a:lnTo>
                    <a:lnTo>
                      <a:pt x="300" y="27"/>
                    </a:lnTo>
                    <a:lnTo>
                      <a:pt x="302" y="25"/>
                    </a:lnTo>
                    <a:lnTo>
                      <a:pt x="302" y="23"/>
                    </a:lnTo>
                    <a:lnTo>
                      <a:pt x="302" y="22"/>
                    </a:lnTo>
                    <a:lnTo>
                      <a:pt x="303" y="20"/>
                    </a:lnTo>
                    <a:lnTo>
                      <a:pt x="303" y="14"/>
                    </a:lnTo>
                    <a:lnTo>
                      <a:pt x="303" y="10"/>
                    </a:lnTo>
                    <a:lnTo>
                      <a:pt x="298" y="4"/>
                    </a:lnTo>
                    <a:lnTo>
                      <a:pt x="290" y="0"/>
                    </a:lnTo>
                    <a:lnTo>
                      <a:pt x="275" y="0"/>
                    </a:lnTo>
                    <a:lnTo>
                      <a:pt x="252" y="0"/>
                    </a:lnTo>
                    <a:lnTo>
                      <a:pt x="225" y="4"/>
                    </a:lnTo>
                    <a:lnTo>
                      <a:pt x="192" y="6"/>
                    </a:lnTo>
                    <a:lnTo>
                      <a:pt x="158" y="10"/>
                    </a:lnTo>
                    <a:lnTo>
                      <a:pt x="121" y="16"/>
                    </a:lnTo>
                    <a:lnTo>
                      <a:pt x="87" y="22"/>
                    </a:lnTo>
                    <a:lnTo>
                      <a:pt x="54" y="27"/>
                    </a:lnTo>
                    <a:lnTo>
                      <a:pt x="23" y="37"/>
                    </a:lnTo>
                    <a:lnTo>
                      <a:pt x="0" y="4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31" name="Freeform 168"/>
              <p:cNvSpPr>
                <a:spLocks/>
              </p:cNvSpPr>
              <p:nvPr/>
            </p:nvSpPr>
            <p:spPr bwMode="auto">
              <a:xfrm>
                <a:off x="3055" y="1789"/>
                <a:ext cx="20" cy="6"/>
              </a:xfrm>
              <a:custGeom>
                <a:avLst/>
                <a:gdLst>
                  <a:gd name="T0" fmla="*/ 0 w 169"/>
                  <a:gd name="T1" fmla="*/ 0 h 60"/>
                  <a:gd name="T2" fmla="*/ 0 w 169"/>
                  <a:gd name="T3" fmla="*/ 0 h 60"/>
                  <a:gd name="T4" fmla="*/ 0 w 169"/>
                  <a:gd name="T5" fmla="*/ 0 h 60"/>
                  <a:gd name="T6" fmla="*/ 0 w 169"/>
                  <a:gd name="T7" fmla="*/ 0 h 60"/>
                  <a:gd name="T8" fmla="*/ 0 w 169"/>
                  <a:gd name="T9" fmla="*/ 0 h 60"/>
                  <a:gd name="T10" fmla="*/ 0 w 169"/>
                  <a:gd name="T11" fmla="*/ 0 h 60"/>
                  <a:gd name="T12" fmla="*/ 0 w 169"/>
                  <a:gd name="T13" fmla="*/ 0 h 60"/>
                  <a:gd name="T14" fmla="*/ 0 w 169"/>
                  <a:gd name="T15" fmla="*/ 0 h 60"/>
                  <a:gd name="T16" fmla="*/ 0 w 169"/>
                  <a:gd name="T17" fmla="*/ 0 h 60"/>
                  <a:gd name="T18" fmla="*/ 0 w 169"/>
                  <a:gd name="T19" fmla="*/ 0 h 60"/>
                  <a:gd name="T20" fmla="*/ 0 w 169"/>
                  <a:gd name="T21" fmla="*/ 0 h 60"/>
                  <a:gd name="T22" fmla="*/ 0 w 169"/>
                  <a:gd name="T23" fmla="*/ 0 h 60"/>
                  <a:gd name="T24" fmla="*/ 0 w 169"/>
                  <a:gd name="T25" fmla="*/ 0 h 60"/>
                  <a:gd name="T26" fmla="*/ 0 w 169"/>
                  <a:gd name="T27" fmla="*/ 0 h 60"/>
                  <a:gd name="T28" fmla="*/ 0 w 169"/>
                  <a:gd name="T29" fmla="*/ 0 h 60"/>
                  <a:gd name="T30" fmla="*/ 0 w 169"/>
                  <a:gd name="T31" fmla="*/ 0 h 60"/>
                  <a:gd name="T32" fmla="*/ 0 w 169"/>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9"/>
                  <a:gd name="T52" fmla="*/ 0 h 60"/>
                  <a:gd name="T53" fmla="*/ 169 w 169"/>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9" h="60">
                    <a:moveTo>
                      <a:pt x="169" y="60"/>
                    </a:moveTo>
                    <a:lnTo>
                      <a:pt x="159" y="56"/>
                    </a:lnTo>
                    <a:lnTo>
                      <a:pt x="152" y="48"/>
                    </a:lnTo>
                    <a:lnTo>
                      <a:pt x="146" y="42"/>
                    </a:lnTo>
                    <a:lnTo>
                      <a:pt x="144" y="33"/>
                    </a:lnTo>
                    <a:lnTo>
                      <a:pt x="144" y="25"/>
                    </a:lnTo>
                    <a:lnTo>
                      <a:pt x="148" y="17"/>
                    </a:lnTo>
                    <a:lnTo>
                      <a:pt x="154" y="10"/>
                    </a:lnTo>
                    <a:lnTo>
                      <a:pt x="163" y="4"/>
                    </a:lnTo>
                    <a:lnTo>
                      <a:pt x="159" y="2"/>
                    </a:lnTo>
                    <a:lnTo>
                      <a:pt x="150" y="2"/>
                    </a:lnTo>
                    <a:lnTo>
                      <a:pt x="132" y="0"/>
                    </a:lnTo>
                    <a:lnTo>
                      <a:pt x="111" y="0"/>
                    </a:lnTo>
                    <a:lnTo>
                      <a:pt x="86" y="0"/>
                    </a:lnTo>
                    <a:lnTo>
                      <a:pt x="59" y="2"/>
                    </a:lnTo>
                    <a:lnTo>
                      <a:pt x="31" y="4"/>
                    </a:lnTo>
                    <a:lnTo>
                      <a:pt x="0" y="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32" name="Freeform 169"/>
              <p:cNvSpPr>
                <a:spLocks/>
              </p:cNvSpPr>
              <p:nvPr/>
            </p:nvSpPr>
            <p:spPr bwMode="auto">
              <a:xfrm>
                <a:off x="3000" y="1777"/>
                <a:ext cx="38" cy="7"/>
              </a:xfrm>
              <a:custGeom>
                <a:avLst/>
                <a:gdLst>
                  <a:gd name="T0" fmla="*/ 0 w 334"/>
                  <a:gd name="T1" fmla="*/ 0 h 61"/>
                  <a:gd name="T2" fmla="*/ 0 w 334"/>
                  <a:gd name="T3" fmla="*/ 0 h 61"/>
                  <a:gd name="T4" fmla="*/ 0 w 334"/>
                  <a:gd name="T5" fmla="*/ 0 h 61"/>
                  <a:gd name="T6" fmla="*/ 0 w 334"/>
                  <a:gd name="T7" fmla="*/ 0 h 61"/>
                  <a:gd name="T8" fmla="*/ 0 w 334"/>
                  <a:gd name="T9" fmla="*/ 0 h 61"/>
                  <a:gd name="T10" fmla="*/ 0 w 334"/>
                  <a:gd name="T11" fmla="*/ 0 h 61"/>
                  <a:gd name="T12" fmla="*/ 0 w 334"/>
                  <a:gd name="T13" fmla="*/ 0 h 61"/>
                  <a:gd name="T14" fmla="*/ 0 w 334"/>
                  <a:gd name="T15" fmla="*/ 0 h 61"/>
                  <a:gd name="T16" fmla="*/ 0 w 334"/>
                  <a:gd name="T17" fmla="*/ 0 h 61"/>
                  <a:gd name="T18" fmla="*/ 0 w 334"/>
                  <a:gd name="T19" fmla="*/ 0 h 61"/>
                  <a:gd name="T20" fmla="*/ 0 w 334"/>
                  <a:gd name="T21" fmla="*/ 0 h 61"/>
                  <a:gd name="T22" fmla="*/ 0 w 334"/>
                  <a:gd name="T23" fmla="*/ 0 h 61"/>
                  <a:gd name="T24" fmla="*/ 0 w 334"/>
                  <a:gd name="T25" fmla="*/ 0 h 61"/>
                  <a:gd name="T26" fmla="*/ 0 w 334"/>
                  <a:gd name="T27" fmla="*/ 0 h 61"/>
                  <a:gd name="T28" fmla="*/ 0 w 334"/>
                  <a:gd name="T29" fmla="*/ 0 h 61"/>
                  <a:gd name="T30" fmla="*/ 0 w 334"/>
                  <a:gd name="T31" fmla="*/ 0 h 61"/>
                  <a:gd name="T32" fmla="*/ 0 w 334"/>
                  <a:gd name="T33" fmla="*/ 0 h 61"/>
                  <a:gd name="T34" fmla="*/ 0 w 334"/>
                  <a:gd name="T35" fmla="*/ 0 h 61"/>
                  <a:gd name="T36" fmla="*/ 0 w 334"/>
                  <a:gd name="T37" fmla="*/ 0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4"/>
                  <a:gd name="T58" fmla="*/ 0 h 61"/>
                  <a:gd name="T59" fmla="*/ 334 w 334"/>
                  <a:gd name="T60" fmla="*/ 61 h 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4" h="61">
                    <a:moveTo>
                      <a:pt x="328" y="61"/>
                    </a:moveTo>
                    <a:lnTo>
                      <a:pt x="313" y="55"/>
                    </a:lnTo>
                    <a:lnTo>
                      <a:pt x="304" y="48"/>
                    </a:lnTo>
                    <a:lnTo>
                      <a:pt x="298" y="40"/>
                    </a:lnTo>
                    <a:lnTo>
                      <a:pt x="298" y="32"/>
                    </a:lnTo>
                    <a:lnTo>
                      <a:pt x="300" y="24"/>
                    </a:lnTo>
                    <a:lnTo>
                      <a:pt x="307" y="17"/>
                    </a:lnTo>
                    <a:lnTo>
                      <a:pt x="319" y="9"/>
                    </a:lnTo>
                    <a:lnTo>
                      <a:pt x="334" y="0"/>
                    </a:lnTo>
                    <a:lnTo>
                      <a:pt x="321" y="0"/>
                    </a:lnTo>
                    <a:lnTo>
                      <a:pt x="290" y="0"/>
                    </a:lnTo>
                    <a:lnTo>
                      <a:pt x="244" y="0"/>
                    </a:lnTo>
                    <a:lnTo>
                      <a:pt x="188" y="1"/>
                    </a:lnTo>
                    <a:lnTo>
                      <a:pt x="131" y="7"/>
                    </a:lnTo>
                    <a:lnTo>
                      <a:pt x="77" y="15"/>
                    </a:lnTo>
                    <a:lnTo>
                      <a:pt x="52" y="21"/>
                    </a:lnTo>
                    <a:lnTo>
                      <a:pt x="31" y="26"/>
                    </a:lnTo>
                    <a:lnTo>
                      <a:pt x="14" y="36"/>
                    </a:lnTo>
                    <a:lnTo>
                      <a:pt x="0" y="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33" name="Freeform 170"/>
              <p:cNvSpPr>
                <a:spLocks/>
              </p:cNvSpPr>
              <p:nvPr/>
            </p:nvSpPr>
            <p:spPr bwMode="auto">
              <a:xfrm>
                <a:off x="2997" y="1794"/>
                <a:ext cx="12" cy="7"/>
              </a:xfrm>
              <a:custGeom>
                <a:avLst/>
                <a:gdLst>
                  <a:gd name="T0" fmla="*/ 0 w 106"/>
                  <a:gd name="T1" fmla="*/ 0 h 65"/>
                  <a:gd name="T2" fmla="*/ 0 w 106"/>
                  <a:gd name="T3" fmla="*/ 0 h 65"/>
                  <a:gd name="T4" fmla="*/ 0 w 106"/>
                  <a:gd name="T5" fmla="*/ 0 h 65"/>
                  <a:gd name="T6" fmla="*/ 0 w 106"/>
                  <a:gd name="T7" fmla="*/ 0 h 65"/>
                  <a:gd name="T8" fmla="*/ 0 w 106"/>
                  <a:gd name="T9" fmla="*/ 0 h 65"/>
                  <a:gd name="T10" fmla="*/ 0 w 106"/>
                  <a:gd name="T11" fmla="*/ 0 h 65"/>
                  <a:gd name="T12" fmla="*/ 0 w 106"/>
                  <a:gd name="T13" fmla="*/ 0 h 65"/>
                  <a:gd name="T14" fmla="*/ 0 w 106"/>
                  <a:gd name="T15" fmla="*/ 0 h 65"/>
                  <a:gd name="T16" fmla="*/ 0 w 106"/>
                  <a:gd name="T17" fmla="*/ 0 h 65"/>
                  <a:gd name="T18" fmla="*/ 0 w 106"/>
                  <a:gd name="T19" fmla="*/ 0 h 65"/>
                  <a:gd name="T20" fmla="*/ 0 w 106"/>
                  <a:gd name="T21" fmla="*/ 0 h 65"/>
                  <a:gd name="T22" fmla="*/ 0 w 106"/>
                  <a:gd name="T23" fmla="*/ 0 h 65"/>
                  <a:gd name="T24" fmla="*/ 0 w 106"/>
                  <a:gd name="T25" fmla="*/ 0 h 65"/>
                  <a:gd name="T26" fmla="*/ 0 w 106"/>
                  <a:gd name="T27" fmla="*/ 0 h 65"/>
                  <a:gd name="T28" fmla="*/ 0 w 106"/>
                  <a:gd name="T29" fmla="*/ 0 h 65"/>
                  <a:gd name="T30" fmla="*/ 0 w 106"/>
                  <a:gd name="T31" fmla="*/ 0 h 65"/>
                  <a:gd name="T32" fmla="*/ 0 w 106"/>
                  <a:gd name="T33" fmla="*/ 0 h 65"/>
                  <a:gd name="T34" fmla="*/ 0 w 106"/>
                  <a:gd name="T35" fmla="*/ 0 h 65"/>
                  <a:gd name="T36" fmla="*/ 0 w 106"/>
                  <a:gd name="T37" fmla="*/ 0 h 65"/>
                  <a:gd name="T38" fmla="*/ 0 w 106"/>
                  <a:gd name="T39" fmla="*/ 0 h 65"/>
                  <a:gd name="T40" fmla="*/ 0 w 106"/>
                  <a:gd name="T41" fmla="*/ 0 h 65"/>
                  <a:gd name="T42" fmla="*/ 0 w 106"/>
                  <a:gd name="T43" fmla="*/ 0 h 65"/>
                  <a:gd name="T44" fmla="*/ 0 w 106"/>
                  <a:gd name="T45" fmla="*/ 0 h 65"/>
                  <a:gd name="T46" fmla="*/ 0 w 106"/>
                  <a:gd name="T47" fmla="*/ 0 h 65"/>
                  <a:gd name="T48" fmla="*/ 0 w 106"/>
                  <a:gd name="T49" fmla="*/ 0 h 65"/>
                  <a:gd name="T50" fmla="*/ 0 w 106"/>
                  <a:gd name="T51" fmla="*/ 0 h 65"/>
                  <a:gd name="T52" fmla="*/ 0 w 106"/>
                  <a:gd name="T53" fmla="*/ 0 h 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6"/>
                  <a:gd name="T82" fmla="*/ 0 h 65"/>
                  <a:gd name="T83" fmla="*/ 106 w 106"/>
                  <a:gd name="T84" fmla="*/ 65 h 6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6" h="65">
                    <a:moveTo>
                      <a:pt x="106" y="52"/>
                    </a:moveTo>
                    <a:lnTo>
                      <a:pt x="91" y="52"/>
                    </a:lnTo>
                    <a:lnTo>
                      <a:pt x="77" y="52"/>
                    </a:lnTo>
                    <a:lnTo>
                      <a:pt x="64" y="48"/>
                    </a:lnTo>
                    <a:lnTo>
                      <a:pt x="54" y="46"/>
                    </a:lnTo>
                    <a:lnTo>
                      <a:pt x="45" y="42"/>
                    </a:lnTo>
                    <a:lnTo>
                      <a:pt x="37" y="37"/>
                    </a:lnTo>
                    <a:lnTo>
                      <a:pt x="31" y="33"/>
                    </a:lnTo>
                    <a:lnTo>
                      <a:pt x="25" y="27"/>
                    </a:lnTo>
                    <a:lnTo>
                      <a:pt x="18" y="18"/>
                    </a:lnTo>
                    <a:lnTo>
                      <a:pt x="14" y="8"/>
                    </a:lnTo>
                    <a:lnTo>
                      <a:pt x="12" y="2"/>
                    </a:lnTo>
                    <a:lnTo>
                      <a:pt x="12" y="0"/>
                    </a:lnTo>
                    <a:lnTo>
                      <a:pt x="0" y="2"/>
                    </a:lnTo>
                    <a:lnTo>
                      <a:pt x="0" y="6"/>
                    </a:lnTo>
                    <a:lnTo>
                      <a:pt x="2" y="14"/>
                    </a:lnTo>
                    <a:lnTo>
                      <a:pt x="8" y="23"/>
                    </a:lnTo>
                    <a:lnTo>
                      <a:pt x="18" y="35"/>
                    </a:lnTo>
                    <a:lnTo>
                      <a:pt x="23" y="42"/>
                    </a:lnTo>
                    <a:lnTo>
                      <a:pt x="31" y="48"/>
                    </a:lnTo>
                    <a:lnTo>
                      <a:pt x="39" y="52"/>
                    </a:lnTo>
                    <a:lnTo>
                      <a:pt x="50" y="58"/>
                    </a:lnTo>
                    <a:lnTo>
                      <a:pt x="62" y="62"/>
                    </a:lnTo>
                    <a:lnTo>
                      <a:pt x="75" y="64"/>
                    </a:lnTo>
                    <a:lnTo>
                      <a:pt x="91" y="65"/>
                    </a:lnTo>
                    <a:lnTo>
                      <a:pt x="106" y="65"/>
                    </a:lnTo>
                    <a:lnTo>
                      <a:pt x="106"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34" name="Freeform 171"/>
              <p:cNvSpPr>
                <a:spLocks/>
              </p:cNvSpPr>
              <p:nvPr/>
            </p:nvSpPr>
            <p:spPr bwMode="auto">
              <a:xfrm>
                <a:off x="3009" y="1797"/>
                <a:ext cx="21" cy="4"/>
              </a:xfrm>
              <a:custGeom>
                <a:avLst/>
                <a:gdLst>
                  <a:gd name="T0" fmla="*/ 0 w 176"/>
                  <a:gd name="T1" fmla="*/ 0 h 38"/>
                  <a:gd name="T2" fmla="*/ 0 w 176"/>
                  <a:gd name="T3" fmla="*/ 0 h 38"/>
                  <a:gd name="T4" fmla="*/ 0 w 176"/>
                  <a:gd name="T5" fmla="*/ 0 h 38"/>
                  <a:gd name="T6" fmla="*/ 0 w 176"/>
                  <a:gd name="T7" fmla="*/ 0 h 38"/>
                  <a:gd name="T8" fmla="*/ 0 w 176"/>
                  <a:gd name="T9" fmla="*/ 0 h 38"/>
                  <a:gd name="T10" fmla="*/ 0 w 176"/>
                  <a:gd name="T11" fmla="*/ 0 h 38"/>
                  <a:gd name="T12" fmla="*/ 0 w 176"/>
                  <a:gd name="T13" fmla="*/ 0 h 38"/>
                  <a:gd name="T14" fmla="*/ 0 w 176"/>
                  <a:gd name="T15" fmla="*/ 0 h 38"/>
                  <a:gd name="T16" fmla="*/ 0 w 176"/>
                  <a:gd name="T17" fmla="*/ 0 h 38"/>
                  <a:gd name="T18" fmla="*/ 0 w 176"/>
                  <a:gd name="T19" fmla="*/ 0 h 38"/>
                  <a:gd name="T20" fmla="*/ 0 w 176"/>
                  <a:gd name="T21" fmla="*/ 0 h 38"/>
                  <a:gd name="T22" fmla="*/ 0 w 176"/>
                  <a:gd name="T23" fmla="*/ 0 h 38"/>
                  <a:gd name="T24" fmla="*/ 0 w 176"/>
                  <a:gd name="T25" fmla="*/ 0 h 38"/>
                  <a:gd name="T26" fmla="*/ 0 w 176"/>
                  <a:gd name="T27" fmla="*/ 0 h 38"/>
                  <a:gd name="T28" fmla="*/ 0 w 176"/>
                  <a:gd name="T29" fmla="*/ 0 h 38"/>
                  <a:gd name="T30" fmla="*/ 0 w 176"/>
                  <a:gd name="T31" fmla="*/ 0 h 38"/>
                  <a:gd name="T32" fmla="*/ 0 w 176"/>
                  <a:gd name="T33" fmla="*/ 0 h 38"/>
                  <a:gd name="T34" fmla="*/ 0 w 176"/>
                  <a:gd name="T35" fmla="*/ 0 h 38"/>
                  <a:gd name="T36" fmla="*/ 0 w 176"/>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38"/>
                  <a:gd name="T59" fmla="*/ 176 w 176"/>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38">
                    <a:moveTo>
                      <a:pt x="175" y="0"/>
                    </a:moveTo>
                    <a:lnTo>
                      <a:pt x="171" y="2"/>
                    </a:lnTo>
                    <a:lnTo>
                      <a:pt x="159" y="4"/>
                    </a:lnTo>
                    <a:lnTo>
                      <a:pt x="144" y="8"/>
                    </a:lnTo>
                    <a:lnTo>
                      <a:pt x="121" y="12"/>
                    </a:lnTo>
                    <a:lnTo>
                      <a:pt x="96" y="15"/>
                    </a:lnTo>
                    <a:lnTo>
                      <a:pt x="67" y="19"/>
                    </a:lnTo>
                    <a:lnTo>
                      <a:pt x="34" y="23"/>
                    </a:lnTo>
                    <a:lnTo>
                      <a:pt x="0" y="25"/>
                    </a:lnTo>
                    <a:lnTo>
                      <a:pt x="0" y="38"/>
                    </a:lnTo>
                    <a:lnTo>
                      <a:pt x="34" y="35"/>
                    </a:lnTo>
                    <a:lnTo>
                      <a:pt x="67" y="31"/>
                    </a:lnTo>
                    <a:lnTo>
                      <a:pt x="98" y="27"/>
                    </a:lnTo>
                    <a:lnTo>
                      <a:pt x="123" y="23"/>
                    </a:lnTo>
                    <a:lnTo>
                      <a:pt x="146" y="19"/>
                    </a:lnTo>
                    <a:lnTo>
                      <a:pt x="163" y="15"/>
                    </a:lnTo>
                    <a:lnTo>
                      <a:pt x="173" y="14"/>
                    </a:lnTo>
                    <a:lnTo>
                      <a:pt x="176" y="12"/>
                    </a:lnTo>
                    <a:lnTo>
                      <a:pt x="1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35" name="Freeform 172"/>
              <p:cNvSpPr>
                <a:spLocks/>
              </p:cNvSpPr>
              <p:nvPr/>
            </p:nvSpPr>
            <p:spPr bwMode="auto">
              <a:xfrm>
                <a:off x="3009" y="1778"/>
                <a:ext cx="6" cy="17"/>
              </a:xfrm>
              <a:custGeom>
                <a:avLst/>
                <a:gdLst>
                  <a:gd name="T0" fmla="*/ 0 w 50"/>
                  <a:gd name="T1" fmla="*/ 0 h 152"/>
                  <a:gd name="T2" fmla="*/ 0 w 50"/>
                  <a:gd name="T3" fmla="*/ 0 h 152"/>
                  <a:gd name="T4" fmla="*/ 0 w 50"/>
                  <a:gd name="T5" fmla="*/ 0 h 152"/>
                  <a:gd name="T6" fmla="*/ 0 w 50"/>
                  <a:gd name="T7" fmla="*/ 0 h 152"/>
                  <a:gd name="T8" fmla="*/ 0 w 50"/>
                  <a:gd name="T9" fmla="*/ 0 h 152"/>
                  <a:gd name="T10" fmla="*/ 0 w 50"/>
                  <a:gd name="T11" fmla="*/ 0 h 152"/>
                  <a:gd name="T12" fmla="*/ 0 w 50"/>
                  <a:gd name="T13" fmla="*/ 0 h 152"/>
                  <a:gd name="T14" fmla="*/ 0 w 50"/>
                  <a:gd name="T15" fmla="*/ 0 h 152"/>
                  <a:gd name="T16" fmla="*/ 0 w 50"/>
                  <a:gd name="T17" fmla="*/ 0 h 152"/>
                  <a:gd name="T18" fmla="*/ 0 w 50"/>
                  <a:gd name="T19" fmla="*/ 0 h 152"/>
                  <a:gd name="T20" fmla="*/ 0 w 50"/>
                  <a:gd name="T21" fmla="*/ 0 h 152"/>
                  <a:gd name="T22" fmla="*/ 0 w 50"/>
                  <a:gd name="T23" fmla="*/ 0 h 152"/>
                  <a:gd name="T24" fmla="*/ 0 w 50"/>
                  <a:gd name="T25" fmla="*/ 0 h 152"/>
                  <a:gd name="T26" fmla="*/ 0 w 50"/>
                  <a:gd name="T27" fmla="*/ 0 h 152"/>
                  <a:gd name="T28" fmla="*/ 0 w 50"/>
                  <a:gd name="T29" fmla="*/ 0 h 152"/>
                  <a:gd name="T30" fmla="*/ 0 w 50"/>
                  <a:gd name="T31" fmla="*/ 0 h 152"/>
                  <a:gd name="T32" fmla="*/ 0 w 50"/>
                  <a:gd name="T33" fmla="*/ 0 h 152"/>
                  <a:gd name="T34" fmla="*/ 0 w 50"/>
                  <a:gd name="T35" fmla="*/ 0 h 152"/>
                  <a:gd name="T36" fmla="*/ 0 w 50"/>
                  <a:gd name="T37" fmla="*/ 0 h 152"/>
                  <a:gd name="T38" fmla="*/ 0 w 50"/>
                  <a:gd name="T39" fmla="*/ 0 h 152"/>
                  <a:gd name="T40" fmla="*/ 0 w 50"/>
                  <a:gd name="T41" fmla="*/ 0 h 152"/>
                  <a:gd name="T42" fmla="*/ 0 w 50"/>
                  <a:gd name="T43" fmla="*/ 0 h 152"/>
                  <a:gd name="T44" fmla="*/ 0 w 50"/>
                  <a:gd name="T45" fmla="*/ 0 h 152"/>
                  <a:gd name="T46" fmla="*/ 0 w 50"/>
                  <a:gd name="T47" fmla="*/ 0 h 1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152"/>
                  <a:gd name="T74" fmla="*/ 50 w 50"/>
                  <a:gd name="T75" fmla="*/ 152 h 1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152">
                    <a:moveTo>
                      <a:pt x="44" y="152"/>
                    </a:moveTo>
                    <a:lnTo>
                      <a:pt x="48" y="113"/>
                    </a:lnTo>
                    <a:lnTo>
                      <a:pt x="50" y="81"/>
                    </a:lnTo>
                    <a:lnTo>
                      <a:pt x="48" y="56"/>
                    </a:lnTo>
                    <a:lnTo>
                      <a:pt x="44" y="35"/>
                    </a:lnTo>
                    <a:lnTo>
                      <a:pt x="40" y="27"/>
                    </a:lnTo>
                    <a:lnTo>
                      <a:pt x="36" y="19"/>
                    </a:lnTo>
                    <a:lnTo>
                      <a:pt x="33" y="14"/>
                    </a:lnTo>
                    <a:lnTo>
                      <a:pt x="27" y="10"/>
                    </a:lnTo>
                    <a:lnTo>
                      <a:pt x="15" y="2"/>
                    </a:lnTo>
                    <a:lnTo>
                      <a:pt x="2" y="0"/>
                    </a:lnTo>
                    <a:lnTo>
                      <a:pt x="0" y="12"/>
                    </a:lnTo>
                    <a:lnTo>
                      <a:pt x="11" y="14"/>
                    </a:lnTo>
                    <a:lnTo>
                      <a:pt x="21" y="19"/>
                    </a:lnTo>
                    <a:lnTo>
                      <a:pt x="23" y="23"/>
                    </a:lnTo>
                    <a:lnTo>
                      <a:pt x="27" y="27"/>
                    </a:lnTo>
                    <a:lnTo>
                      <a:pt x="31" y="33"/>
                    </a:lnTo>
                    <a:lnTo>
                      <a:pt x="33" y="39"/>
                    </a:lnTo>
                    <a:lnTo>
                      <a:pt x="36" y="56"/>
                    </a:lnTo>
                    <a:lnTo>
                      <a:pt x="36" y="81"/>
                    </a:lnTo>
                    <a:lnTo>
                      <a:pt x="36" y="111"/>
                    </a:lnTo>
                    <a:lnTo>
                      <a:pt x="31" y="150"/>
                    </a:lnTo>
                    <a:lnTo>
                      <a:pt x="31" y="152"/>
                    </a:lnTo>
                    <a:lnTo>
                      <a:pt x="44"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36" name="Freeform 173"/>
              <p:cNvSpPr>
                <a:spLocks/>
              </p:cNvSpPr>
              <p:nvPr/>
            </p:nvSpPr>
            <p:spPr bwMode="auto">
              <a:xfrm>
                <a:off x="3010" y="1795"/>
                <a:ext cx="4" cy="6"/>
              </a:xfrm>
              <a:custGeom>
                <a:avLst/>
                <a:gdLst>
                  <a:gd name="T0" fmla="*/ 0 w 34"/>
                  <a:gd name="T1" fmla="*/ 0 h 52"/>
                  <a:gd name="T2" fmla="*/ 0 w 34"/>
                  <a:gd name="T3" fmla="*/ 0 h 52"/>
                  <a:gd name="T4" fmla="*/ 0 w 34"/>
                  <a:gd name="T5" fmla="*/ 0 h 52"/>
                  <a:gd name="T6" fmla="*/ 0 w 34"/>
                  <a:gd name="T7" fmla="*/ 0 h 52"/>
                  <a:gd name="T8" fmla="*/ 0 w 34"/>
                  <a:gd name="T9" fmla="*/ 0 h 52"/>
                  <a:gd name="T10" fmla="*/ 0 w 34"/>
                  <a:gd name="T11" fmla="*/ 0 h 52"/>
                  <a:gd name="T12" fmla="*/ 0 w 34"/>
                  <a:gd name="T13" fmla="*/ 0 h 52"/>
                  <a:gd name="T14" fmla="*/ 0 w 34"/>
                  <a:gd name="T15" fmla="*/ 0 h 52"/>
                  <a:gd name="T16" fmla="*/ 0 w 34"/>
                  <a:gd name="T17" fmla="*/ 0 h 52"/>
                  <a:gd name="T18" fmla="*/ 0 w 34"/>
                  <a:gd name="T19" fmla="*/ 0 h 52"/>
                  <a:gd name="T20" fmla="*/ 0 w 34"/>
                  <a:gd name="T21" fmla="*/ 0 h 52"/>
                  <a:gd name="T22" fmla="*/ 0 w 34"/>
                  <a:gd name="T23" fmla="*/ 0 h 52"/>
                  <a:gd name="T24" fmla="*/ 0 w 34"/>
                  <a:gd name="T25" fmla="*/ 0 h 52"/>
                  <a:gd name="T26" fmla="*/ 0 w 34"/>
                  <a:gd name="T27" fmla="*/ 0 h 52"/>
                  <a:gd name="T28" fmla="*/ 0 w 34"/>
                  <a:gd name="T29" fmla="*/ 0 h 52"/>
                  <a:gd name="T30" fmla="*/ 0 w 34"/>
                  <a:gd name="T31" fmla="*/ 0 h 52"/>
                  <a:gd name="T32" fmla="*/ 0 w 34"/>
                  <a:gd name="T33" fmla="*/ 0 h 52"/>
                  <a:gd name="T34" fmla="*/ 0 w 34"/>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52"/>
                  <a:gd name="T56" fmla="*/ 34 w 34"/>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52">
                    <a:moveTo>
                      <a:pt x="1" y="52"/>
                    </a:moveTo>
                    <a:lnTo>
                      <a:pt x="13" y="48"/>
                    </a:lnTo>
                    <a:lnTo>
                      <a:pt x="21" y="40"/>
                    </a:lnTo>
                    <a:lnTo>
                      <a:pt x="24" y="32"/>
                    </a:lnTo>
                    <a:lnTo>
                      <a:pt x="28" y="23"/>
                    </a:lnTo>
                    <a:lnTo>
                      <a:pt x="32" y="13"/>
                    </a:lnTo>
                    <a:lnTo>
                      <a:pt x="32" y="7"/>
                    </a:lnTo>
                    <a:lnTo>
                      <a:pt x="34" y="2"/>
                    </a:lnTo>
                    <a:lnTo>
                      <a:pt x="34" y="0"/>
                    </a:lnTo>
                    <a:lnTo>
                      <a:pt x="21" y="0"/>
                    </a:lnTo>
                    <a:lnTo>
                      <a:pt x="21" y="6"/>
                    </a:lnTo>
                    <a:lnTo>
                      <a:pt x="19" y="11"/>
                    </a:lnTo>
                    <a:lnTo>
                      <a:pt x="17" y="19"/>
                    </a:lnTo>
                    <a:lnTo>
                      <a:pt x="15" y="27"/>
                    </a:lnTo>
                    <a:lnTo>
                      <a:pt x="11" y="32"/>
                    </a:lnTo>
                    <a:lnTo>
                      <a:pt x="5" y="36"/>
                    </a:lnTo>
                    <a:lnTo>
                      <a:pt x="0" y="40"/>
                    </a:lnTo>
                    <a:lnTo>
                      <a:pt x="1"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37" name="Freeform 174"/>
              <p:cNvSpPr>
                <a:spLocks/>
              </p:cNvSpPr>
              <p:nvPr/>
            </p:nvSpPr>
            <p:spPr bwMode="auto">
              <a:xfrm>
                <a:off x="3046" y="1790"/>
                <a:ext cx="7" cy="10"/>
              </a:xfrm>
              <a:custGeom>
                <a:avLst/>
                <a:gdLst>
                  <a:gd name="T0" fmla="*/ 0 w 65"/>
                  <a:gd name="T1" fmla="*/ 0 h 85"/>
                  <a:gd name="T2" fmla="*/ 0 w 65"/>
                  <a:gd name="T3" fmla="*/ 0 h 85"/>
                  <a:gd name="T4" fmla="*/ 0 w 65"/>
                  <a:gd name="T5" fmla="*/ 0 h 85"/>
                  <a:gd name="T6" fmla="*/ 0 w 65"/>
                  <a:gd name="T7" fmla="*/ 0 h 85"/>
                  <a:gd name="T8" fmla="*/ 0 w 65"/>
                  <a:gd name="T9" fmla="*/ 0 h 85"/>
                  <a:gd name="T10" fmla="*/ 0 w 65"/>
                  <a:gd name="T11" fmla="*/ 0 h 85"/>
                  <a:gd name="T12" fmla="*/ 0 w 65"/>
                  <a:gd name="T13" fmla="*/ 0 h 85"/>
                  <a:gd name="T14" fmla="*/ 0 w 65"/>
                  <a:gd name="T15" fmla="*/ 0 h 85"/>
                  <a:gd name="T16" fmla="*/ 0 w 65"/>
                  <a:gd name="T17" fmla="*/ 0 h 85"/>
                  <a:gd name="T18" fmla="*/ 0 w 65"/>
                  <a:gd name="T19" fmla="*/ 0 h 85"/>
                  <a:gd name="T20" fmla="*/ 0 w 65"/>
                  <a:gd name="T21" fmla="*/ 0 h 85"/>
                  <a:gd name="T22" fmla="*/ 0 w 65"/>
                  <a:gd name="T23" fmla="*/ 0 h 85"/>
                  <a:gd name="T24" fmla="*/ 0 w 65"/>
                  <a:gd name="T25" fmla="*/ 0 h 85"/>
                  <a:gd name="T26" fmla="*/ 0 w 65"/>
                  <a:gd name="T27" fmla="*/ 0 h 85"/>
                  <a:gd name="T28" fmla="*/ 0 w 65"/>
                  <a:gd name="T29" fmla="*/ 0 h 85"/>
                  <a:gd name="T30" fmla="*/ 0 w 65"/>
                  <a:gd name="T31" fmla="*/ 0 h 85"/>
                  <a:gd name="T32" fmla="*/ 0 w 65"/>
                  <a:gd name="T33" fmla="*/ 0 h 85"/>
                  <a:gd name="T34" fmla="*/ 0 w 65"/>
                  <a:gd name="T35" fmla="*/ 0 h 85"/>
                  <a:gd name="T36" fmla="*/ 0 w 65"/>
                  <a:gd name="T37" fmla="*/ 0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5"/>
                  <a:gd name="T59" fmla="*/ 65 w 65"/>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5">
                    <a:moveTo>
                      <a:pt x="65" y="85"/>
                    </a:moveTo>
                    <a:lnTo>
                      <a:pt x="65" y="71"/>
                    </a:lnTo>
                    <a:lnTo>
                      <a:pt x="63" y="58"/>
                    </a:lnTo>
                    <a:lnTo>
                      <a:pt x="57" y="45"/>
                    </a:lnTo>
                    <a:lnTo>
                      <a:pt x="51" y="31"/>
                    </a:lnTo>
                    <a:lnTo>
                      <a:pt x="42" y="20"/>
                    </a:lnTo>
                    <a:lnTo>
                      <a:pt x="30" y="10"/>
                    </a:lnTo>
                    <a:lnTo>
                      <a:pt x="15" y="2"/>
                    </a:lnTo>
                    <a:lnTo>
                      <a:pt x="0" y="0"/>
                    </a:lnTo>
                    <a:lnTo>
                      <a:pt x="0" y="12"/>
                    </a:lnTo>
                    <a:lnTo>
                      <a:pt x="11" y="14"/>
                    </a:lnTo>
                    <a:lnTo>
                      <a:pt x="23" y="20"/>
                    </a:lnTo>
                    <a:lnTo>
                      <a:pt x="32" y="27"/>
                    </a:lnTo>
                    <a:lnTo>
                      <a:pt x="40" y="37"/>
                    </a:lnTo>
                    <a:lnTo>
                      <a:pt x="48" y="48"/>
                    </a:lnTo>
                    <a:lnTo>
                      <a:pt x="51" y="62"/>
                    </a:lnTo>
                    <a:lnTo>
                      <a:pt x="53" y="73"/>
                    </a:lnTo>
                    <a:lnTo>
                      <a:pt x="51" y="83"/>
                    </a:lnTo>
                    <a:lnTo>
                      <a:pt x="65"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38" name="Freeform 175"/>
              <p:cNvSpPr>
                <a:spLocks/>
              </p:cNvSpPr>
              <p:nvPr/>
            </p:nvSpPr>
            <p:spPr bwMode="auto">
              <a:xfrm>
                <a:off x="2998" y="1794"/>
                <a:ext cx="6" cy="4"/>
              </a:xfrm>
              <a:custGeom>
                <a:avLst/>
                <a:gdLst>
                  <a:gd name="T0" fmla="*/ 0 w 52"/>
                  <a:gd name="T1" fmla="*/ 0 h 37"/>
                  <a:gd name="T2" fmla="*/ 0 w 52"/>
                  <a:gd name="T3" fmla="*/ 0 h 37"/>
                  <a:gd name="T4" fmla="*/ 0 w 52"/>
                  <a:gd name="T5" fmla="*/ 0 h 37"/>
                  <a:gd name="T6" fmla="*/ 0 w 52"/>
                  <a:gd name="T7" fmla="*/ 0 h 37"/>
                  <a:gd name="T8" fmla="*/ 0 w 52"/>
                  <a:gd name="T9" fmla="*/ 0 h 37"/>
                  <a:gd name="T10" fmla="*/ 0 w 52"/>
                  <a:gd name="T11" fmla="*/ 0 h 37"/>
                  <a:gd name="T12" fmla="*/ 0 w 52"/>
                  <a:gd name="T13" fmla="*/ 0 h 37"/>
                  <a:gd name="T14" fmla="*/ 0 w 52"/>
                  <a:gd name="T15" fmla="*/ 0 h 37"/>
                  <a:gd name="T16" fmla="*/ 0 w 52"/>
                  <a:gd name="T17" fmla="*/ 0 h 37"/>
                  <a:gd name="T18" fmla="*/ 0 w 52"/>
                  <a:gd name="T19" fmla="*/ 0 h 37"/>
                  <a:gd name="T20" fmla="*/ 0 w 52"/>
                  <a:gd name="T21" fmla="*/ 0 h 37"/>
                  <a:gd name="T22" fmla="*/ 0 w 52"/>
                  <a:gd name="T23" fmla="*/ 0 h 37"/>
                  <a:gd name="T24" fmla="*/ 0 w 52"/>
                  <a:gd name="T25" fmla="*/ 0 h 37"/>
                  <a:gd name="T26" fmla="*/ 0 w 52"/>
                  <a:gd name="T27" fmla="*/ 0 h 37"/>
                  <a:gd name="T28" fmla="*/ 0 w 52"/>
                  <a:gd name="T29" fmla="*/ 0 h 37"/>
                  <a:gd name="T30" fmla="*/ 0 w 52"/>
                  <a:gd name="T31" fmla="*/ 0 h 37"/>
                  <a:gd name="T32" fmla="*/ 0 w 52"/>
                  <a:gd name="T33" fmla="*/ 0 h 37"/>
                  <a:gd name="T34" fmla="*/ 0 w 52"/>
                  <a:gd name="T35" fmla="*/ 0 h 37"/>
                  <a:gd name="T36" fmla="*/ 0 w 52"/>
                  <a:gd name="T37" fmla="*/ 0 h 37"/>
                  <a:gd name="T38" fmla="*/ 0 w 52"/>
                  <a:gd name="T39" fmla="*/ 0 h 37"/>
                  <a:gd name="T40" fmla="*/ 0 w 52"/>
                  <a:gd name="T41" fmla="*/ 0 h 37"/>
                  <a:gd name="T42" fmla="*/ 0 w 52"/>
                  <a:gd name="T43" fmla="*/ 0 h 37"/>
                  <a:gd name="T44" fmla="*/ 0 w 52"/>
                  <a:gd name="T45" fmla="*/ 0 h 37"/>
                  <a:gd name="T46" fmla="*/ 0 w 52"/>
                  <a:gd name="T47" fmla="*/ 0 h 37"/>
                  <a:gd name="T48" fmla="*/ 0 w 52"/>
                  <a:gd name="T49" fmla="*/ 0 h 37"/>
                  <a:gd name="T50" fmla="*/ 0 w 52"/>
                  <a:gd name="T51" fmla="*/ 0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37"/>
                  <a:gd name="T80" fmla="*/ 52 w 52"/>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37">
                    <a:moveTo>
                      <a:pt x="0" y="10"/>
                    </a:moveTo>
                    <a:lnTo>
                      <a:pt x="0" y="10"/>
                    </a:lnTo>
                    <a:lnTo>
                      <a:pt x="4" y="14"/>
                    </a:lnTo>
                    <a:lnTo>
                      <a:pt x="8" y="18"/>
                    </a:lnTo>
                    <a:lnTo>
                      <a:pt x="13" y="21"/>
                    </a:lnTo>
                    <a:lnTo>
                      <a:pt x="19" y="25"/>
                    </a:lnTo>
                    <a:lnTo>
                      <a:pt x="25" y="29"/>
                    </a:lnTo>
                    <a:lnTo>
                      <a:pt x="33" y="33"/>
                    </a:lnTo>
                    <a:lnTo>
                      <a:pt x="38" y="35"/>
                    </a:lnTo>
                    <a:lnTo>
                      <a:pt x="42" y="37"/>
                    </a:lnTo>
                    <a:lnTo>
                      <a:pt x="48" y="35"/>
                    </a:lnTo>
                    <a:lnTo>
                      <a:pt x="50" y="33"/>
                    </a:lnTo>
                    <a:lnTo>
                      <a:pt x="52" y="29"/>
                    </a:lnTo>
                    <a:lnTo>
                      <a:pt x="52" y="25"/>
                    </a:lnTo>
                    <a:lnTo>
                      <a:pt x="52" y="21"/>
                    </a:lnTo>
                    <a:lnTo>
                      <a:pt x="48" y="20"/>
                    </a:lnTo>
                    <a:lnTo>
                      <a:pt x="44" y="18"/>
                    </a:lnTo>
                    <a:lnTo>
                      <a:pt x="38" y="16"/>
                    </a:lnTo>
                    <a:lnTo>
                      <a:pt x="33" y="14"/>
                    </a:lnTo>
                    <a:lnTo>
                      <a:pt x="27" y="10"/>
                    </a:lnTo>
                    <a:lnTo>
                      <a:pt x="21" y="8"/>
                    </a:lnTo>
                    <a:lnTo>
                      <a:pt x="17" y="4"/>
                    </a:lnTo>
                    <a:lnTo>
                      <a:pt x="13" y="2"/>
                    </a:lnTo>
                    <a:lnTo>
                      <a:pt x="12" y="0"/>
                    </a:lnTo>
                    <a:lnTo>
                      <a:pt x="10"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39" name="Freeform 176"/>
              <p:cNvSpPr>
                <a:spLocks/>
              </p:cNvSpPr>
              <p:nvPr/>
            </p:nvSpPr>
            <p:spPr bwMode="auto">
              <a:xfrm>
                <a:off x="2998" y="1795"/>
                <a:ext cx="7" cy="4"/>
              </a:xfrm>
              <a:custGeom>
                <a:avLst/>
                <a:gdLst>
                  <a:gd name="T0" fmla="*/ 0 w 57"/>
                  <a:gd name="T1" fmla="*/ 0 h 34"/>
                  <a:gd name="T2" fmla="*/ 0 w 57"/>
                  <a:gd name="T3" fmla="*/ 0 h 34"/>
                  <a:gd name="T4" fmla="*/ 0 w 57"/>
                  <a:gd name="T5" fmla="*/ 0 h 34"/>
                  <a:gd name="T6" fmla="*/ 0 w 57"/>
                  <a:gd name="T7" fmla="*/ 0 h 34"/>
                  <a:gd name="T8" fmla="*/ 0 w 57"/>
                  <a:gd name="T9" fmla="*/ 0 h 34"/>
                  <a:gd name="T10" fmla="*/ 0 w 57"/>
                  <a:gd name="T11" fmla="*/ 0 h 34"/>
                  <a:gd name="T12" fmla="*/ 0 w 57"/>
                  <a:gd name="T13" fmla="*/ 0 h 34"/>
                  <a:gd name="T14" fmla="*/ 0 w 57"/>
                  <a:gd name="T15" fmla="*/ 0 h 34"/>
                  <a:gd name="T16" fmla="*/ 0 w 57"/>
                  <a:gd name="T17" fmla="*/ 0 h 34"/>
                  <a:gd name="T18" fmla="*/ 0 w 57"/>
                  <a:gd name="T19" fmla="*/ 0 h 34"/>
                  <a:gd name="T20" fmla="*/ 0 w 57"/>
                  <a:gd name="T21" fmla="*/ 0 h 34"/>
                  <a:gd name="T22" fmla="*/ 0 w 57"/>
                  <a:gd name="T23" fmla="*/ 0 h 34"/>
                  <a:gd name="T24" fmla="*/ 0 w 57"/>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34"/>
                  <a:gd name="T41" fmla="*/ 57 w 57"/>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34">
                    <a:moveTo>
                      <a:pt x="0" y="2"/>
                    </a:moveTo>
                    <a:lnTo>
                      <a:pt x="8" y="15"/>
                    </a:lnTo>
                    <a:lnTo>
                      <a:pt x="19" y="25"/>
                    </a:lnTo>
                    <a:lnTo>
                      <a:pt x="31" y="32"/>
                    </a:lnTo>
                    <a:lnTo>
                      <a:pt x="42" y="34"/>
                    </a:lnTo>
                    <a:lnTo>
                      <a:pt x="48" y="34"/>
                    </a:lnTo>
                    <a:lnTo>
                      <a:pt x="52" y="34"/>
                    </a:lnTo>
                    <a:lnTo>
                      <a:pt x="56" y="31"/>
                    </a:lnTo>
                    <a:lnTo>
                      <a:pt x="57" y="27"/>
                    </a:lnTo>
                    <a:lnTo>
                      <a:pt x="57" y="23"/>
                    </a:lnTo>
                    <a:lnTo>
                      <a:pt x="57" y="17"/>
                    </a:lnTo>
                    <a:lnTo>
                      <a:pt x="54" y="9"/>
                    </a:lnTo>
                    <a:lnTo>
                      <a:pt x="5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40" name="Freeform 177"/>
              <p:cNvSpPr>
                <a:spLocks/>
              </p:cNvSpPr>
              <p:nvPr/>
            </p:nvSpPr>
            <p:spPr bwMode="auto">
              <a:xfrm>
                <a:off x="2995" y="1864"/>
                <a:ext cx="4" cy="7"/>
              </a:xfrm>
              <a:custGeom>
                <a:avLst/>
                <a:gdLst>
                  <a:gd name="T0" fmla="*/ 0 w 37"/>
                  <a:gd name="T1" fmla="*/ 0 h 65"/>
                  <a:gd name="T2" fmla="*/ 0 w 37"/>
                  <a:gd name="T3" fmla="*/ 0 h 65"/>
                  <a:gd name="T4" fmla="*/ 0 w 37"/>
                  <a:gd name="T5" fmla="*/ 0 h 65"/>
                  <a:gd name="T6" fmla="*/ 0 w 37"/>
                  <a:gd name="T7" fmla="*/ 0 h 65"/>
                  <a:gd name="T8" fmla="*/ 0 w 37"/>
                  <a:gd name="T9" fmla="*/ 0 h 65"/>
                  <a:gd name="T10" fmla="*/ 0 w 37"/>
                  <a:gd name="T11" fmla="*/ 0 h 65"/>
                  <a:gd name="T12" fmla="*/ 0 w 37"/>
                  <a:gd name="T13" fmla="*/ 0 h 65"/>
                  <a:gd name="T14" fmla="*/ 0 w 37"/>
                  <a:gd name="T15" fmla="*/ 0 h 65"/>
                  <a:gd name="T16" fmla="*/ 0 w 37"/>
                  <a:gd name="T17" fmla="*/ 0 h 65"/>
                  <a:gd name="T18" fmla="*/ 0 w 37"/>
                  <a:gd name="T19" fmla="*/ 0 h 65"/>
                  <a:gd name="T20" fmla="*/ 0 w 37"/>
                  <a:gd name="T21" fmla="*/ 0 h 65"/>
                  <a:gd name="T22" fmla="*/ 0 w 37"/>
                  <a:gd name="T23" fmla="*/ 0 h 65"/>
                  <a:gd name="T24" fmla="*/ 0 w 37"/>
                  <a:gd name="T25" fmla="*/ 0 h 65"/>
                  <a:gd name="T26" fmla="*/ 0 w 37"/>
                  <a:gd name="T27" fmla="*/ 0 h 65"/>
                  <a:gd name="T28" fmla="*/ 0 w 37"/>
                  <a:gd name="T29" fmla="*/ 0 h 65"/>
                  <a:gd name="T30" fmla="*/ 0 w 37"/>
                  <a:gd name="T31" fmla="*/ 0 h 65"/>
                  <a:gd name="T32" fmla="*/ 0 w 37"/>
                  <a:gd name="T33" fmla="*/ 0 h 65"/>
                  <a:gd name="T34" fmla="*/ 0 w 37"/>
                  <a:gd name="T35" fmla="*/ 0 h 65"/>
                  <a:gd name="T36" fmla="*/ 0 w 37"/>
                  <a:gd name="T37" fmla="*/ 0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65"/>
                  <a:gd name="T59" fmla="*/ 37 w 37"/>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65">
                    <a:moveTo>
                      <a:pt x="0" y="63"/>
                    </a:moveTo>
                    <a:lnTo>
                      <a:pt x="4" y="50"/>
                    </a:lnTo>
                    <a:lnTo>
                      <a:pt x="8" y="38"/>
                    </a:lnTo>
                    <a:lnTo>
                      <a:pt x="10" y="27"/>
                    </a:lnTo>
                    <a:lnTo>
                      <a:pt x="14" y="17"/>
                    </a:lnTo>
                    <a:lnTo>
                      <a:pt x="18" y="9"/>
                    </a:lnTo>
                    <a:lnTo>
                      <a:pt x="19" y="4"/>
                    </a:lnTo>
                    <a:lnTo>
                      <a:pt x="21" y="2"/>
                    </a:lnTo>
                    <a:lnTo>
                      <a:pt x="21" y="0"/>
                    </a:lnTo>
                    <a:lnTo>
                      <a:pt x="37" y="0"/>
                    </a:lnTo>
                    <a:lnTo>
                      <a:pt x="35" y="2"/>
                    </a:lnTo>
                    <a:lnTo>
                      <a:pt x="33" y="4"/>
                    </a:lnTo>
                    <a:lnTo>
                      <a:pt x="29" y="9"/>
                    </a:lnTo>
                    <a:lnTo>
                      <a:pt x="25" y="17"/>
                    </a:lnTo>
                    <a:lnTo>
                      <a:pt x="21" y="27"/>
                    </a:lnTo>
                    <a:lnTo>
                      <a:pt x="18" y="38"/>
                    </a:lnTo>
                    <a:lnTo>
                      <a:pt x="16" y="52"/>
                    </a:lnTo>
                    <a:lnTo>
                      <a:pt x="14" y="65"/>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41" name="Freeform 178"/>
              <p:cNvSpPr>
                <a:spLocks/>
              </p:cNvSpPr>
              <p:nvPr/>
            </p:nvSpPr>
            <p:spPr bwMode="auto">
              <a:xfrm>
                <a:off x="3013" y="1852"/>
                <a:ext cx="11" cy="11"/>
              </a:xfrm>
              <a:custGeom>
                <a:avLst/>
                <a:gdLst>
                  <a:gd name="T0" fmla="*/ 0 w 99"/>
                  <a:gd name="T1" fmla="*/ 0 h 90"/>
                  <a:gd name="T2" fmla="*/ 0 w 99"/>
                  <a:gd name="T3" fmla="*/ 0 h 90"/>
                  <a:gd name="T4" fmla="*/ 0 w 99"/>
                  <a:gd name="T5" fmla="*/ 0 h 90"/>
                  <a:gd name="T6" fmla="*/ 0 w 99"/>
                  <a:gd name="T7" fmla="*/ 0 h 90"/>
                  <a:gd name="T8" fmla="*/ 0 w 99"/>
                  <a:gd name="T9" fmla="*/ 0 h 90"/>
                  <a:gd name="T10" fmla="*/ 0 w 99"/>
                  <a:gd name="T11" fmla="*/ 0 h 90"/>
                  <a:gd name="T12" fmla="*/ 0 w 99"/>
                  <a:gd name="T13" fmla="*/ 0 h 90"/>
                  <a:gd name="T14" fmla="*/ 0 w 99"/>
                  <a:gd name="T15" fmla="*/ 0 h 90"/>
                  <a:gd name="T16" fmla="*/ 0 w 99"/>
                  <a:gd name="T17" fmla="*/ 0 h 90"/>
                  <a:gd name="T18" fmla="*/ 0 w 99"/>
                  <a:gd name="T19" fmla="*/ 0 h 90"/>
                  <a:gd name="T20" fmla="*/ 0 w 99"/>
                  <a:gd name="T21" fmla="*/ 0 h 90"/>
                  <a:gd name="T22" fmla="*/ 0 w 99"/>
                  <a:gd name="T23" fmla="*/ 0 h 90"/>
                  <a:gd name="T24" fmla="*/ 0 w 99"/>
                  <a:gd name="T25" fmla="*/ 0 h 90"/>
                  <a:gd name="T26" fmla="*/ 0 w 99"/>
                  <a:gd name="T27" fmla="*/ 0 h 90"/>
                  <a:gd name="T28" fmla="*/ 0 w 99"/>
                  <a:gd name="T29" fmla="*/ 0 h 90"/>
                  <a:gd name="T30" fmla="*/ 0 w 99"/>
                  <a:gd name="T31" fmla="*/ 0 h 90"/>
                  <a:gd name="T32" fmla="*/ 0 w 99"/>
                  <a:gd name="T33" fmla="*/ 0 h 90"/>
                  <a:gd name="T34" fmla="*/ 0 w 99"/>
                  <a:gd name="T35" fmla="*/ 0 h 90"/>
                  <a:gd name="T36" fmla="*/ 0 w 99"/>
                  <a:gd name="T37" fmla="*/ 0 h 90"/>
                  <a:gd name="T38" fmla="*/ 0 w 99"/>
                  <a:gd name="T39" fmla="*/ 0 h 90"/>
                  <a:gd name="T40" fmla="*/ 0 w 99"/>
                  <a:gd name="T41" fmla="*/ 0 h 90"/>
                  <a:gd name="T42" fmla="*/ 0 w 99"/>
                  <a:gd name="T43" fmla="*/ 0 h 90"/>
                  <a:gd name="T44" fmla="*/ 0 w 99"/>
                  <a:gd name="T45" fmla="*/ 0 h 90"/>
                  <a:gd name="T46" fmla="*/ 0 w 99"/>
                  <a:gd name="T47" fmla="*/ 0 h 90"/>
                  <a:gd name="T48" fmla="*/ 0 w 99"/>
                  <a:gd name="T49" fmla="*/ 0 h 90"/>
                  <a:gd name="T50" fmla="*/ 0 w 99"/>
                  <a:gd name="T51" fmla="*/ 0 h 90"/>
                  <a:gd name="T52" fmla="*/ 0 w 99"/>
                  <a:gd name="T53" fmla="*/ 0 h 90"/>
                  <a:gd name="T54" fmla="*/ 0 w 99"/>
                  <a:gd name="T55" fmla="*/ 0 h 90"/>
                  <a:gd name="T56" fmla="*/ 0 w 99"/>
                  <a:gd name="T57" fmla="*/ 0 h 90"/>
                  <a:gd name="T58" fmla="*/ 0 w 99"/>
                  <a:gd name="T59" fmla="*/ 0 h 90"/>
                  <a:gd name="T60" fmla="*/ 0 w 99"/>
                  <a:gd name="T61" fmla="*/ 0 h 90"/>
                  <a:gd name="T62" fmla="*/ 0 w 99"/>
                  <a:gd name="T63" fmla="*/ 0 h 90"/>
                  <a:gd name="T64" fmla="*/ 0 w 99"/>
                  <a:gd name="T65" fmla="*/ 0 h 90"/>
                  <a:gd name="T66" fmla="*/ 0 w 99"/>
                  <a:gd name="T67" fmla="*/ 0 h 90"/>
                  <a:gd name="T68" fmla="*/ 0 w 99"/>
                  <a:gd name="T69" fmla="*/ 0 h 90"/>
                  <a:gd name="T70" fmla="*/ 0 w 99"/>
                  <a:gd name="T71" fmla="*/ 0 h 90"/>
                  <a:gd name="T72" fmla="*/ 0 w 99"/>
                  <a:gd name="T73" fmla="*/ 0 h 90"/>
                  <a:gd name="T74" fmla="*/ 0 w 99"/>
                  <a:gd name="T75" fmla="*/ 0 h 90"/>
                  <a:gd name="T76" fmla="*/ 0 w 99"/>
                  <a:gd name="T77" fmla="*/ 0 h 90"/>
                  <a:gd name="T78" fmla="*/ 0 w 99"/>
                  <a:gd name="T79" fmla="*/ 0 h 90"/>
                  <a:gd name="T80" fmla="*/ 0 w 99"/>
                  <a:gd name="T81" fmla="*/ 0 h 90"/>
                  <a:gd name="T82" fmla="*/ 0 w 99"/>
                  <a:gd name="T83" fmla="*/ 0 h 90"/>
                  <a:gd name="T84" fmla="*/ 0 w 99"/>
                  <a:gd name="T85" fmla="*/ 0 h 90"/>
                  <a:gd name="T86" fmla="*/ 0 w 99"/>
                  <a:gd name="T87" fmla="*/ 0 h 90"/>
                  <a:gd name="T88" fmla="*/ 0 w 99"/>
                  <a:gd name="T89" fmla="*/ 0 h 90"/>
                  <a:gd name="T90" fmla="*/ 0 w 99"/>
                  <a:gd name="T91" fmla="*/ 0 h 90"/>
                  <a:gd name="T92" fmla="*/ 0 w 99"/>
                  <a:gd name="T93" fmla="*/ 0 h 90"/>
                  <a:gd name="T94" fmla="*/ 0 w 99"/>
                  <a:gd name="T95" fmla="*/ 0 h 90"/>
                  <a:gd name="T96" fmla="*/ 0 w 99"/>
                  <a:gd name="T97" fmla="*/ 0 h 90"/>
                  <a:gd name="T98" fmla="*/ 0 w 99"/>
                  <a:gd name="T99" fmla="*/ 0 h 90"/>
                  <a:gd name="T100" fmla="*/ 0 w 99"/>
                  <a:gd name="T101" fmla="*/ 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
                  <a:gd name="T154" fmla="*/ 0 h 90"/>
                  <a:gd name="T155" fmla="*/ 99 w 99"/>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 h="90">
                    <a:moveTo>
                      <a:pt x="15" y="67"/>
                    </a:moveTo>
                    <a:lnTo>
                      <a:pt x="27" y="69"/>
                    </a:lnTo>
                    <a:lnTo>
                      <a:pt x="38" y="71"/>
                    </a:lnTo>
                    <a:lnTo>
                      <a:pt x="50" y="69"/>
                    </a:lnTo>
                    <a:lnTo>
                      <a:pt x="61" y="67"/>
                    </a:lnTo>
                    <a:lnTo>
                      <a:pt x="73" y="65"/>
                    </a:lnTo>
                    <a:lnTo>
                      <a:pt x="82" y="63"/>
                    </a:lnTo>
                    <a:lnTo>
                      <a:pt x="88" y="63"/>
                    </a:lnTo>
                    <a:lnTo>
                      <a:pt x="90" y="61"/>
                    </a:lnTo>
                    <a:lnTo>
                      <a:pt x="88" y="53"/>
                    </a:lnTo>
                    <a:lnTo>
                      <a:pt x="86" y="44"/>
                    </a:lnTo>
                    <a:lnTo>
                      <a:pt x="86" y="34"/>
                    </a:lnTo>
                    <a:lnTo>
                      <a:pt x="86" y="23"/>
                    </a:lnTo>
                    <a:lnTo>
                      <a:pt x="88" y="15"/>
                    </a:lnTo>
                    <a:lnTo>
                      <a:pt x="88" y="7"/>
                    </a:lnTo>
                    <a:lnTo>
                      <a:pt x="90" y="2"/>
                    </a:lnTo>
                    <a:lnTo>
                      <a:pt x="90" y="0"/>
                    </a:lnTo>
                    <a:lnTo>
                      <a:pt x="92" y="0"/>
                    </a:lnTo>
                    <a:lnTo>
                      <a:pt x="94" y="0"/>
                    </a:lnTo>
                    <a:lnTo>
                      <a:pt x="96" y="0"/>
                    </a:lnTo>
                    <a:lnTo>
                      <a:pt x="98" y="0"/>
                    </a:lnTo>
                    <a:lnTo>
                      <a:pt x="99" y="2"/>
                    </a:lnTo>
                    <a:lnTo>
                      <a:pt x="98" y="4"/>
                    </a:lnTo>
                    <a:lnTo>
                      <a:pt x="96" y="7"/>
                    </a:lnTo>
                    <a:lnTo>
                      <a:pt x="96" y="15"/>
                    </a:lnTo>
                    <a:lnTo>
                      <a:pt x="96" y="25"/>
                    </a:lnTo>
                    <a:lnTo>
                      <a:pt x="96" y="34"/>
                    </a:lnTo>
                    <a:lnTo>
                      <a:pt x="96" y="46"/>
                    </a:lnTo>
                    <a:lnTo>
                      <a:pt x="96" y="53"/>
                    </a:lnTo>
                    <a:lnTo>
                      <a:pt x="96" y="59"/>
                    </a:lnTo>
                    <a:lnTo>
                      <a:pt x="96" y="61"/>
                    </a:lnTo>
                    <a:lnTo>
                      <a:pt x="90" y="69"/>
                    </a:lnTo>
                    <a:lnTo>
                      <a:pt x="76" y="77"/>
                    </a:lnTo>
                    <a:lnTo>
                      <a:pt x="61" y="82"/>
                    </a:lnTo>
                    <a:lnTo>
                      <a:pt x="46" y="86"/>
                    </a:lnTo>
                    <a:lnTo>
                      <a:pt x="29" y="90"/>
                    </a:lnTo>
                    <a:lnTo>
                      <a:pt x="15" y="88"/>
                    </a:lnTo>
                    <a:lnTo>
                      <a:pt x="9" y="88"/>
                    </a:lnTo>
                    <a:lnTo>
                      <a:pt x="5" y="86"/>
                    </a:lnTo>
                    <a:lnTo>
                      <a:pt x="2" y="82"/>
                    </a:lnTo>
                    <a:lnTo>
                      <a:pt x="0" y="78"/>
                    </a:lnTo>
                    <a:lnTo>
                      <a:pt x="0" y="75"/>
                    </a:lnTo>
                    <a:lnTo>
                      <a:pt x="0" y="71"/>
                    </a:lnTo>
                    <a:lnTo>
                      <a:pt x="2" y="69"/>
                    </a:lnTo>
                    <a:lnTo>
                      <a:pt x="5" y="69"/>
                    </a:lnTo>
                    <a:lnTo>
                      <a:pt x="7" y="69"/>
                    </a:lnTo>
                    <a:lnTo>
                      <a:pt x="11" y="69"/>
                    </a:lnTo>
                    <a:lnTo>
                      <a:pt x="15"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42" name="Freeform 179"/>
              <p:cNvSpPr>
                <a:spLocks/>
              </p:cNvSpPr>
              <p:nvPr/>
            </p:nvSpPr>
            <p:spPr bwMode="auto">
              <a:xfrm>
                <a:off x="3013" y="1852"/>
                <a:ext cx="10" cy="9"/>
              </a:xfrm>
              <a:custGeom>
                <a:avLst/>
                <a:gdLst>
                  <a:gd name="T0" fmla="*/ 0 w 92"/>
                  <a:gd name="T1" fmla="*/ 0 h 73"/>
                  <a:gd name="T2" fmla="*/ 0 w 92"/>
                  <a:gd name="T3" fmla="*/ 0 h 73"/>
                  <a:gd name="T4" fmla="*/ 0 w 92"/>
                  <a:gd name="T5" fmla="*/ 0 h 73"/>
                  <a:gd name="T6" fmla="*/ 0 w 92"/>
                  <a:gd name="T7" fmla="*/ 0 h 73"/>
                  <a:gd name="T8" fmla="*/ 0 w 92"/>
                  <a:gd name="T9" fmla="*/ 0 h 73"/>
                  <a:gd name="T10" fmla="*/ 0 w 92"/>
                  <a:gd name="T11" fmla="*/ 0 h 73"/>
                  <a:gd name="T12" fmla="*/ 0 w 92"/>
                  <a:gd name="T13" fmla="*/ 0 h 73"/>
                  <a:gd name="T14" fmla="*/ 0 w 92"/>
                  <a:gd name="T15" fmla="*/ 0 h 73"/>
                  <a:gd name="T16" fmla="*/ 0 w 92"/>
                  <a:gd name="T17" fmla="*/ 0 h 73"/>
                  <a:gd name="T18" fmla="*/ 0 w 92"/>
                  <a:gd name="T19" fmla="*/ 0 h 73"/>
                  <a:gd name="T20" fmla="*/ 0 w 92"/>
                  <a:gd name="T21" fmla="*/ 0 h 73"/>
                  <a:gd name="T22" fmla="*/ 0 w 92"/>
                  <a:gd name="T23" fmla="*/ 0 h 73"/>
                  <a:gd name="T24" fmla="*/ 0 w 92"/>
                  <a:gd name="T25" fmla="*/ 0 h 73"/>
                  <a:gd name="T26" fmla="*/ 0 w 92"/>
                  <a:gd name="T27" fmla="*/ 0 h 73"/>
                  <a:gd name="T28" fmla="*/ 0 w 92"/>
                  <a:gd name="T29" fmla="*/ 0 h 73"/>
                  <a:gd name="T30" fmla="*/ 0 w 92"/>
                  <a:gd name="T31" fmla="*/ 0 h 73"/>
                  <a:gd name="T32" fmla="*/ 0 w 92"/>
                  <a:gd name="T33" fmla="*/ 0 h 73"/>
                  <a:gd name="T34" fmla="*/ 0 w 92"/>
                  <a:gd name="T35" fmla="*/ 0 h 73"/>
                  <a:gd name="T36" fmla="*/ 0 w 92"/>
                  <a:gd name="T37" fmla="*/ 0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
                  <a:gd name="T58" fmla="*/ 0 h 73"/>
                  <a:gd name="T59" fmla="*/ 92 w 92"/>
                  <a:gd name="T60" fmla="*/ 73 h 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 h="73">
                    <a:moveTo>
                      <a:pt x="92" y="4"/>
                    </a:moveTo>
                    <a:lnTo>
                      <a:pt x="84" y="2"/>
                    </a:lnTo>
                    <a:lnTo>
                      <a:pt x="71" y="2"/>
                    </a:lnTo>
                    <a:lnTo>
                      <a:pt x="55" y="0"/>
                    </a:lnTo>
                    <a:lnTo>
                      <a:pt x="40" y="0"/>
                    </a:lnTo>
                    <a:lnTo>
                      <a:pt x="27" y="0"/>
                    </a:lnTo>
                    <a:lnTo>
                      <a:pt x="13" y="4"/>
                    </a:lnTo>
                    <a:lnTo>
                      <a:pt x="9" y="6"/>
                    </a:lnTo>
                    <a:lnTo>
                      <a:pt x="5" y="8"/>
                    </a:lnTo>
                    <a:lnTo>
                      <a:pt x="2" y="9"/>
                    </a:lnTo>
                    <a:lnTo>
                      <a:pt x="2" y="13"/>
                    </a:lnTo>
                    <a:lnTo>
                      <a:pt x="0" y="21"/>
                    </a:lnTo>
                    <a:lnTo>
                      <a:pt x="0" y="31"/>
                    </a:lnTo>
                    <a:lnTo>
                      <a:pt x="0" y="40"/>
                    </a:lnTo>
                    <a:lnTo>
                      <a:pt x="0" y="50"/>
                    </a:lnTo>
                    <a:lnTo>
                      <a:pt x="0" y="59"/>
                    </a:lnTo>
                    <a:lnTo>
                      <a:pt x="0" y="67"/>
                    </a:lnTo>
                    <a:lnTo>
                      <a:pt x="0" y="71"/>
                    </a:lnTo>
                    <a:lnTo>
                      <a:pt x="0" y="7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43" name="Freeform 180"/>
              <p:cNvSpPr>
                <a:spLocks/>
              </p:cNvSpPr>
              <p:nvPr/>
            </p:nvSpPr>
            <p:spPr bwMode="auto">
              <a:xfrm>
                <a:off x="3013" y="1853"/>
                <a:ext cx="2" cy="7"/>
              </a:xfrm>
              <a:custGeom>
                <a:avLst/>
                <a:gdLst>
                  <a:gd name="T0" fmla="*/ 0 w 15"/>
                  <a:gd name="T1" fmla="*/ 0 h 60"/>
                  <a:gd name="T2" fmla="*/ 0 w 15"/>
                  <a:gd name="T3" fmla="*/ 0 h 60"/>
                  <a:gd name="T4" fmla="*/ 0 w 15"/>
                  <a:gd name="T5" fmla="*/ 0 h 60"/>
                  <a:gd name="T6" fmla="*/ 0 w 15"/>
                  <a:gd name="T7" fmla="*/ 0 h 60"/>
                  <a:gd name="T8" fmla="*/ 0 w 15"/>
                  <a:gd name="T9" fmla="*/ 0 h 60"/>
                  <a:gd name="T10" fmla="*/ 0 w 15"/>
                  <a:gd name="T11" fmla="*/ 0 h 60"/>
                  <a:gd name="T12" fmla="*/ 0 w 15"/>
                  <a:gd name="T13" fmla="*/ 0 h 60"/>
                  <a:gd name="T14" fmla="*/ 0 w 15"/>
                  <a:gd name="T15" fmla="*/ 0 h 60"/>
                  <a:gd name="T16" fmla="*/ 0 w 15"/>
                  <a:gd name="T17" fmla="*/ 0 h 60"/>
                  <a:gd name="T18" fmla="*/ 0 w 15"/>
                  <a:gd name="T19" fmla="*/ 0 h 60"/>
                  <a:gd name="T20" fmla="*/ 0 w 15"/>
                  <a:gd name="T21" fmla="*/ 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60"/>
                  <a:gd name="T35" fmla="*/ 15 w 15"/>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60">
                    <a:moveTo>
                      <a:pt x="11" y="60"/>
                    </a:moveTo>
                    <a:lnTo>
                      <a:pt x="11" y="58"/>
                    </a:lnTo>
                    <a:lnTo>
                      <a:pt x="13" y="48"/>
                    </a:lnTo>
                    <a:lnTo>
                      <a:pt x="15" y="37"/>
                    </a:lnTo>
                    <a:lnTo>
                      <a:pt x="15" y="23"/>
                    </a:lnTo>
                    <a:lnTo>
                      <a:pt x="15" y="12"/>
                    </a:lnTo>
                    <a:lnTo>
                      <a:pt x="11" y="2"/>
                    </a:lnTo>
                    <a:lnTo>
                      <a:pt x="9" y="0"/>
                    </a:lnTo>
                    <a:lnTo>
                      <a:pt x="7" y="0"/>
                    </a:lnTo>
                    <a:lnTo>
                      <a:pt x="3"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44" name="Freeform 181"/>
              <p:cNvSpPr>
                <a:spLocks/>
              </p:cNvSpPr>
              <p:nvPr/>
            </p:nvSpPr>
            <p:spPr bwMode="auto">
              <a:xfrm>
                <a:off x="3089" y="1851"/>
                <a:ext cx="13" cy="12"/>
              </a:xfrm>
              <a:custGeom>
                <a:avLst/>
                <a:gdLst>
                  <a:gd name="T0" fmla="*/ 0 w 117"/>
                  <a:gd name="T1" fmla="*/ 0 h 102"/>
                  <a:gd name="T2" fmla="*/ 0 w 117"/>
                  <a:gd name="T3" fmla="*/ 0 h 102"/>
                  <a:gd name="T4" fmla="*/ 0 w 117"/>
                  <a:gd name="T5" fmla="*/ 0 h 102"/>
                  <a:gd name="T6" fmla="*/ 0 w 117"/>
                  <a:gd name="T7" fmla="*/ 0 h 102"/>
                  <a:gd name="T8" fmla="*/ 0 w 117"/>
                  <a:gd name="T9" fmla="*/ 0 h 102"/>
                  <a:gd name="T10" fmla="*/ 0 w 117"/>
                  <a:gd name="T11" fmla="*/ 0 h 102"/>
                  <a:gd name="T12" fmla="*/ 0 w 117"/>
                  <a:gd name="T13" fmla="*/ 0 h 102"/>
                  <a:gd name="T14" fmla="*/ 0 w 117"/>
                  <a:gd name="T15" fmla="*/ 0 h 102"/>
                  <a:gd name="T16" fmla="*/ 0 w 117"/>
                  <a:gd name="T17" fmla="*/ 0 h 102"/>
                  <a:gd name="T18" fmla="*/ 0 w 117"/>
                  <a:gd name="T19" fmla="*/ 0 h 102"/>
                  <a:gd name="T20" fmla="*/ 0 w 117"/>
                  <a:gd name="T21" fmla="*/ 0 h 102"/>
                  <a:gd name="T22" fmla="*/ 0 w 117"/>
                  <a:gd name="T23" fmla="*/ 0 h 102"/>
                  <a:gd name="T24" fmla="*/ 0 w 117"/>
                  <a:gd name="T25" fmla="*/ 0 h 102"/>
                  <a:gd name="T26" fmla="*/ 0 w 117"/>
                  <a:gd name="T27" fmla="*/ 0 h 102"/>
                  <a:gd name="T28" fmla="*/ 0 w 117"/>
                  <a:gd name="T29" fmla="*/ 0 h 102"/>
                  <a:gd name="T30" fmla="*/ 0 w 117"/>
                  <a:gd name="T31" fmla="*/ 0 h 102"/>
                  <a:gd name="T32" fmla="*/ 0 w 117"/>
                  <a:gd name="T33" fmla="*/ 0 h 102"/>
                  <a:gd name="T34" fmla="*/ 0 w 117"/>
                  <a:gd name="T35" fmla="*/ 0 h 102"/>
                  <a:gd name="T36" fmla="*/ 0 w 117"/>
                  <a:gd name="T37" fmla="*/ 0 h 1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
                  <a:gd name="T58" fmla="*/ 0 h 102"/>
                  <a:gd name="T59" fmla="*/ 117 w 117"/>
                  <a:gd name="T60" fmla="*/ 102 h 1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 h="102">
                    <a:moveTo>
                      <a:pt x="117" y="12"/>
                    </a:moveTo>
                    <a:lnTo>
                      <a:pt x="113" y="12"/>
                    </a:lnTo>
                    <a:lnTo>
                      <a:pt x="103" y="8"/>
                    </a:lnTo>
                    <a:lnTo>
                      <a:pt x="88" y="6"/>
                    </a:lnTo>
                    <a:lnTo>
                      <a:pt x="73" y="2"/>
                    </a:lnTo>
                    <a:lnTo>
                      <a:pt x="55" y="0"/>
                    </a:lnTo>
                    <a:lnTo>
                      <a:pt x="38" y="0"/>
                    </a:lnTo>
                    <a:lnTo>
                      <a:pt x="32" y="2"/>
                    </a:lnTo>
                    <a:lnTo>
                      <a:pt x="25" y="2"/>
                    </a:lnTo>
                    <a:lnTo>
                      <a:pt x="21" y="6"/>
                    </a:lnTo>
                    <a:lnTo>
                      <a:pt x="17" y="8"/>
                    </a:lnTo>
                    <a:lnTo>
                      <a:pt x="11" y="17"/>
                    </a:lnTo>
                    <a:lnTo>
                      <a:pt x="7" y="27"/>
                    </a:lnTo>
                    <a:lnTo>
                      <a:pt x="4" y="40"/>
                    </a:lnTo>
                    <a:lnTo>
                      <a:pt x="2" y="54"/>
                    </a:lnTo>
                    <a:lnTo>
                      <a:pt x="0" y="67"/>
                    </a:lnTo>
                    <a:lnTo>
                      <a:pt x="0" y="79"/>
                    </a:lnTo>
                    <a:lnTo>
                      <a:pt x="2" y="92"/>
                    </a:lnTo>
                    <a:lnTo>
                      <a:pt x="4" y="10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45" name="Freeform 182"/>
              <p:cNvSpPr>
                <a:spLocks/>
              </p:cNvSpPr>
              <p:nvPr/>
            </p:nvSpPr>
            <p:spPr bwMode="auto">
              <a:xfrm>
                <a:off x="3090" y="1852"/>
                <a:ext cx="3" cy="11"/>
              </a:xfrm>
              <a:custGeom>
                <a:avLst/>
                <a:gdLst>
                  <a:gd name="T0" fmla="*/ 0 w 23"/>
                  <a:gd name="T1" fmla="*/ 0 h 96"/>
                  <a:gd name="T2" fmla="*/ 0 w 23"/>
                  <a:gd name="T3" fmla="*/ 0 h 96"/>
                  <a:gd name="T4" fmla="*/ 0 w 23"/>
                  <a:gd name="T5" fmla="*/ 0 h 96"/>
                  <a:gd name="T6" fmla="*/ 0 w 23"/>
                  <a:gd name="T7" fmla="*/ 0 h 96"/>
                  <a:gd name="T8" fmla="*/ 0 w 23"/>
                  <a:gd name="T9" fmla="*/ 0 h 96"/>
                  <a:gd name="T10" fmla="*/ 0 w 23"/>
                  <a:gd name="T11" fmla="*/ 0 h 96"/>
                  <a:gd name="T12" fmla="*/ 0 w 23"/>
                  <a:gd name="T13" fmla="*/ 0 h 96"/>
                  <a:gd name="T14" fmla="*/ 0 w 23"/>
                  <a:gd name="T15" fmla="*/ 0 h 96"/>
                  <a:gd name="T16" fmla="*/ 0 w 23"/>
                  <a:gd name="T17" fmla="*/ 0 h 96"/>
                  <a:gd name="T18" fmla="*/ 0 w 23"/>
                  <a:gd name="T19" fmla="*/ 0 h 96"/>
                  <a:gd name="T20" fmla="*/ 0 w 23"/>
                  <a:gd name="T21" fmla="*/ 0 h 96"/>
                  <a:gd name="T22" fmla="*/ 0 w 23"/>
                  <a:gd name="T23" fmla="*/ 0 h 96"/>
                  <a:gd name="T24" fmla="*/ 0 w 23"/>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96"/>
                  <a:gd name="T41" fmla="*/ 23 w 23"/>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96">
                    <a:moveTo>
                      <a:pt x="14" y="0"/>
                    </a:moveTo>
                    <a:lnTo>
                      <a:pt x="17" y="0"/>
                    </a:lnTo>
                    <a:lnTo>
                      <a:pt x="19" y="2"/>
                    </a:lnTo>
                    <a:lnTo>
                      <a:pt x="21" y="8"/>
                    </a:lnTo>
                    <a:lnTo>
                      <a:pt x="23" y="15"/>
                    </a:lnTo>
                    <a:lnTo>
                      <a:pt x="23" y="33"/>
                    </a:lnTo>
                    <a:lnTo>
                      <a:pt x="21" y="54"/>
                    </a:lnTo>
                    <a:lnTo>
                      <a:pt x="17" y="73"/>
                    </a:lnTo>
                    <a:lnTo>
                      <a:pt x="12" y="88"/>
                    </a:lnTo>
                    <a:lnTo>
                      <a:pt x="10" y="92"/>
                    </a:lnTo>
                    <a:lnTo>
                      <a:pt x="6" y="96"/>
                    </a:lnTo>
                    <a:lnTo>
                      <a:pt x="4" y="96"/>
                    </a:lnTo>
                    <a:lnTo>
                      <a:pt x="0" y="9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46" name="Freeform 183"/>
              <p:cNvSpPr>
                <a:spLocks/>
              </p:cNvSpPr>
              <p:nvPr/>
            </p:nvSpPr>
            <p:spPr bwMode="auto">
              <a:xfrm>
                <a:off x="3089" y="1853"/>
                <a:ext cx="3" cy="10"/>
              </a:xfrm>
              <a:custGeom>
                <a:avLst/>
                <a:gdLst>
                  <a:gd name="T0" fmla="*/ 0 w 25"/>
                  <a:gd name="T1" fmla="*/ 0 h 84"/>
                  <a:gd name="T2" fmla="*/ 0 w 25"/>
                  <a:gd name="T3" fmla="*/ 0 h 84"/>
                  <a:gd name="T4" fmla="*/ 0 w 25"/>
                  <a:gd name="T5" fmla="*/ 0 h 84"/>
                  <a:gd name="T6" fmla="*/ 0 w 25"/>
                  <a:gd name="T7" fmla="*/ 0 h 84"/>
                  <a:gd name="T8" fmla="*/ 0 w 25"/>
                  <a:gd name="T9" fmla="*/ 0 h 84"/>
                  <a:gd name="T10" fmla="*/ 0 w 25"/>
                  <a:gd name="T11" fmla="*/ 0 h 84"/>
                  <a:gd name="T12" fmla="*/ 0 w 25"/>
                  <a:gd name="T13" fmla="*/ 0 h 84"/>
                  <a:gd name="T14" fmla="*/ 0 w 25"/>
                  <a:gd name="T15" fmla="*/ 0 h 84"/>
                  <a:gd name="T16" fmla="*/ 0 w 25"/>
                  <a:gd name="T17" fmla="*/ 0 h 84"/>
                  <a:gd name="T18" fmla="*/ 0 w 25"/>
                  <a:gd name="T19" fmla="*/ 0 h 84"/>
                  <a:gd name="T20" fmla="*/ 0 w 25"/>
                  <a:gd name="T21" fmla="*/ 0 h 84"/>
                  <a:gd name="T22" fmla="*/ 0 w 25"/>
                  <a:gd name="T23" fmla="*/ 0 h 84"/>
                  <a:gd name="T24" fmla="*/ 0 w 25"/>
                  <a:gd name="T25" fmla="*/ 0 h 84"/>
                  <a:gd name="T26" fmla="*/ 0 w 25"/>
                  <a:gd name="T27" fmla="*/ 0 h 84"/>
                  <a:gd name="T28" fmla="*/ 0 w 25"/>
                  <a:gd name="T29" fmla="*/ 0 h 84"/>
                  <a:gd name="T30" fmla="*/ 0 w 25"/>
                  <a:gd name="T31" fmla="*/ 0 h 84"/>
                  <a:gd name="T32" fmla="*/ 0 w 25"/>
                  <a:gd name="T33" fmla="*/ 0 h 84"/>
                  <a:gd name="T34" fmla="*/ 0 w 25"/>
                  <a:gd name="T35" fmla="*/ 0 h 84"/>
                  <a:gd name="T36" fmla="*/ 0 w 25"/>
                  <a:gd name="T37" fmla="*/ 0 h 84"/>
                  <a:gd name="T38" fmla="*/ 0 w 25"/>
                  <a:gd name="T39" fmla="*/ 0 h 84"/>
                  <a:gd name="T40" fmla="*/ 0 w 25"/>
                  <a:gd name="T41" fmla="*/ 0 h 84"/>
                  <a:gd name="T42" fmla="*/ 0 w 25"/>
                  <a:gd name="T43" fmla="*/ 0 h 84"/>
                  <a:gd name="T44" fmla="*/ 0 w 25"/>
                  <a:gd name="T45" fmla="*/ 0 h 84"/>
                  <a:gd name="T46" fmla="*/ 0 w 25"/>
                  <a:gd name="T47" fmla="*/ 0 h 84"/>
                  <a:gd name="T48" fmla="*/ 0 w 25"/>
                  <a:gd name="T49" fmla="*/ 0 h 84"/>
                  <a:gd name="T50" fmla="*/ 0 w 25"/>
                  <a:gd name="T51" fmla="*/ 0 h 84"/>
                  <a:gd name="T52" fmla="*/ 0 w 25"/>
                  <a:gd name="T53" fmla="*/ 0 h 84"/>
                  <a:gd name="T54" fmla="*/ 0 w 25"/>
                  <a:gd name="T55" fmla="*/ 0 h 84"/>
                  <a:gd name="T56" fmla="*/ 0 w 25"/>
                  <a:gd name="T57" fmla="*/ 0 h 84"/>
                  <a:gd name="T58" fmla="*/ 0 w 25"/>
                  <a:gd name="T59" fmla="*/ 0 h 84"/>
                  <a:gd name="T60" fmla="*/ 0 w 25"/>
                  <a:gd name="T61" fmla="*/ 0 h 84"/>
                  <a:gd name="T62" fmla="*/ 0 w 25"/>
                  <a:gd name="T63" fmla="*/ 0 h 84"/>
                  <a:gd name="T64" fmla="*/ 0 w 25"/>
                  <a:gd name="T65" fmla="*/ 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84"/>
                  <a:gd name="T101" fmla="*/ 25 w 25"/>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84">
                    <a:moveTo>
                      <a:pt x="6" y="84"/>
                    </a:moveTo>
                    <a:lnTo>
                      <a:pt x="4" y="82"/>
                    </a:lnTo>
                    <a:lnTo>
                      <a:pt x="2" y="80"/>
                    </a:lnTo>
                    <a:lnTo>
                      <a:pt x="2" y="74"/>
                    </a:lnTo>
                    <a:lnTo>
                      <a:pt x="0" y="71"/>
                    </a:lnTo>
                    <a:lnTo>
                      <a:pt x="0" y="63"/>
                    </a:lnTo>
                    <a:lnTo>
                      <a:pt x="0" y="57"/>
                    </a:lnTo>
                    <a:lnTo>
                      <a:pt x="2" y="48"/>
                    </a:lnTo>
                    <a:lnTo>
                      <a:pt x="2" y="40"/>
                    </a:lnTo>
                    <a:lnTo>
                      <a:pt x="4" y="32"/>
                    </a:lnTo>
                    <a:lnTo>
                      <a:pt x="6" y="25"/>
                    </a:lnTo>
                    <a:lnTo>
                      <a:pt x="8" y="17"/>
                    </a:lnTo>
                    <a:lnTo>
                      <a:pt x="10" y="11"/>
                    </a:lnTo>
                    <a:lnTo>
                      <a:pt x="12" y="5"/>
                    </a:lnTo>
                    <a:lnTo>
                      <a:pt x="16" y="3"/>
                    </a:lnTo>
                    <a:lnTo>
                      <a:pt x="18" y="0"/>
                    </a:lnTo>
                    <a:lnTo>
                      <a:pt x="20" y="0"/>
                    </a:lnTo>
                    <a:lnTo>
                      <a:pt x="22" y="2"/>
                    </a:lnTo>
                    <a:lnTo>
                      <a:pt x="24" y="3"/>
                    </a:lnTo>
                    <a:lnTo>
                      <a:pt x="24" y="7"/>
                    </a:lnTo>
                    <a:lnTo>
                      <a:pt x="24" y="13"/>
                    </a:lnTo>
                    <a:lnTo>
                      <a:pt x="25" y="19"/>
                    </a:lnTo>
                    <a:lnTo>
                      <a:pt x="24" y="26"/>
                    </a:lnTo>
                    <a:lnTo>
                      <a:pt x="24" y="34"/>
                    </a:lnTo>
                    <a:lnTo>
                      <a:pt x="24" y="44"/>
                    </a:lnTo>
                    <a:lnTo>
                      <a:pt x="22" y="51"/>
                    </a:lnTo>
                    <a:lnTo>
                      <a:pt x="20" y="59"/>
                    </a:lnTo>
                    <a:lnTo>
                      <a:pt x="18" y="67"/>
                    </a:lnTo>
                    <a:lnTo>
                      <a:pt x="14" y="73"/>
                    </a:lnTo>
                    <a:lnTo>
                      <a:pt x="12" y="76"/>
                    </a:lnTo>
                    <a:lnTo>
                      <a:pt x="10" y="80"/>
                    </a:lnTo>
                    <a:lnTo>
                      <a:pt x="8" y="82"/>
                    </a:lnTo>
                    <a:lnTo>
                      <a:pt x="6"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47" name="Freeform 184"/>
              <p:cNvSpPr>
                <a:spLocks/>
              </p:cNvSpPr>
              <p:nvPr/>
            </p:nvSpPr>
            <p:spPr bwMode="auto">
              <a:xfrm>
                <a:off x="3171" y="1853"/>
                <a:ext cx="29" cy="3"/>
              </a:xfrm>
              <a:custGeom>
                <a:avLst/>
                <a:gdLst>
                  <a:gd name="T0" fmla="*/ 0 w 246"/>
                  <a:gd name="T1" fmla="*/ 0 h 23"/>
                  <a:gd name="T2" fmla="*/ 0 w 246"/>
                  <a:gd name="T3" fmla="*/ 0 h 23"/>
                  <a:gd name="T4" fmla="*/ 0 w 246"/>
                  <a:gd name="T5" fmla="*/ 0 h 23"/>
                  <a:gd name="T6" fmla="*/ 0 w 246"/>
                  <a:gd name="T7" fmla="*/ 0 h 23"/>
                  <a:gd name="T8" fmla="*/ 0 w 246"/>
                  <a:gd name="T9" fmla="*/ 0 h 23"/>
                  <a:gd name="T10" fmla="*/ 0 w 246"/>
                  <a:gd name="T11" fmla="*/ 0 h 23"/>
                  <a:gd name="T12" fmla="*/ 0 w 246"/>
                  <a:gd name="T13" fmla="*/ 0 h 23"/>
                  <a:gd name="T14" fmla="*/ 0 w 246"/>
                  <a:gd name="T15" fmla="*/ 0 h 23"/>
                  <a:gd name="T16" fmla="*/ 0 w 246"/>
                  <a:gd name="T17" fmla="*/ 0 h 23"/>
                  <a:gd name="T18" fmla="*/ 0 w 246"/>
                  <a:gd name="T19" fmla="*/ 0 h 23"/>
                  <a:gd name="T20" fmla="*/ 0 w 246"/>
                  <a:gd name="T21" fmla="*/ 0 h 23"/>
                  <a:gd name="T22" fmla="*/ 0 w 246"/>
                  <a:gd name="T23" fmla="*/ 0 h 23"/>
                  <a:gd name="T24" fmla="*/ 0 w 246"/>
                  <a:gd name="T25" fmla="*/ 0 h 23"/>
                  <a:gd name="T26" fmla="*/ 0 w 246"/>
                  <a:gd name="T27" fmla="*/ 0 h 23"/>
                  <a:gd name="T28" fmla="*/ 0 w 246"/>
                  <a:gd name="T29" fmla="*/ 0 h 23"/>
                  <a:gd name="T30" fmla="*/ 0 w 246"/>
                  <a:gd name="T31" fmla="*/ 0 h 23"/>
                  <a:gd name="T32" fmla="*/ 0 w 246"/>
                  <a:gd name="T33" fmla="*/ 0 h 23"/>
                  <a:gd name="T34" fmla="*/ 0 w 246"/>
                  <a:gd name="T35" fmla="*/ 0 h 23"/>
                  <a:gd name="T36" fmla="*/ 0 w 246"/>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6"/>
                  <a:gd name="T58" fmla="*/ 0 h 23"/>
                  <a:gd name="T59" fmla="*/ 246 w 246"/>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6" h="23">
                    <a:moveTo>
                      <a:pt x="0" y="12"/>
                    </a:moveTo>
                    <a:lnTo>
                      <a:pt x="41" y="20"/>
                    </a:lnTo>
                    <a:lnTo>
                      <a:pt x="83" y="23"/>
                    </a:lnTo>
                    <a:lnTo>
                      <a:pt x="123" y="23"/>
                    </a:lnTo>
                    <a:lnTo>
                      <a:pt x="161" y="21"/>
                    </a:lnTo>
                    <a:lnTo>
                      <a:pt x="196" y="18"/>
                    </a:lnTo>
                    <a:lnTo>
                      <a:pt x="223" y="16"/>
                    </a:lnTo>
                    <a:lnTo>
                      <a:pt x="240" y="12"/>
                    </a:lnTo>
                    <a:lnTo>
                      <a:pt x="246" y="12"/>
                    </a:lnTo>
                    <a:lnTo>
                      <a:pt x="244" y="0"/>
                    </a:lnTo>
                    <a:lnTo>
                      <a:pt x="238" y="0"/>
                    </a:lnTo>
                    <a:lnTo>
                      <a:pt x="221" y="2"/>
                    </a:lnTo>
                    <a:lnTo>
                      <a:pt x="194" y="6"/>
                    </a:lnTo>
                    <a:lnTo>
                      <a:pt x="161" y="10"/>
                    </a:lnTo>
                    <a:lnTo>
                      <a:pt x="123" y="10"/>
                    </a:lnTo>
                    <a:lnTo>
                      <a:pt x="83" y="10"/>
                    </a:lnTo>
                    <a:lnTo>
                      <a:pt x="42" y="8"/>
                    </a:lnTo>
                    <a:lnTo>
                      <a:pt x="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48" name="Freeform 185"/>
              <p:cNvSpPr>
                <a:spLocks/>
              </p:cNvSpPr>
              <p:nvPr/>
            </p:nvSpPr>
            <p:spPr bwMode="auto">
              <a:xfrm>
                <a:off x="3073" y="1798"/>
                <a:ext cx="20" cy="53"/>
              </a:xfrm>
              <a:custGeom>
                <a:avLst/>
                <a:gdLst>
                  <a:gd name="T0" fmla="*/ 0 w 180"/>
                  <a:gd name="T1" fmla="*/ 0 h 460"/>
                  <a:gd name="T2" fmla="*/ 0 w 180"/>
                  <a:gd name="T3" fmla="*/ 0 h 460"/>
                  <a:gd name="T4" fmla="*/ 0 w 180"/>
                  <a:gd name="T5" fmla="*/ 0 h 460"/>
                  <a:gd name="T6" fmla="*/ 0 w 180"/>
                  <a:gd name="T7" fmla="*/ 0 h 460"/>
                  <a:gd name="T8" fmla="*/ 0 w 180"/>
                  <a:gd name="T9" fmla="*/ 0 h 460"/>
                  <a:gd name="T10" fmla="*/ 0 w 180"/>
                  <a:gd name="T11" fmla="*/ 0 h 460"/>
                  <a:gd name="T12" fmla="*/ 0 w 180"/>
                  <a:gd name="T13" fmla="*/ 0 h 460"/>
                  <a:gd name="T14" fmla="*/ 0 w 180"/>
                  <a:gd name="T15" fmla="*/ 0 h 460"/>
                  <a:gd name="T16" fmla="*/ 0 w 180"/>
                  <a:gd name="T17" fmla="*/ 0 h 460"/>
                  <a:gd name="T18" fmla="*/ 0 w 180"/>
                  <a:gd name="T19" fmla="*/ 0 h 460"/>
                  <a:gd name="T20" fmla="*/ 0 w 180"/>
                  <a:gd name="T21" fmla="*/ 0 h 460"/>
                  <a:gd name="T22" fmla="*/ 0 w 180"/>
                  <a:gd name="T23" fmla="*/ 0 h 460"/>
                  <a:gd name="T24" fmla="*/ 0 w 180"/>
                  <a:gd name="T25" fmla="*/ 0 h 460"/>
                  <a:gd name="T26" fmla="*/ 0 w 180"/>
                  <a:gd name="T27" fmla="*/ 0 h 460"/>
                  <a:gd name="T28" fmla="*/ 0 w 180"/>
                  <a:gd name="T29" fmla="*/ 0 h 460"/>
                  <a:gd name="T30" fmla="*/ 0 w 180"/>
                  <a:gd name="T31" fmla="*/ 0 h 460"/>
                  <a:gd name="T32" fmla="*/ 0 w 180"/>
                  <a:gd name="T33" fmla="*/ 0 h 460"/>
                  <a:gd name="T34" fmla="*/ 0 w 180"/>
                  <a:gd name="T35" fmla="*/ 0 h 460"/>
                  <a:gd name="T36" fmla="*/ 0 w 180"/>
                  <a:gd name="T37" fmla="*/ 0 h 460"/>
                  <a:gd name="T38" fmla="*/ 0 w 180"/>
                  <a:gd name="T39" fmla="*/ 0 h 460"/>
                  <a:gd name="T40" fmla="*/ 0 w 180"/>
                  <a:gd name="T41" fmla="*/ 0 h 460"/>
                  <a:gd name="T42" fmla="*/ 0 w 180"/>
                  <a:gd name="T43" fmla="*/ 0 h 460"/>
                  <a:gd name="T44" fmla="*/ 0 w 180"/>
                  <a:gd name="T45" fmla="*/ 0 h 460"/>
                  <a:gd name="T46" fmla="*/ 0 w 180"/>
                  <a:gd name="T47" fmla="*/ 0 h 460"/>
                  <a:gd name="T48" fmla="*/ 0 w 180"/>
                  <a:gd name="T49" fmla="*/ 0 h 460"/>
                  <a:gd name="T50" fmla="*/ 0 w 180"/>
                  <a:gd name="T51" fmla="*/ 0 h 460"/>
                  <a:gd name="T52" fmla="*/ 0 w 180"/>
                  <a:gd name="T53" fmla="*/ 0 h 460"/>
                  <a:gd name="T54" fmla="*/ 0 w 180"/>
                  <a:gd name="T55" fmla="*/ 0 h 460"/>
                  <a:gd name="T56" fmla="*/ 0 w 180"/>
                  <a:gd name="T57" fmla="*/ 0 h 460"/>
                  <a:gd name="T58" fmla="*/ 0 w 180"/>
                  <a:gd name="T59" fmla="*/ 0 h 460"/>
                  <a:gd name="T60" fmla="*/ 0 w 180"/>
                  <a:gd name="T61" fmla="*/ 0 h 460"/>
                  <a:gd name="T62" fmla="*/ 0 w 180"/>
                  <a:gd name="T63" fmla="*/ 0 h 460"/>
                  <a:gd name="T64" fmla="*/ 0 w 180"/>
                  <a:gd name="T65" fmla="*/ 0 h 460"/>
                  <a:gd name="T66" fmla="*/ 0 w 180"/>
                  <a:gd name="T67" fmla="*/ 0 h 460"/>
                  <a:gd name="T68" fmla="*/ 0 w 180"/>
                  <a:gd name="T69" fmla="*/ 0 h 4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460"/>
                  <a:gd name="T107" fmla="*/ 180 w 180"/>
                  <a:gd name="T108" fmla="*/ 460 h 4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460">
                    <a:moveTo>
                      <a:pt x="176" y="460"/>
                    </a:moveTo>
                    <a:lnTo>
                      <a:pt x="180" y="399"/>
                    </a:lnTo>
                    <a:lnTo>
                      <a:pt x="180" y="343"/>
                    </a:lnTo>
                    <a:lnTo>
                      <a:pt x="176" y="293"/>
                    </a:lnTo>
                    <a:lnTo>
                      <a:pt x="172" y="249"/>
                    </a:lnTo>
                    <a:lnTo>
                      <a:pt x="167" y="209"/>
                    </a:lnTo>
                    <a:lnTo>
                      <a:pt x="159" y="174"/>
                    </a:lnTo>
                    <a:lnTo>
                      <a:pt x="149" y="144"/>
                    </a:lnTo>
                    <a:lnTo>
                      <a:pt x="138" y="117"/>
                    </a:lnTo>
                    <a:lnTo>
                      <a:pt x="124" y="94"/>
                    </a:lnTo>
                    <a:lnTo>
                      <a:pt x="111" y="73"/>
                    </a:lnTo>
                    <a:lnTo>
                      <a:pt x="96" y="55"/>
                    </a:lnTo>
                    <a:lnTo>
                      <a:pt x="78" y="42"/>
                    </a:lnTo>
                    <a:lnTo>
                      <a:pt x="61" y="28"/>
                    </a:lnTo>
                    <a:lnTo>
                      <a:pt x="44" y="19"/>
                    </a:lnTo>
                    <a:lnTo>
                      <a:pt x="25" y="9"/>
                    </a:lnTo>
                    <a:lnTo>
                      <a:pt x="5" y="0"/>
                    </a:lnTo>
                    <a:lnTo>
                      <a:pt x="0" y="11"/>
                    </a:lnTo>
                    <a:lnTo>
                      <a:pt x="19" y="19"/>
                    </a:lnTo>
                    <a:lnTo>
                      <a:pt x="38" y="28"/>
                    </a:lnTo>
                    <a:lnTo>
                      <a:pt x="55" y="38"/>
                    </a:lnTo>
                    <a:lnTo>
                      <a:pt x="71" y="52"/>
                    </a:lnTo>
                    <a:lnTo>
                      <a:pt x="88" y="65"/>
                    </a:lnTo>
                    <a:lnTo>
                      <a:pt x="101" y="80"/>
                    </a:lnTo>
                    <a:lnTo>
                      <a:pt x="115" y="99"/>
                    </a:lnTo>
                    <a:lnTo>
                      <a:pt x="126" y="123"/>
                    </a:lnTo>
                    <a:lnTo>
                      <a:pt x="138" y="147"/>
                    </a:lnTo>
                    <a:lnTo>
                      <a:pt x="147" y="176"/>
                    </a:lnTo>
                    <a:lnTo>
                      <a:pt x="155" y="211"/>
                    </a:lnTo>
                    <a:lnTo>
                      <a:pt x="161" y="249"/>
                    </a:lnTo>
                    <a:lnTo>
                      <a:pt x="165" y="293"/>
                    </a:lnTo>
                    <a:lnTo>
                      <a:pt x="167" y="343"/>
                    </a:lnTo>
                    <a:lnTo>
                      <a:pt x="167" y="399"/>
                    </a:lnTo>
                    <a:lnTo>
                      <a:pt x="165" y="460"/>
                    </a:lnTo>
                    <a:lnTo>
                      <a:pt x="176" y="4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49" name="Freeform 186"/>
              <p:cNvSpPr>
                <a:spLocks/>
              </p:cNvSpPr>
              <p:nvPr/>
            </p:nvSpPr>
            <p:spPr bwMode="auto">
              <a:xfrm>
                <a:off x="2986" y="1804"/>
                <a:ext cx="5" cy="8"/>
              </a:xfrm>
              <a:custGeom>
                <a:avLst/>
                <a:gdLst>
                  <a:gd name="T0" fmla="*/ 0 w 50"/>
                  <a:gd name="T1" fmla="*/ 0 h 73"/>
                  <a:gd name="T2" fmla="*/ 0 w 50"/>
                  <a:gd name="T3" fmla="*/ 0 h 73"/>
                  <a:gd name="T4" fmla="*/ 0 w 50"/>
                  <a:gd name="T5" fmla="*/ 0 h 73"/>
                  <a:gd name="T6" fmla="*/ 0 w 50"/>
                  <a:gd name="T7" fmla="*/ 0 h 73"/>
                  <a:gd name="T8" fmla="*/ 0 w 50"/>
                  <a:gd name="T9" fmla="*/ 0 h 73"/>
                  <a:gd name="T10" fmla="*/ 0 w 50"/>
                  <a:gd name="T11" fmla="*/ 0 h 73"/>
                  <a:gd name="T12" fmla="*/ 0 w 50"/>
                  <a:gd name="T13" fmla="*/ 0 h 73"/>
                  <a:gd name="T14" fmla="*/ 0 w 50"/>
                  <a:gd name="T15" fmla="*/ 0 h 73"/>
                  <a:gd name="T16" fmla="*/ 0 w 50"/>
                  <a:gd name="T17" fmla="*/ 0 h 73"/>
                  <a:gd name="T18" fmla="*/ 0 w 50"/>
                  <a:gd name="T19" fmla="*/ 0 h 73"/>
                  <a:gd name="T20" fmla="*/ 0 w 50"/>
                  <a:gd name="T21" fmla="*/ 0 h 73"/>
                  <a:gd name="T22" fmla="*/ 0 w 50"/>
                  <a:gd name="T23" fmla="*/ 0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73"/>
                  <a:gd name="T38" fmla="*/ 50 w 50"/>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73">
                    <a:moveTo>
                      <a:pt x="0" y="73"/>
                    </a:moveTo>
                    <a:lnTo>
                      <a:pt x="0" y="71"/>
                    </a:lnTo>
                    <a:lnTo>
                      <a:pt x="2" y="71"/>
                    </a:lnTo>
                    <a:lnTo>
                      <a:pt x="5" y="67"/>
                    </a:lnTo>
                    <a:lnTo>
                      <a:pt x="11" y="65"/>
                    </a:lnTo>
                    <a:lnTo>
                      <a:pt x="17" y="63"/>
                    </a:lnTo>
                    <a:lnTo>
                      <a:pt x="27" y="59"/>
                    </a:lnTo>
                    <a:lnTo>
                      <a:pt x="34" y="57"/>
                    </a:lnTo>
                    <a:lnTo>
                      <a:pt x="46" y="55"/>
                    </a:lnTo>
                    <a:lnTo>
                      <a:pt x="50" y="0"/>
                    </a:lnTo>
                    <a:lnTo>
                      <a:pt x="23" y="5"/>
                    </a:lnTo>
                    <a:lnTo>
                      <a:pt x="0"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250" name="Freeform 187"/>
              <p:cNvSpPr>
                <a:spLocks/>
              </p:cNvSpPr>
              <p:nvPr/>
            </p:nvSpPr>
            <p:spPr bwMode="auto">
              <a:xfrm>
                <a:off x="2986" y="1804"/>
                <a:ext cx="5" cy="8"/>
              </a:xfrm>
              <a:custGeom>
                <a:avLst/>
                <a:gdLst>
                  <a:gd name="T0" fmla="*/ 0 w 50"/>
                  <a:gd name="T1" fmla="*/ 0 h 73"/>
                  <a:gd name="T2" fmla="*/ 0 w 50"/>
                  <a:gd name="T3" fmla="*/ 0 h 73"/>
                  <a:gd name="T4" fmla="*/ 0 w 50"/>
                  <a:gd name="T5" fmla="*/ 0 h 73"/>
                  <a:gd name="T6" fmla="*/ 0 w 50"/>
                  <a:gd name="T7" fmla="*/ 0 h 73"/>
                  <a:gd name="T8" fmla="*/ 0 w 50"/>
                  <a:gd name="T9" fmla="*/ 0 h 73"/>
                  <a:gd name="T10" fmla="*/ 0 w 50"/>
                  <a:gd name="T11" fmla="*/ 0 h 73"/>
                  <a:gd name="T12" fmla="*/ 0 w 50"/>
                  <a:gd name="T13" fmla="*/ 0 h 73"/>
                  <a:gd name="T14" fmla="*/ 0 w 50"/>
                  <a:gd name="T15" fmla="*/ 0 h 73"/>
                  <a:gd name="T16" fmla="*/ 0 w 50"/>
                  <a:gd name="T17" fmla="*/ 0 h 73"/>
                  <a:gd name="T18" fmla="*/ 0 w 50"/>
                  <a:gd name="T19" fmla="*/ 0 h 73"/>
                  <a:gd name="T20" fmla="*/ 0 w 50"/>
                  <a:gd name="T21" fmla="*/ 0 h 73"/>
                  <a:gd name="T22" fmla="*/ 0 w 50"/>
                  <a:gd name="T23" fmla="*/ 0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73"/>
                  <a:gd name="T38" fmla="*/ 50 w 50"/>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73">
                    <a:moveTo>
                      <a:pt x="0" y="73"/>
                    </a:moveTo>
                    <a:lnTo>
                      <a:pt x="0" y="71"/>
                    </a:lnTo>
                    <a:lnTo>
                      <a:pt x="2" y="71"/>
                    </a:lnTo>
                    <a:lnTo>
                      <a:pt x="5" y="67"/>
                    </a:lnTo>
                    <a:lnTo>
                      <a:pt x="11" y="65"/>
                    </a:lnTo>
                    <a:lnTo>
                      <a:pt x="17" y="63"/>
                    </a:lnTo>
                    <a:lnTo>
                      <a:pt x="27" y="59"/>
                    </a:lnTo>
                    <a:lnTo>
                      <a:pt x="34" y="57"/>
                    </a:lnTo>
                    <a:lnTo>
                      <a:pt x="46" y="55"/>
                    </a:lnTo>
                    <a:lnTo>
                      <a:pt x="50" y="0"/>
                    </a:lnTo>
                    <a:lnTo>
                      <a:pt x="23" y="5"/>
                    </a:lnTo>
                    <a:lnTo>
                      <a:pt x="0" y="7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51" name="Freeform 188"/>
              <p:cNvSpPr>
                <a:spLocks/>
              </p:cNvSpPr>
              <p:nvPr/>
            </p:nvSpPr>
            <p:spPr bwMode="auto">
              <a:xfrm>
                <a:off x="3128" y="1836"/>
                <a:ext cx="4" cy="11"/>
              </a:xfrm>
              <a:custGeom>
                <a:avLst/>
                <a:gdLst>
                  <a:gd name="T0" fmla="*/ 0 w 37"/>
                  <a:gd name="T1" fmla="*/ 0 h 96"/>
                  <a:gd name="T2" fmla="*/ 0 w 37"/>
                  <a:gd name="T3" fmla="*/ 0 h 96"/>
                  <a:gd name="T4" fmla="*/ 0 w 37"/>
                  <a:gd name="T5" fmla="*/ 0 h 96"/>
                  <a:gd name="T6" fmla="*/ 0 w 37"/>
                  <a:gd name="T7" fmla="*/ 0 h 96"/>
                  <a:gd name="T8" fmla="*/ 0 w 37"/>
                  <a:gd name="T9" fmla="*/ 0 h 96"/>
                  <a:gd name="T10" fmla="*/ 0 w 37"/>
                  <a:gd name="T11" fmla="*/ 0 h 96"/>
                  <a:gd name="T12" fmla="*/ 0 w 37"/>
                  <a:gd name="T13" fmla="*/ 0 h 96"/>
                  <a:gd name="T14" fmla="*/ 0 w 37"/>
                  <a:gd name="T15" fmla="*/ 0 h 96"/>
                  <a:gd name="T16" fmla="*/ 0 w 37"/>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96"/>
                  <a:gd name="T29" fmla="*/ 37 w 3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96">
                    <a:moveTo>
                      <a:pt x="0" y="96"/>
                    </a:moveTo>
                    <a:lnTo>
                      <a:pt x="6" y="86"/>
                    </a:lnTo>
                    <a:lnTo>
                      <a:pt x="12" y="75"/>
                    </a:lnTo>
                    <a:lnTo>
                      <a:pt x="17" y="63"/>
                    </a:lnTo>
                    <a:lnTo>
                      <a:pt x="21" y="52"/>
                    </a:lnTo>
                    <a:lnTo>
                      <a:pt x="25" y="40"/>
                    </a:lnTo>
                    <a:lnTo>
                      <a:pt x="31" y="27"/>
                    </a:lnTo>
                    <a:lnTo>
                      <a:pt x="33" y="13"/>
                    </a:lnTo>
                    <a:lnTo>
                      <a:pt x="3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52" name="Freeform 189"/>
              <p:cNvSpPr>
                <a:spLocks/>
              </p:cNvSpPr>
              <p:nvPr/>
            </p:nvSpPr>
            <p:spPr bwMode="auto">
              <a:xfrm>
                <a:off x="2998" y="1800"/>
                <a:ext cx="73" cy="23"/>
              </a:xfrm>
              <a:custGeom>
                <a:avLst/>
                <a:gdLst>
                  <a:gd name="T0" fmla="*/ 0 w 631"/>
                  <a:gd name="T1" fmla="*/ 0 h 204"/>
                  <a:gd name="T2" fmla="*/ 0 w 631"/>
                  <a:gd name="T3" fmla="*/ 0 h 204"/>
                  <a:gd name="T4" fmla="*/ 0 w 631"/>
                  <a:gd name="T5" fmla="*/ 0 h 204"/>
                  <a:gd name="T6" fmla="*/ 0 w 631"/>
                  <a:gd name="T7" fmla="*/ 0 h 204"/>
                  <a:gd name="T8" fmla="*/ 0 w 631"/>
                  <a:gd name="T9" fmla="*/ 0 h 204"/>
                  <a:gd name="T10" fmla="*/ 0 w 631"/>
                  <a:gd name="T11" fmla="*/ 0 h 204"/>
                  <a:gd name="T12" fmla="*/ 0 w 631"/>
                  <a:gd name="T13" fmla="*/ 0 h 204"/>
                  <a:gd name="T14" fmla="*/ 0 w 631"/>
                  <a:gd name="T15" fmla="*/ 0 h 204"/>
                  <a:gd name="T16" fmla="*/ 0 w 631"/>
                  <a:gd name="T17" fmla="*/ 0 h 204"/>
                  <a:gd name="T18" fmla="*/ 0 w 631"/>
                  <a:gd name="T19" fmla="*/ 0 h 204"/>
                  <a:gd name="T20" fmla="*/ 0 w 631"/>
                  <a:gd name="T21" fmla="*/ 0 h 204"/>
                  <a:gd name="T22" fmla="*/ 0 w 631"/>
                  <a:gd name="T23" fmla="*/ 0 h 204"/>
                  <a:gd name="T24" fmla="*/ 0 w 631"/>
                  <a:gd name="T25" fmla="*/ 0 h 204"/>
                  <a:gd name="T26" fmla="*/ 0 w 631"/>
                  <a:gd name="T27" fmla="*/ 0 h 204"/>
                  <a:gd name="T28" fmla="*/ 0 w 631"/>
                  <a:gd name="T29" fmla="*/ 0 h 204"/>
                  <a:gd name="T30" fmla="*/ 0 w 631"/>
                  <a:gd name="T31" fmla="*/ 0 h 204"/>
                  <a:gd name="T32" fmla="*/ 0 w 631"/>
                  <a:gd name="T33" fmla="*/ 0 h 204"/>
                  <a:gd name="T34" fmla="*/ 0 w 631"/>
                  <a:gd name="T35" fmla="*/ 0 h 204"/>
                  <a:gd name="T36" fmla="*/ 0 w 631"/>
                  <a:gd name="T37" fmla="*/ 0 h 204"/>
                  <a:gd name="T38" fmla="*/ 0 w 631"/>
                  <a:gd name="T39" fmla="*/ 0 h 204"/>
                  <a:gd name="T40" fmla="*/ 0 w 631"/>
                  <a:gd name="T41" fmla="*/ 0 h 204"/>
                  <a:gd name="T42" fmla="*/ 0 w 631"/>
                  <a:gd name="T43" fmla="*/ 0 h 204"/>
                  <a:gd name="T44" fmla="*/ 0 w 631"/>
                  <a:gd name="T45" fmla="*/ 0 h 204"/>
                  <a:gd name="T46" fmla="*/ 0 w 631"/>
                  <a:gd name="T47" fmla="*/ 0 h 204"/>
                  <a:gd name="T48" fmla="*/ 0 w 631"/>
                  <a:gd name="T49" fmla="*/ 0 h 204"/>
                  <a:gd name="T50" fmla="*/ 0 w 631"/>
                  <a:gd name="T51" fmla="*/ 0 h 204"/>
                  <a:gd name="T52" fmla="*/ 0 w 631"/>
                  <a:gd name="T53" fmla="*/ 0 h 204"/>
                  <a:gd name="T54" fmla="*/ 0 w 631"/>
                  <a:gd name="T55" fmla="*/ 0 h 204"/>
                  <a:gd name="T56" fmla="*/ 0 w 631"/>
                  <a:gd name="T57" fmla="*/ 0 h 204"/>
                  <a:gd name="T58" fmla="*/ 0 w 631"/>
                  <a:gd name="T59" fmla="*/ 0 h 204"/>
                  <a:gd name="T60" fmla="*/ 0 w 631"/>
                  <a:gd name="T61" fmla="*/ 0 h 204"/>
                  <a:gd name="T62" fmla="*/ 0 w 631"/>
                  <a:gd name="T63" fmla="*/ 0 h 204"/>
                  <a:gd name="T64" fmla="*/ 0 w 631"/>
                  <a:gd name="T65" fmla="*/ 0 h 204"/>
                  <a:gd name="T66" fmla="*/ 0 w 631"/>
                  <a:gd name="T67" fmla="*/ 0 h 204"/>
                  <a:gd name="T68" fmla="*/ 0 w 631"/>
                  <a:gd name="T69" fmla="*/ 0 h 204"/>
                  <a:gd name="T70" fmla="*/ 0 w 631"/>
                  <a:gd name="T71" fmla="*/ 0 h 204"/>
                  <a:gd name="T72" fmla="*/ 0 w 631"/>
                  <a:gd name="T73" fmla="*/ 0 h 204"/>
                  <a:gd name="T74" fmla="*/ 0 w 631"/>
                  <a:gd name="T75" fmla="*/ 0 h 204"/>
                  <a:gd name="T76" fmla="*/ 0 w 631"/>
                  <a:gd name="T77" fmla="*/ 0 h 204"/>
                  <a:gd name="T78" fmla="*/ 0 w 631"/>
                  <a:gd name="T79" fmla="*/ 0 h 204"/>
                  <a:gd name="T80" fmla="*/ 0 w 631"/>
                  <a:gd name="T81" fmla="*/ 0 h 204"/>
                  <a:gd name="T82" fmla="*/ 0 w 631"/>
                  <a:gd name="T83" fmla="*/ 0 h 204"/>
                  <a:gd name="T84" fmla="*/ 0 w 631"/>
                  <a:gd name="T85" fmla="*/ 0 h 204"/>
                  <a:gd name="T86" fmla="*/ 0 w 631"/>
                  <a:gd name="T87" fmla="*/ 0 h 204"/>
                  <a:gd name="T88" fmla="*/ 0 w 631"/>
                  <a:gd name="T89" fmla="*/ 0 h 204"/>
                  <a:gd name="T90" fmla="*/ 0 w 631"/>
                  <a:gd name="T91" fmla="*/ 0 h 204"/>
                  <a:gd name="T92" fmla="*/ 0 w 631"/>
                  <a:gd name="T93" fmla="*/ 0 h 204"/>
                  <a:gd name="T94" fmla="*/ 0 w 631"/>
                  <a:gd name="T95" fmla="*/ 0 h 204"/>
                  <a:gd name="T96" fmla="*/ 0 w 631"/>
                  <a:gd name="T97" fmla="*/ 0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1"/>
                  <a:gd name="T148" fmla="*/ 0 h 204"/>
                  <a:gd name="T149" fmla="*/ 631 w 631"/>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1" h="204">
                    <a:moveTo>
                      <a:pt x="0" y="54"/>
                    </a:moveTo>
                    <a:lnTo>
                      <a:pt x="6" y="63"/>
                    </a:lnTo>
                    <a:lnTo>
                      <a:pt x="12" y="73"/>
                    </a:lnTo>
                    <a:lnTo>
                      <a:pt x="17" y="81"/>
                    </a:lnTo>
                    <a:lnTo>
                      <a:pt x="25" y="88"/>
                    </a:lnTo>
                    <a:lnTo>
                      <a:pt x="35" y="94"/>
                    </a:lnTo>
                    <a:lnTo>
                      <a:pt x="42" y="100"/>
                    </a:lnTo>
                    <a:lnTo>
                      <a:pt x="52" y="104"/>
                    </a:lnTo>
                    <a:lnTo>
                      <a:pt x="61" y="108"/>
                    </a:lnTo>
                    <a:lnTo>
                      <a:pt x="75" y="113"/>
                    </a:lnTo>
                    <a:lnTo>
                      <a:pt x="88" y="113"/>
                    </a:lnTo>
                    <a:lnTo>
                      <a:pt x="102" y="113"/>
                    </a:lnTo>
                    <a:lnTo>
                      <a:pt x="117" y="113"/>
                    </a:lnTo>
                    <a:lnTo>
                      <a:pt x="131" y="111"/>
                    </a:lnTo>
                    <a:lnTo>
                      <a:pt x="146" y="110"/>
                    </a:lnTo>
                    <a:lnTo>
                      <a:pt x="161" y="110"/>
                    </a:lnTo>
                    <a:lnTo>
                      <a:pt x="177" y="111"/>
                    </a:lnTo>
                    <a:lnTo>
                      <a:pt x="198" y="119"/>
                    </a:lnTo>
                    <a:lnTo>
                      <a:pt x="219" y="129"/>
                    </a:lnTo>
                    <a:lnTo>
                      <a:pt x="238" y="140"/>
                    </a:lnTo>
                    <a:lnTo>
                      <a:pt x="255" y="154"/>
                    </a:lnTo>
                    <a:lnTo>
                      <a:pt x="273" y="167"/>
                    </a:lnTo>
                    <a:lnTo>
                      <a:pt x="290" y="179"/>
                    </a:lnTo>
                    <a:lnTo>
                      <a:pt x="307" y="190"/>
                    </a:lnTo>
                    <a:lnTo>
                      <a:pt x="328" y="200"/>
                    </a:lnTo>
                    <a:lnTo>
                      <a:pt x="336" y="202"/>
                    </a:lnTo>
                    <a:lnTo>
                      <a:pt x="345" y="204"/>
                    </a:lnTo>
                    <a:lnTo>
                      <a:pt x="353" y="204"/>
                    </a:lnTo>
                    <a:lnTo>
                      <a:pt x="363" y="204"/>
                    </a:lnTo>
                    <a:lnTo>
                      <a:pt x="370" y="204"/>
                    </a:lnTo>
                    <a:lnTo>
                      <a:pt x="380" y="202"/>
                    </a:lnTo>
                    <a:lnTo>
                      <a:pt x="388" y="198"/>
                    </a:lnTo>
                    <a:lnTo>
                      <a:pt x="395" y="196"/>
                    </a:lnTo>
                    <a:lnTo>
                      <a:pt x="415" y="182"/>
                    </a:lnTo>
                    <a:lnTo>
                      <a:pt x="432" y="169"/>
                    </a:lnTo>
                    <a:lnTo>
                      <a:pt x="447" y="152"/>
                    </a:lnTo>
                    <a:lnTo>
                      <a:pt x="462" y="134"/>
                    </a:lnTo>
                    <a:lnTo>
                      <a:pt x="476" y="117"/>
                    </a:lnTo>
                    <a:lnTo>
                      <a:pt x="491" y="100"/>
                    </a:lnTo>
                    <a:lnTo>
                      <a:pt x="507" y="83"/>
                    </a:lnTo>
                    <a:lnTo>
                      <a:pt x="526" y="67"/>
                    </a:lnTo>
                    <a:lnTo>
                      <a:pt x="537" y="58"/>
                    </a:lnTo>
                    <a:lnTo>
                      <a:pt x="551" y="48"/>
                    </a:lnTo>
                    <a:lnTo>
                      <a:pt x="564" y="40"/>
                    </a:lnTo>
                    <a:lnTo>
                      <a:pt x="578" y="33"/>
                    </a:lnTo>
                    <a:lnTo>
                      <a:pt x="591" y="25"/>
                    </a:lnTo>
                    <a:lnTo>
                      <a:pt x="604" y="15"/>
                    </a:lnTo>
                    <a:lnTo>
                      <a:pt x="618" y="8"/>
                    </a:lnTo>
                    <a:lnTo>
                      <a:pt x="6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53" name="Freeform 190"/>
              <p:cNvSpPr>
                <a:spLocks/>
              </p:cNvSpPr>
              <p:nvPr/>
            </p:nvSpPr>
            <p:spPr bwMode="auto">
              <a:xfrm>
                <a:off x="3020" y="1797"/>
                <a:ext cx="79" cy="74"/>
              </a:xfrm>
              <a:custGeom>
                <a:avLst/>
                <a:gdLst>
                  <a:gd name="T0" fmla="*/ 0 w 681"/>
                  <a:gd name="T1" fmla="*/ 0 h 635"/>
                  <a:gd name="T2" fmla="*/ 0 w 681"/>
                  <a:gd name="T3" fmla="*/ 0 h 635"/>
                  <a:gd name="T4" fmla="*/ 0 w 681"/>
                  <a:gd name="T5" fmla="*/ 0 h 635"/>
                  <a:gd name="T6" fmla="*/ 0 w 681"/>
                  <a:gd name="T7" fmla="*/ 0 h 635"/>
                  <a:gd name="T8" fmla="*/ 0 w 681"/>
                  <a:gd name="T9" fmla="*/ 0 h 635"/>
                  <a:gd name="T10" fmla="*/ 0 w 681"/>
                  <a:gd name="T11" fmla="*/ 0 h 635"/>
                  <a:gd name="T12" fmla="*/ 0 w 681"/>
                  <a:gd name="T13" fmla="*/ 0 h 635"/>
                  <a:gd name="T14" fmla="*/ 0 w 681"/>
                  <a:gd name="T15" fmla="*/ 0 h 635"/>
                  <a:gd name="T16" fmla="*/ 0 w 681"/>
                  <a:gd name="T17" fmla="*/ 0 h 635"/>
                  <a:gd name="T18" fmla="*/ 0 w 681"/>
                  <a:gd name="T19" fmla="*/ 0 h 635"/>
                  <a:gd name="T20" fmla="*/ 0 w 681"/>
                  <a:gd name="T21" fmla="*/ 0 h 635"/>
                  <a:gd name="T22" fmla="*/ 0 w 681"/>
                  <a:gd name="T23" fmla="*/ 0 h 635"/>
                  <a:gd name="T24" fmla="*/ 0 w 681"/>
                  <a:gd name="T25" fmla="*/ 0 h 635"/>
                  <a:gd name="T26" fmla="*/ 0 w 681"/>
                  <a:gd name="T27" fmla="*/ 0 h 635"/>
                  <a:gd name="T28" fmla="*/ 0 w 681"/>
                  <a:gd name="T29" fmla="*/ 0 h 635"/>
                  <a:gd name="T30" fmla="*/ 0 w 681"/>
                  <a:gd name="T31" fmla="*/ 0 h 635"/>
                  <a:gd name="T32" fmla="*/ 0 w 681"/>
                  <a:gd name="T33" fmla="*/ 0 h 635"/>
                  <a:gd name="T34" fmla="*/ 0 w 681"/>
                  <a:gd name="T35" fmla="*/ 0 h 635"/>
                  <a:gd name="T36" fmla="*/ 0 w 681"/>
                  <a:gd name="T37" fmla="*/ 0 h 635"/>
                  <a:gd name="T38" fmla="*/ 0 w 681"/>
                  <a:gd name="T39" fmla="*/ 0 h 635"/>
                  <a:gd name="T40" fmla="*/ 0 w 681"/>
                  <a:gd name="T41" fmla="*/ 0 h 635"/>
                  <a:gd name="T42" fmla="*/ 0 w 681"/>
                  <a:gd name="T43" fmla="*/ 0 h 635"/>
                  <a:gd name="T44" fmla="*/ 0 w 681"/>
                  <a:gd name="T45" fmla="*/ 0 h 635"/>
                  <a:gd name="T46" fmla="*/ 0 w 681"/>
                  <a:gd name="T47" fmla="*/ 0 h 635"/>
                  <a:gd name="T48" fmla="*/ 0 w 681"/>
                  <a:gd name="T49" fmla="*/ 0 h 635"/>
                  <a:gd name="T50" fmla="*/ 0 w 681"/>
                  <a:gd name="T51" fmla="*/ 0 h 635"/>
                  <a:gd name="T52" fmla="*/ 0 w 681"/>
                  <a:gd name="T53" fmla="*/ 0 h 635"/>
                  <a:gd name="T54" fmla="*/ 0 w 681"/>
                  <a:gd name="T55" fmla="*/ 0 h 635"/>
                  <a:gd name="T56" fmla="*/ 0 w 681"/>
                  <a:gd name="T57" fmla="*/ 0 h 635"/>
                  <a:gd name="T58" fmla="*/ 0 w 681"/>
                  <a:gd name="T59" fmla="*/ 0 h 635"/>
                  <a:gd name="T60" fmla="*/ 0 w 681"/>
                  <a:gd name="T61" fmla="*/ 0 h 635"/>
                  <a:gd name="T62" fmla="*/ 0 w 681"/>
                  <a:gd name="T63" fmla="*/ 0 h 635"/>
                  <a:gd name="T64" fmla="*/ 0 w 681"/>
                  <a:gd name="T65" fmla="*/ 0 h 635"/>
                  <a:gd name="T66" fmla="*/ 0 w 681"/>
                  <a:gd name="T67" fmla="*/ 0 h 635"/>
                  <a:gd name="T68" fmla="*/ 0 w 681"/>
                  <a:gd name="T69" fmla="*/ 0 h 635"/>
                  <a:gd name="T70" fmla="*/ 0 w 681"/>
                  <a:gd name="T71" fmla="*/ 0 h 635"/>
                  <a:gd name="T72" fmla="*/ 0 w 681"/>
                  <a:gd name="T73" fmla="*/ 0 h 635"/>
                  <a:gd name="T74" fmla="*/ 0 w 681"/>
                  <a:gd name="T75" fmla="*/ 0 h 635"/>
                  <a:gd name="T76" fmla="*/ 0 w 681"/>
                  <a:gd name="T77" fmla="*/ 0 h 635"/>
                  <a:gd name="T78" fmla="*/ 0 w 681"/>
                  <a:gd name="T79" fmla="*/ 0 h 635"/>
                  <a:gd name="T80" fmla="*/ 0 w 681"/>
                  <a:gd name="T81" fmla="*/ 0 h 635"/>
                  <a:gd name="T82" fmla="*/ 0 w 681"/>
                  <a:gd name="T83" fmla="*/ 0 h 635"/>
                  <a:gd name="T84" fmla="*/ 0 w 681"/>
                  <a:gd name="T85" fmla="*/ 0 h 635"/>
                  <a:gd name="T86" fmla="*/ 0 w 681"/>
                  <a:gd name="T87" fmla="*/ 0 h 635"/>
                  <a:gd name="T88" fmla="*/ 0 w 681"/>
                  <a:gd name="T89" fmla="*/ 0 h 635"/>
                  <a:gd name="T90" fmla="*/ 0 w 681"/>
                  <a:gd name="T91" fmla="*/ 0 h 635"/>
                  <a:gd name="T92" fmla="*/ 0 w 681"/>
                  <a:gd name="T93" fmla="*/ 0 h 635"/>
                  <a:gd name="T94" fmla="*/ 0 w 681"/>
                  <a:gd name="T95" fmla="*/ 0 h 635"/>
                  <a:gd name="T96" fmla="*/ 0 w 681"/>
                  <a:gd name="T97" fmla="*/ 0 h 6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1"/>
                  <a:gd name="T148" fmla="*/ 0 h 635"/>
                  <a:gd name="T149" fmla="*/ 681 w 681"/>
                  <a:gd name="T150" fmla="*/ 635 h 6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1" h="635">
                    <a:moveTo>
                      <a:pt x="681" y="0"/>
                    </a:moveTo>
                    <a:lnTo>
                      <a:pt x="679" y="23"/>
                    </a:lnTo>
                    <a:lnTo>
                      <a:pt x="675" y="44"/>
                    </a:lnTo>
                    <a:lnTo>
                      <a:pt x="669" y="65"/>
                    </a:lnTo>
                    <a:lnTo>
                      <a:pt x="662" y="86"/>
                    </a:lnTo>
                    <a:lnTo>
                      <a:pt x="652" y="105"/>
                    </a:lnTo>
                    <a:lnTo>
                      <a:pt x="641" y="125"/>
                    </a:lnTo>
                    <a:lnTo>
                      <a:pt x="627" y="142"/>
                    </a:lnTo>
                    <a:lnTo>
                      <a:pt x="614" y="157"/>
                    </a:lnTo>
                    <a:lnTo>
                      <a:pt x="600" y="169"/>
                    </a:lnTo>
                    <a:lnTo>
                      <a:pt x="587" y="178"/>
                    </a:lnTo>
                    <a:lnTo>
                      <a:pt x="572" y="186"/>
                    </a:lnTo>
                    <a:lnTo>
                      <a:pt x="556" y="194"/>
                    </a:lnTo>
                    <a:lnTo>
                      <a:pt x="541" y="201"/>
                    </a:lnTo>
                    <a:lnTo>
                      <a:pt x="524" y="209"/>
                    </a:lnTo>
                    <a:lnTo>
                      <a:pt x="508" y="219"/>
                    </a:lnTo>
                    <a:lnTo>
                      <a:pt x="495" y="228"/>
                    </a:lnTo>
                    <a:lnTo>
                      <a:pt x="478" y="244"/>
                    </a:lnTo>
                    <a:lnTo>
                      <a:pt x="464" y="261"/>
                    </a:lnTo>
                    <a:lnTo>
                      <a:pt x="453" y="278"/>
                    </a:lnTo>
                    <a:lnTo>
                      <a:pt x="441" y="297"/>
                    </a:lnTo>
                    <a:lnTo>
                      <a:pt x="432" y="318"/>
                    </a:lnTo>
                    <a:lnTo>
                      <a:pt x="422" y="338"/>
                    </a:lnTo>
                    <a:lnTo>
                      <a:pt x="410" y="357"/>
                    </a:lnTo>
                    <a:lnTo>
                      <a:pt x="399" y="376"/>
                    </a:lnTo>
                    <a:lnTo>
                      <a:pt x="386" y="391"/>
                    </a:lnTo>
                    <a:lnTo>
                      <a:pt x="376" y="407"/>
                    </a:lnTo>
                    <a:lnTo>
                      <a:pt x="364" y="424"/>
                    </a:lnTo>
                    <a:lnTo>
                      <a:pt x="355" y="439"/>
                    </a:lnTo>
                    <a:lnTo>
                      <a:pt x="345" y="457"/>
                    </a:lnTo>
                    <a:lnTo>
                      <a:pt x="334" y="472"/>
                    </a:lnTo>
                    <a:lnTo>
                      <a:pt x="322" y="487"/>
                    </a:lnTo>
                    <a:lnTo>
                      <a:pt x="309" y="501"/>
                    </a:lnTo>
                    <a:lnTo>
                      <a:pt x="303" y="505"/>
                    </a:lnTo>
                    <a:lnTo>
                      <a:pt x="299" y="508"/>
                    </a:lnTo>
                    <a:lnTo>
                      <a:pt x="295" y="510"/>
                    </a:lnTo>
                    <a:lnTo>
                      <a:pt x="290" y="514"/>
                    </a:lnTo>
                    <a:lnTo>
                      <a:pt x="286" y="516"/>
                    </a:lnTo>
                    <a:lnTo>
                      <a:pt x="280" y="518"/>
                    </a:lnTo>
                    <a:lnTo>
                      <a:pt x="276" y="520"/>
                    </a:lnTo>
                    <a:lnTo>
                      <a:pt x="270" y="522"/>
                    </a:lnTo>
                    <a:lnTo>
                      <a:pt x="234" y="528"/>
                    </a:lnTo>
                    <a:lnTo>
                      <a:pt x="197" y="537"/>
                    </a:lnTo>
                    <a:lnTo>
                      <a:pt x="163" y="551"/>
                    </a:lnTo>
                    <a:lnTo>
                      <a:pt x="128" y="564"/>
                    </a:lnTo>
                    <a:lnTo>
                      <a:pt x="96" y="581"/>
                    </a:lnTo>
                    <a:lnTo>
                      <a:pt x="63" y="599"/>
                    </a:lnTo>
                    <a:lnTo>
                      <a:pt x="32" y="616"/>
                    </a:lnTo>
                    <a:lnTo>
                      <a:pt x="0" y="63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54" name="Freeform 191"/>
              <p:cNvSpPr>
                <a:spLocks/>
              </p:cNvSpPr>
              <p:nvPr/>
            </p:nvSpPr>
            <p:spPr bwMode="auto">
              <a:xfrm>
                <a:off x="3080" y="1843"/>
                <a:ext cx="29" cy="23"/>
              </a:xfrm>
              <a:custGeom>
                <a:avLst/>
                <a:gdLst>
                  <a:gd name="T0" fmla="*/ 0 w 253"/>
                  <a:gd name="T1" fmla="*/ 0 h 194"/>
                  <a:gd name="T2" fmla="*/ 0 w 253"/>
                  <a:gd name="T3" fmla="*/ 0 h 194"/>
                  <a:gd name="T4" fmla="*/ 0 w 253"/>
                  <a:gd name="T5" fmla="*/ 0 h 194"/>
                  <a:gd name="T6" fmla="*/ 0 w 253"/>
                  <a:gd name="T7" fmla="*/ 0 h 194"/>
                  <a:gd name="T8" fmla="*/ 0 w 253"/>
                  <a:gd name="T9" fmla="*/ 0 h 194"/>
                  <a:gd name="T10" fmla="*/ 0 w 253"/>
                  <a:gd name="T11" fmla="*/ 0 h 194"/>
                  <a:gd name="T12" fmla="*/ 0 w 253"/>
                  <a:gd name="T13" fmla="*/ 0 h 194"/>
                  <a:gd name="T14" fmla="*/ 0 w 253"/>
                  <a:gd name="T15" fmla="*/ 0 h 194"/>
                  <a:gd name="T16" fmla="*/ 0 w 253"/>
                  <a:gd name="T17" fmla="*/ 0 h 194"/>
                  <a:gd name="T18" fmla="*/ 0 w 253"/>
                  <a:gd name="T19" fmla="*/ 0 h 194"/>
                  <a:gd name="T20" fmla="*/ 0 w 253"/>
                  <a:gd name="T21" fmla="*/ 0 h 194"/>
                  <a:gd name="T22" fmla="*/ 0 w 253"/>
                  <a:gd name="T23" fmla="*/ 0 h 194"/>
                  <a:gd name="T24" fmla="*/ 0 w 253"/>
                  <a:gd name="T25" fmla="*/ 0 h 194"/>
                  <a:gd name="T26" fmla="*/ 0 w 253"/>
                  <a:gd name="T27" fmla="*/ 0 h 194"/>
                  <a:gd name="T28" fmla="*/ 0 w 253"/>
                  <a:gd name="T29" fmla="*/ 0 h 194"/>
                  <a:gd name="T30" fmla="*/ 0 w 253"/>
                  <a:gd name="T31" fmla="*/ 0 h 194"/>
                  <a:gd name="T32" fmla="*/ 0 w 253"/>
                  <a:gd name="T33" fmla="*/ 0 h 194"/>
                  <a:gd name="T34" fmla="*/ 0 w 253"/>
                  <a:gd name="T35" fmla="*/ 0 h 194"/>
                  <a:gd name="T36" fmla="*/ 0 w 253"/>
                  <a:gd name="T37" fmla="*/ 0 h 194"/>
                  <a:gd name="T38" fmla="*/ 0 w 253"/>
                  <a:gd name="T39" fmla="*/ 0 h 194"/>
                  <a:gd name="T40" fmla="*/ 0 w 253"/>
                  <a:gd name="T41" fmla="*/ 0 h 194"/>
                  <a:gd name="T42" fmla="*/ 0 w 253"/>
                  <a:gd name="T43" fmla="*/ 0 h 194"/>
                  <a:gd name="T44" fmla="*/ 0 w 253"/>
                  <a:gd name="T45" fmla="*/ 0 h 1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3"/>
                  <a:gd name="T70" fmla="*/ 0 h 194"/>
                  <a:gd name="T71" fmla="*/ 253 w 253"/>
                  <a:gd name="T72" fmla="*/ 194 h 1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3" h="194">
                    <a:moveTo>
                      <a:pt x="0" y="194"/>
                    </a:moveTo>
                    <a:lnTo>
                      <a:pt x="13" y="179"/>
                    </a:lnTo>
                    <a:lnTo>
                      <a:pt x="23" y="163"/>
                    </a:lnTo>
                    <a:lnTo>
                      <a:pt x="31" y="146"/>
                    </a:lnTo>
                    <a:lnTo>
                      <a:pt x="38" y="129"/>
                    </a:lnTo>
                    <a:lnTo>
                      <a:pt x="42" y="111"/>
                    </a:lnTo>
                    <a:lnTo>
                      <a:pt x="46" y="92"/>
                    </a:lnTo>
                    <a:lnTo>
                      <a:pt x="52" y="75"/>
                    </a:lnTo>
                    <a:lnTo>
                      <a:pt x="57" y="58"/>
                    </a:lnTo>
                    <a:lnTo>
                      <a:pt x="65" y="44"/>
                    </a:lnTo>
                    <a:lnTo>
                      <a:pt x="73" y="33"/>
                    </a:lnTo>
                    <a:lnTo>
                      <a:pt x="82" y="25"/>
                    </a:lnTo>
                    <a:lnTo>
                      <a:pt x="94" y="19"/>
                    </a:lnTo>
                    <a:lnTo>
                      <a:pt x="105" y="14"/>
                    </a:lnTo>
                    <a:lnTo>
                      <a:pt x="117" y="12"/>
                    </a:lnTo>
                    <a:lnTo>
                      <a:pt x="130" y="10"/>
                    </a:lnTo>
                    <a:lnTo>
                      <a:pt x="144" y="10"/>
                    </a:lnTo>
                    <a:lnTo>
                      <a:pt x="171" y="8"/>
                    </a:lnTo>
                    <a:lnTo>
                      <a:pt x="199" y="10"/>
                    </a:lnTo>
                    <a:lnTo>
                      <a:pt x="213" y="8"/>
                    </a:lnTo>
                    <a:lnTo>
                      <a:pt x="226" y="6"/>
                    </a:lnTo>
                    <a:lnTo>
                      <a:pt x="240" y="4"/>
                    </a:lnTo>
                    <a:lnTo>
                      <a:pt x="2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55" name="Freeform 192"/>
              <p:cNvSpPr>
                <a:spLocks/>
              </p:cNvSpPr>
              <p:nvPr/>
            </p:nvSpPr>
            <p:spPr bwMode="auto">
              <a:xfrm>
                <a:off x="2980" y="1763"/>
                <a:ext cx="79" cy="11"/>
              </a:xfrm>
              <a:custGeom>
                <a:avLst/>
                <a:gdLst>
                  <a:gd name="T0" fmla="*/ 0 w 692"/>
                  <a:gd name="T1" fmla="*/ 0 h 94"/>
                  <a:gd name="T2" fmla="*/ 0 w 692"/>
                  <a:gd name="T3" fmla="*/ 0 h 94"/>
                  <a:gd name="T4" fmla="*/ 0 w 692"/>
                  <a:gd name="T5" fmla="*/ 0 h 94"/>
                  <a:gd name="T6" fmla="*/ 0 w 692"/>
                  <a:gd name="T7" fmla="*/ 0 h 94"/>
                  <a:gd name="T8" fmla="*/ 0 w 692"/>
                  <a:gd name="T9" fmla="*/ 0 h 94"/>
                  <a:gd name="T10" fmla="*/ 0 w 692"/>
                  <a:gd name="T11" fmla="*/ 0 h 94"/>
                  <a:gd name="T12" fmla="*/ 0 w 692"/>
                  <a:gd name="T13" fmla="*/ 0 h 94"/>
                  <a:gd name="T14" fmla="*/ 0 w 692"/>
                  <a:gd name="T15" fmla="*/ 0 h 94"/>
                  <a:gd name="T16" fmla="*/ 0 w 692"/>
                  <a:gd name="T17" fmla="*/ 0 h 94"/>
                  <a:gd name="T18" fmla="*/ 0 w 692"/>
                  <a:gd name="T19" fmla="*/ 0 h 94"/>
                  <a:gd name="T20" fmla="*/ 0 w 692"/>
                  <a:gd name="T21" fmla="*/ 0 h 94"/>
                  <a:gd name="T22" fmla="*/ 0 w 692"/>
                  <a:gd name="T23" fmla="*/ 0 h 94"/>
                  <a:gd name="T24" fmla="*/ 0 w 692"/>
                  <a:gd name="T25" fmla="*/ 0 h 94"/>
                  <a:gd name="T26" fmla="*/ 0 w 692"/>
                  <a:gd name="T27" fmla="*/ 0 h 94"/>
                  <a:gd name="T28" fmla="*/ 0 w 692"/>
                  <a:gd name="T29" fmla="*/ 0 h 94"/>
                  <a:gd name="T30" fmla="*/ 0 w 692"/>
                  <a:gd name="T31" fmla="*/ 0 h 94"/>
                  <a:gd name="T32" fmla="*/ 0 w 692"/>
                  <a:gd name="T33" fmla="*/ 0 h 94"/>
                  <a:gd name="T34" fmla="*/ 0 w 692"/>
                  <a:gd name="T35" fmla="*/ 0 h 94"/>
                  <a:gd name="T36" fmla="*/ 0 w 692"/>
                  <a:gd name="T37" fmla="*/ 0 h 94"/>
                  <a:gd name="T38" fmla="*/ 0 w 692"/>
                  <a:gd name="T39" fmla="*/ 0 h 94"/>
                  <a:gd name="T40" fmla="*/ 0 w 692"/>
                  <a:gd name="T41" fmla="*/ 0 h 94"/>
                  <a:gd name="T42" fmla="*/ 0 w 692"/>
                  <a:gd name="T43" fmla="*/ 0 h 94"/>
                  <a:gd name="T44" fmla="*/ 0 w 692"/>
                  <a:gd name="T45" fmla="*/ 0 h 94"/>
                  <a:gd name="T46" fmla="*/ 0 w 692"/>
                  <a:gd name="T47" fmla="*/ 0 h 94"/>
                  <a:gd name="T48" fmla="*/ 0 w 692"/>
                  <a:gd name="T49" fmla="*/ 0 h 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2"/>
                  <a:gd name="T76" fmla="*/ 0 h 94"/>
                  <a:gd name="T77" fmla="*/ 692 w 692"/>
                  <a:gd name="T78" fmla="*/ 94 h 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2" h="94">
                    <a:moveTo>
                      <a:pt x="0" y="0"/>
                    </a:moveTo>
                    <a:lnTo>
                      <a:pt x="31" y="4"/>
                    </a:lnTo>
                    <a:lnTo>
                      <a:pt x="61" y="5"/>
                    </a:lnTo>
                    <a:lnTo>
                      <a:pt x="92" y="7"/>
                    </a:lnTo>
                    <a:lnTo>
                      <a:pt x="123" y="9"/>
                    </a:lnTo>
                    <a:lnTo>
                      <a:pt x="153" y="13"/>
                    </a:lnTo>
                    <a:lnTo>
                      <a:pt x="184" y="19"/>
                    </a:lnTo>
                    <a:lnTo>
                      <a:pt x="215" y="28"/>
                    </a:lnTo>
                    <a:lnTo>
                      <a:pt x="244" y="42"/>
                    </a:lnTo>
                    <a:lnTo>
                      <a:pt x="282" y="40"/>
                    </a:lnTo>
                    <a:lnTo>
                      <a:pt x="320" y="42"/>
                    </a:lnTo>
                    <a:lnTo>
                      <a:pt x="361" y="44"/>
                    </a:lnTo>
                    <a:lnTo>
                      <a:pt x="399" y="48"/>
                    </a:lnTo>
                    <a:lnTo>
                      <a:pt x="437" y="53"/>
                    </a:lnTo>
                    <a:lnTo>
                      <a:pt x="476" y="61"/>
                    </a:lnTo>
                    <a:lnTo>
                      <a:pt x="514" y="71"/>
                    </a:lnTo>
                    <a:lnTo>
                      <a:pt x="552" y="84"/>
                    </a:lnTo>
                    <a:lnTo>
                      <a:pt x="570" y="88"/>
                    </a:lnTo>
                    <a:lnTo>
                      <a:pt x="587" y="92"/>
                    </a:lnTo>
                    <a:lnTo>
                      <a:pt x="604" y="94"/>
                    </a:lnTo>
                    <a:lnTo>
                      <a:pt x="621" y="94"/>
                    </a:lnTo>
                    <a:lnTo>
                      <a:pt x="639" y="94"/>
                    </a:lnTo>
                    <a:lnTo>
                      <a:pt x="658" y="92"/>
                    </a:lnTo>
                    <a:lnTo>
                      <a:pt x="675" y="90"/>
                    </a:lnTo>
                    <a:lnTo>
                      <a:pt x="692" y="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56" name="Freeform 193"/>
              <p:cNvSpPr>
                <a:spLocks/>
              </p:cNvSpPr>
              <p:nvPr/>
            </p:nvSpPr>
            <p:spPr bwMode="auto">
              <a:xfrm>
                <a:off x="3051" y="1785"/>
                <a:ext cx="60" cy="3"/>
              </a:xfrm>
              <a:custGeom>
                <a:avLst/>
                <a:gdLst>
                  <a:gd name="T0" fmla="*/ 0 w 524"/>
                  <a:gd name="T1" fmla="*/ 0 h 27"/>
                  <a:gd name="T2" fmla="*/ 0 w 524"/>
                  <a:gd name="T3" fmla="*/ 0 h 27"/>
                  <a:gd name="T4" fmla="*/ 0 w 524"/>
                  <a:gd name="T5" fmla="*/ 0 h 27"/>
                  <a:gd name="T6" fmla="*/ 0 w 524"/>
                  <a:gd name="T7" fmla="*/ 0 h 27"/>
                  <a:gd name="T8" fmla="*/ 0 w 524"/>
                  <a:gd name="T9" fmla="*/ 0 h 27"/>
                  <a:gd name="T10" fmla="*/ 0 w 524"/>
                  <a:gd name="T11" fmla="*/ 0 h 27"/>
                  <a:gd name="T12" fmla="*/ 0 w 524"/>
                  <a:gd name="T13" fmla="*/ 0 h 27"/>
                  <a:gd name="T14" fmla="*/ 0 w 524"/>
                  <a:gd name="T15" fmla="*/ 0 h 27"/>
                  <a:gd name="T16" fmla="*/ 0 w 524"/>
                  <a:gd name="T17" fmla="*/ 0 h 27"/>
                  <a:gd name="T18" fmla="*/ 0 w 524"/>
                  <a:gd name="T19" fmla="*/ 0 h 27"/>
                  <a:gd name="T20" fmla="*/ 0 w 524"/>
                  <a:gd name="T21" fmla="*/ 0 h 27"/>
                  <a:gd name="T22" fmla="*/ 0 w 524"/>
                  <a:gd name="T23" fmla="*/ 0 h 27"/>
                  <a:gd name="T24" fmla="*/ 0 w 524"/>
                  <a:gd name="T25" fmla="*/ 0 h 27"/>
                  <a:gd name="T26" fmla="*/ 0 w 524"/>
                  <a:gd name="T27" fmla="*/ 0 h 27"/>
                  <a:gd name="T28" fmla="*/ 0 w 524"/>
                  <a:gd name="T29" fmla="*/ 0 h 27"/>
                  <a:gd name="T30" fmla="*/ 0 w 524"/>
                  <a:gd name="T31" fmla="*/ 0 h 27"/>
                  <a:gd name="T32" fmla="*/ 0 w 524"/>
                  <a:gd name="T33" fmla="*/ 0 h 27"/>
                  <a:gd name="T34" fmla="*/ 0 w 524"/>
                  <a:gd name="T35" fmla="*/ 0 h 27"/>
                  <a:gd name="T36" fmla="*/ 0 w 524"/>
                  <a:gd name="T37" fmla="*/ 0 h 27"/>
                  <a:gd name="T38" fmla="*/ 0 w 524"/>
                  <a:gd name="T39" fmla="*/ 0 h 27"/>
                  <a:gd name="T40" fmla="*/ 0 w 524"/>
                  <a:gd name="T41" fmla="*/ 0 h 27"/>
                  <a:gd name="T42" fmla="*/ 0 w 524"/>
                  <a:gd name="T43" fmla="*/ 0 h 27"/>
                  <a:gd name="T44" fmla="*/ 0 w 524"/>
                  <a:gd name="T45" fmla="*/ 0 h 27"/>
                  <a:gd name="T46" fmla="*/ 0 w 524"/>
                  <a:gd name="T47" fmla="*/ 0 h 27"/>
                  <a:gd name="T48" fmla="*/ 0 w 524"/>
                  <a:gd name="T49" fmla="*/ 0 h 27"/>
                  <a:gd name="T50" fmla="*/ 0 w 524"/>
                  <a:gd name="T51" fmla="*/ 0 h 27"/>
                  <a:gd name="T52" fmla="*/ 0 w 524"/>
                  <a:gd name="T53" fmla="*/ 0 h 27"/>
                  <a:gd name="T54" fmla="*/ 0 w 524"/>
                  <a:gd name="T55" fmla="*/ 0 h 27"/>
                  <a:gd name="T56" fmla="*/ 0 w 524"/>
                  <a:gd name="T57" fmla="*/ 0 h 27"/>
                  <a:gd name="T58" fmla="*/ 0 w 524"/>
                  <a:gd name="T59" fmla="*/ 0 h 27"/>
                  <a:gd name="T60" fmla="*/ 0 w 524"/>
                  <a:gd name="T61" fmla="*/ 0 h 27"/>
                  <a:gd name="T62" fmla="*/ 0 w 524"/>
                  <a:gd name="T63" fmla="*/ 0 h 27"/>
                  <a:gd name="T64" fmla="*/ 0 w 524"/>
                  <a:gd name="T65" fmla="*/ 0 h 27"/>
                  <a:gd name="T66" fmla="*/ 0 w 524"/>
                  <a:gd name="T67" fmla="*/ 0 h 27"/>
                  <a:gd name="T68" fmla="*/ 0 w 524"/>
                  <a:gd name="T69" fmla="*/ 0 h 27"/>
                  <a:gd name="T70" fmla="*/ 0 w 524"/>
                  <a:gd name="T71" fmla="*/ 0 h 27"/>
                  <a:gd name="T72" fmla="*/ 0 w 524"/>
                  <a:gd name="T73" fmla="*/ 0 h 27"/>
                  <a:gd name="T74" fmla="*/ 0 w 524"/>
                  <a:gd name="T75" fmla="*/ 0 h 27"/>
                  <a:gd name="T76" fmla="*/ 0 w 524"/>
                  <a:gd name="T77" fmla="*/ 0 h 27"/>
                  <a:gd name="T78" fmla="*/ 0 w 524"/>
                  <a:gd name="T79" fmla="*/ 0 h 27"/>
                  <a:gd name="T80" fmla="*/ 0 w 524"/>
                  <a:gd name="T81" fmla="*/ 0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4"/>
                  <a:gd name="T124" fmla="*/ 0 h 27"/>
                  <a:gd name="T125" fmla="*/ 524 w 524"/>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4" h="27">
                    <a:moveTo>
                      <a:pt x="0" y="23"/>
                    </a:moveTo>
                    <a:lnTo>
                      <a:pt x="2" y="23"/>
                    </a:lnTo>
                    <a:lnTo>
                      <a:pt x="5" y="23"/>
                    </a:lnTo>
                    <a:lnTo>
                      <a:pt x="9" y="25"/>
                    </a:lnTo>
                    <a:lnTo>
                      <a:pt x="11" y="25"/>
                    </a:lnTo>
                    <a:lnTo>
                      <a:pt x="15" y="27"/>
                    </a:lnTo>
                    <a:lnTo>
                      <a:pt x="17" y="27"/>
                    </a:lnTo>
                    <a:lnTo>
                      <a:pt x="19" y="27"/>
                    </a:lnTo>
                    <a:lnTo>
                      <a:pt x="21" y="27"/>
                    </a:lnTo>
                    <a:lnTo>
                      <a:pt x="29" y="23"/>
                    </a:lnTo>
                    <a:lnTo>
                      <a:pt x="34" y="17"/>
                    </a:lnTo>
                    <a:lnTo>
                      <a:pt x="40" y="13"/>
                    </a:lnTo>
                    <a:lnTo>
                      <a:pt x="46" y="11"/>
                    </a:lnTo>
                    <a:lnTo>
                      <a:pt x="52" y="7"/>
                    </a:lnTo>
                    <a:lnTo>
                      <a:pt x="59" y="5"/>
                    </a:lnTo>
                    <a:lnTo>
                      <a:pt x="65" y="4"/>
                    </a:lnTo>
                    <a:lnTo>
                      <a:pt x="73" y="2"/>
                    </a:lnTo>
                    <a:lnTo>
                      <a:pt x="88" y="0"/>
                    </a:lnTo>
                    <a:lnTo>
                      <a:pt x="103" y="0"/>
                    </a:lnTo>
                    <a:lnTo>
                      <a:pt x="121" y="2"/>
                    </a:lnTo>
                    <a:lnTo>
                      <a:pt x="136" y="4"/>
                    </a:lnTo>
                    <a:lnTo>
                      <a:pt x="151" y="5"/>
                    </a:lnTo>
                    <a:lnTo>
                      <a:pt x="167" y="7"/>
                    </a:lnTo>
                    <a:lnTo>
                      <a:pt x="182" y="9"/>
                    </a:lnTo>
                    <a:lnTo>
                      <a:pt x="197" y="11"/>
                    </a:lnTo>
                    <a:lnTo>
                      <a:pt x="209" y="13"/>
                    </a:lnTo>
                    <a:lnTo>
                      <a:pt x="220" y="13"/>
                    </a:lnTo>
                    <a:lnTo>
                      <a:pt x="232" y="13"/>
                    </a:lnTo>
                    <a:lnTo>
                      <a:pt x="243" y="13"/>
                    </a:lnTo>
                    <a:lnTo>
                      <a:pt x="255" y="13"/>
                    </a:lnTo>
                    <a:lnTo>
                      <a:pt x="266" y="11"/>
                    </a:lnTo>
                    <a:lnTo>
                      <a:pt x="278" y="9"/>
                    </a:lnTo>
                    <a:lnTo>
                      <a:pt x="289" y="7"/>
                    </a:lnTo>
                    <a:lnTo>
                      <a:pt x="318" y="5"/>
                    </a:lnTo>
                    <a:lnTo>
                      <a:pt x="349" y="5"/>
                    </a:lnTo>
                    <a:lnTo>
                      <a:pt x="378" y="7"/>
                    </a:lnTo>
                    <a:lnTo>
                      <a:pt x="406" y="11"/>
                    </a:lnTo>
                    <a:lnTo>
                      <a:pt x="435" y="15"/>
                    </a:lnTo>
                    <a:lnTo>
                      <a:pt x="464" y="17"/>
                    </a:lnTo>
                    <a:lnTo>
                      <a:pt x="495" y="19"/>
                    </a:lnTo>
                    <a:lnTo>
                      <a:pt x="524"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57" name="Freeform 194"/>
              <p:cNvSpPr>
                <a:spLocks/>
              </p:cNvSpPr>
              <p:nvPr/>
            </p:nvSpPr>
            <p:spPr bwMode="auto">
              <a:xfrm>
                <a:off x="3183" y="1824"/>
                <a:ext cx="42" cy="16"/>
              </a:xfrm>
              <a:custGeom>
                <a:avLst/>
                <a:gdLst>
                  <a:gd name="T0" fmla="*/ 0 w 364"/>
                  <a:gd name="T1" fmla="*/ 0 h 142"/>
                  <a:gd name="T2" fmla="*/ 0 w 364"/>
                  <a:gd name="T3" fmla="*/ 0 h 142"/>
                  <a:gd name="T4" fmla="*/ 0 w 364"/>
                  <a:gd name="T5" fmla="*/ 0 h 142"/>
                  <a:gd name="T6" fmla="*/ 0 w 364"/>
                  <a:gd name="T7" fmla="*/ 0 h 142"/>
                  <a:gd name="T8" fmla="*/ 0 w 364"/>
                  <a:gd name="T9" fmla="*/ 0 h 142"/>
                  <a:gd name="T10" fmla="*/ 0 w 364"/>
                  <a:gd name="T11" fmla="*/ 0 h 142"/>
                  <a:gd name="T12" fmla="*/ 0 w 364"/>
                  <a:gd name="T13" fmla="*/ 0 h 142"/>
                  <a:gd name="T14" fmla="*/ 0 w 364"/>
                  <a:gd name="T15" fmla="*/ 0 h 142"/>
                  <a:gd name="T16" fmla="*/ 0 w 364"/>
                  <a:gd name="T17" fmla="*/ 0 h 142"/>
                  <a:gd name="T18" fmla="*/ 0 w 364"/>
                  <a:gd name="T19" fmla="*/ 0 h 142"/>
                  <a:gd name="T20" fmla="*/ 0 w 364"/>
                  <a:gd name="T21" fmla="*/ 0 h 142"/>
                  <a:gd name="T22" fmla="*/ 0 w 364"/>
                  <a:gd name="T23" fmla="*/ 0 h 142"/>
                  <a:gd name="T24" fmla="*/ 0 w 364"/>
                  <a:gd name="T25" fmla="*/ 0 h 142"/>
                  <a:gd name="T26" fmla="*/ 0 w 364"/>
                  <a:gd name="T27" fmla="*/ 0 h 142"/>
                  <a:gd name="T28" fmla="*/ 0 w 364"/>
                  <a:gd name="T29" fmla="*/ 0 h 142"/>
                  <a:gd name="T30" fmla="*/ 0 w 364"/>
                  <a:gd name="T31" fmla="*/ 0 h 142"/>
                  <a:gd name="T32" fmla="*/ 0 w 364"/>
                  <a:gd name="T33" fmla="*/ 0 h 142"/>
                  <a:gd name="T34" fmla="*/ 0 w 364"/>
                  <a:gd name="T35" fmla="*/ 0 h 142"/>
                  <a:gd name="T36" fmla="*/ 0 w 364"/>
                  <a:gd name="T37" fmla="*/ 0 h 142"/>
                  <a:gd name="T38" fmla="*/ 0 w 364"/>
                  <a:gd name="T39" fmla="*/ 0 h 142"/>
                  <a:gd name="T40" fmla="*/ 0 w 364"/>
                  <a:gd name="T41" fmla="*/ 0 h 142"/>
                  <a:gd name="T42" fmla="*/ 0 w 364"/>
                  <a:gd name="T43" fmla="*/ 0 h 142"/>
                  <a:gd name="T44" fmla="*/ 0 w 364"/>
                  <a:gd name="T45" fmla="*/ 0 h 142"/>
                  <a:gd name="T46" fmla="*/ 0 w 364"/>
                  <a:gd name="T47" fmla="*/ 0 h 142"/>
                  <a:gd name="T48" fmla="*/ 0 w 364"/>
                  <a:gd name="T49" fmla="*/ 0 h 142"/>
                  <a:gd name="T50" fmla="*/ 0 w 364"/>
                  <a:gd name="T51" fmla="*/ 0 h 142"/>
                  <a:gd name="T52" fmla="*/ 0 w 364"/>
                  <a:gd name="T53" fmla="*/ 0 h 142"/>
                  <a:gd name="T54" fmla="*/ 0 w 364"/>
                  <a:gd name="T55" fmla="*/ 0 h 142"/>
                  <a:gd name="T56" fmla="*/ 0 w 364"/>
                  <a:gd name="T57" fmla="*/ 0 h 142"/>
                  <a:gd name="T58" fmla="*/ 0 w 364"/>
                  <a:gd name="T59" fmla="*/ 0 h 142"/>
                  <a:gd name="T60" fmla="*/ 0 w 364"/>
                  <a:gd name="T61" fmla="*/ 0 h 142"/>
                  <a:gd name="T62" fmla="*/ 0 w 364"/>
                  <a:gd name="T63" fmla="*/ 0 h 142"/>
                  <a:gd name="T64" fmla="*/ 0 w 364"/>
                  <a:gd name="T65" fmla="*/ 0 h 142"/>
                  <a:gd name="T66" fmla="*/ 0 w 364"/>
                  <a:gd name="T67" fmla="*/ 0 h 142"/>
                  <a:gd name="T68" fmla="*/ 0 w 364"/>
                  <a:gd name="T69" fmla="*/ 0 h 142"/>
                  <a:gd name="T70" fmla="*/ 0 w 364"/>
                  <a:gd name="T71" fmla="*/ 0 h 142"/>
                  <a:gd name="T72" fmla="*/ 0 w 364"/>
                  <a:gd name="T73" fmla="*/ 0 h 142"/>
                  <a:gd name="T74" fmla="*/ 0 w 364"/>
                  <a:gd name="T75" fmla="*/ 0 h 142"/>
                  <a:gd name="T76" fmla="*/ 0 w 364"/>
                  <a:gd name="T77" fmla="*/ 0 h 142"/>
                  <a:gd name="T78" fmla="*/ 0 w 364"/>
                  <a:gd name="T79" fmla="*/ 0 h 142"/>
                  <a:gd name="T80" fmla="*/ 0 w 364"/>
                  <a:gd name="T81" fmla="*/ 0 h 1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4"/>
                  <a:gd name="T124" fmla="*/ 0 h 142"/>
                  <a:gd name="T125" fmla="*/ 364 w 364"/>
                  <a:gd name="T126" fmla="*/ 142 h 1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4" h="142">
                    <a:moveTo>
                      <a:pt x="364" y="142"/>
                    </a:moveTo>
                    <a:lnTo>
                      <a:pt x="353" y="138"/>
                    </a:lnTo>
                    <a:lnTo>
                      <a:pt x="339" y="138"/>
                    </a:lnTo>
                    <a:lnTo>
                      <a:pt x="328" y="138"/>
                    </a:lnTo>
                    <a:lnTo>
                      <a:pt x="316" y="140"/>
                    </a:lnTo>
                    <a:lnTo>
                      <a:pt x="303" y="140"/>
                    </a:lnTo>
                    <a:lnTo>
                      <a:pt x="291" y="142"/>
                    </a:lnTo>
                    <a:lnTo>
                      <a:pt x="280" y="140"/>
                    </a:lnTo>
                    <a:lnTo>
                      <a:pt x="268" y="136"/>
                    </a:lnTo>
                    <a:lnTo>
                      <a:pt x="265" y="134"/>
                    </a:lnTo>
                    <a:lnTo>
                      <a:pt x="259" y="133"/>
                    </a:lnTo>
                    <a:lnTo>
                      <a:pt x="255" y="131"/>
                    </a:lnTo>
                    <a:lnTo>
                      <a:pt x="251" y="129"/>
                    </a:lnTo>
                    <a:lnTo>
                      <a:pt x="247" y="127"/>
                    </a:lnTo>
                    <a:lnTo>
                      <a:pt x="244" y="125"/>
                    </a:lnTo>
                    <a:lnTo>
                      <a:pt x="240" y="121"/>
                    </a:lnTo>
                    <a:lnTo>
                      <a:pt x="236" y="119"/>
                    </a:lnTo>
                    <a:lnTo>
                      <a:pt x="226" y="106"/>
                    </a:lnTo>
                    <a:lnTo>
                      <a:pt x="217" y="94"/>
                    </a:lnTo>
                    <a:lnTo>
                      <a:pt x="209" y="83"/>
                    </a:lnTo>
                    <a:lnTo>
                      <a:pt x="201" y="69"/>
                    </a:lnTo>
                    <a:lnTo>
                      <a:pt x="192" y="58"/>
                    </a:lnTo>
                    <a:lnTo>
                      <a:pt x="182" y="48"/>
                    </a:lnTo>
                    <a:lnTo>
                      <a:pt x="171" y="40"/>
                    </a:lnTo>
                    <a:lnTo>
                      <a:pt x="157" y="35"/>
                    </a:lnTo>
                    <a:lnTo>
                      <a:pt x="140" y="31"/>
                    </a:lnTo>
                    <a:lnTo>
                      <a:pt x="123" y="29"/>
                    </a:lnTo>
                    <a:lnTo>
                      <a:pt x="107" y="27"/>
                    </a:lnTo>
                    <a:lnTo>
                      <a:pt x="90" y="27"/>
                    </a:lnTo>
                    <a:lnTo>
                      <a:pt x="73" y="25"/>
                    </a:lnTo>
                    <a:lnTo>
                      <a:pt x="57" y="23"/>
                    </a:lnTo>
                    <a:lnTo>
                      <a:pt x="40" y="21"/>
                    </a:lnTo>
                    <a:lnTo>
                      <a:pt x="25" y="16"/>
                    </a:lnTo>
                    <a:lnTo>
                      <a:pt x="23" y="14"/>
                    </a:lnTo>
                    <a:lnTo>
                      <a:pt x="19" y="14"/>
                    </a:lnTo>
                    <a:lnTo>
                      <a:pt x="15" y="12"/>
                    </a:lnTo>
                    <a:lnTo>
                      <a:pt x="11" y="12"/>
                    </a:lnTo>
                    <a:lnTo>
                      <a:pt x="8" y="10"/>
                    </a:lnTo>
                    <a:lnTo>
                      <a:pt x="4" y="8"/>
                    </a:lnTo>
                    <a:lnTo>
                      <a:pt x="2"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58" name="Freeform 195"/>
              <p:cNvSpPr>
                <a:spLocks/>
              </p:cNvSpPr>
              <p:nvPr/>
            </p:nvSpPr>
            <p:spPr bwMode="auto">
              <a:xfrm>
                <a:off x="3230" y="1812"/>
                <a:ext cx="47" cy="23"/>
              </a:xfrm>
              <a:custGeom>
                <a:avLst/>
                <a:gdLst>
                  <a:gd name="T0" fmla="*/ 0 w 408"/>
                  <a:gd name="T1" fmla="*/ 0 h 193"/>
                  <a:gd name="T2" fmla="*/ 0 w 408"/>
                  <a:gd name="T3" fmla="*/ 0 h 193"/>
                  <a:gd name="T4" fmla="*/ 0 w 408"/>
                  <a:gd name="T5" fmla="*/ 0 h 193"/>
                  <a:gd name="T6" fmla="*/ 0 w 408"/>
                  <a:gd name="T7" fmla="*/ 0 h 193"/>
                  <a:gd name="T8" fmla="*/ 0 w 408"/>
                  <a:gd name="T9" fmla="*/ 0 h 193"/>
                  <a:gd name="T10" fmla="*/ 0 w 408"/>
                  <a:gd name="T11" fmla="*/ 0 h 193"/>
                  <a:gd name="T12" fmla="*/ 0 w 408"/>
                  <a:gd name="T13" fmla="*/ 0 h 193"/>
                  <a:gd name="T14" fmla="*/ 0 w 408"/>
                  <a:gd name="T15" fmla="*/ 0 h 193"/>
                  <a:gd name="T16" fmla="*/ 0 w 408"/>
                  <a:gd name="T17" fmla="*/ 0 h 193"/>
                  <a:gd name="T18" fmla="*/ 0 w 408"/>
                  <a:gd name="T19" fmla="*/ 0 h 193"/>
                  <a:gd name="T20" fmla="*/ 0 w 408"/>
                  <a:gd name="T21" fmla="*/ 0 h 193"/>
                  <a:gd name="T22" fmla="*/ 0 w 408"/>
                  <a:gd name="T23" fmla="*/ 0 h 193"/>
                  <a:gd name="T24" fmla="*/ 0 w 408"/>
                  <a:gd name="T25" fmla="*/ 0 h 193"/>
                  <a:gd name="T26" fmla="*/ 0 w 408"/>
                  <a:gd name="T27" fmla="*/ 0 h 193"/>
                  <a:gd name="T28" fmla="*/ 0 w 408"/>
                  <a:gd name="T29" fmla="*/ 0 h 193"/>
                  <a:gd name="T30" fmla="*/ 0 w 408"/>
                  <a:gd name="T31" fmla="*/ 0 h 193"/>
                  <a:gd name="T32" fmla="*/ 0 w 408"/>
                  <a:gd name="T33" fmla="*/ 0 h 193"/>
                  <a:gd name="T34" fmla="*/ 0 w 408"/>
                  <a:gd name="T35" fmla="*/ 0 h 193"/>
                  <a:gd name="T36" fmla="*/ 0 w 408"/>
                  <a:gd name="T37" fmla="*/ 0 h 193"/>
                  <a:gd name="T38" fmla="*/ 0 w 408"/>
                  <a:gd name="T39" fmla="*/ 0 h 193"/>
                  <a:gd name="T40" fmla="*/ 0 w 408"/>
                  <a:gd name="T41" fmla="*/ 0 h 193"/>
                  <a:gd name="T42" fmla="*/ 0 w 408"/>
                  <a:gd name="T43" fmla="*/ 0 h 193"/>
                  <a:gd name="T44" fmla="*/ 0 w 408"/>
                  <a:gd name="T45" fmla="*/ 0 h 193"/>
                  <a:gd name="T46" fmla="*/ 0 w 408"/>
                  <a:gd name="T47" fmla="*/ 0 h 193"/>
                  <a:gd name="T48" fmla="*/ 0 w 408"/>
                  <a:gd name="T49" fmla="*/ 0 h 193"/>
                  <a:gd name="T50" fmla="*/ 0 w 408"/>
                  <a:gd name="T51" fmla="*/ 0 h 193"/>
                  <a:gd name="T52" fmla="*/ 0 w 408"/>
                  <a:gd name="T53" fmla="*/ 0 h 193"/>
                  <a:gd name="T54" fmla="*/ 0 w 408"/>
                  <a:gd name="T55" fmla="*/ 0 h 193"/>
                  <a:gd name="T56" fmla="*/ 0 w 408"/>
                  <a:gd name="T57" fmla="*/ 0 h 193"/>
                  <a:gd name="T58" fmla="*/ 0 w 408"/>
                  <a:gd name="T59" fmla="*/ 0 h 193"/>
                  <a:gd name="T60" fmla="*/ 0 w 408"/>
                  <a:gd name="T61" fmla="*/ 0 h 193"/>
                  <a:gd name="T62" fmla="*/ 0 w 408"/>
                  <a:gd name="T63" fmla="*/ 0 h 193"/>
                  <a:gd name="T64" fmla="*/ 0 w 408"/>
                  <a:gd name="T65" fmla="*/ 0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8"/>
                  <a:gd name="T100" fmla="*/ 0 h 193"/>
                  <a:gd name="T101" fmla="*/ 408 w 408"/>
                  <a:gd name="T102" fmla="*/ 193 h 1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8" h="193">
                    <a:moveTo>
                      <a:pt x="0" y="0"/>
                    </a:moveTo>
                    <a:lnTo>
                      <a:pt x="5" y="5"/>
                    </a:lnTo>
                    <a:lnTo>
                      <a:pt x="11" y="13"/>
                    </a:lnTo>
                    <a:lnTo>
                      <a:pt x="19" y="21"/>
                    </a:lnTo>
                    <a:lnTo>
                      <a:pt x="25" y="28"/>
                    </a:lnTo>
                    <a:lnTo>
                      <a:pt x="30" y="34"/>
                    </a:lnTo>
                    <a:lnTo>
                      <a:pt x="38" y="40"/>
                    </a:lnTo>
                    <a:lnTo>
                      <a:pt x="46" y="46"/>
                    </a:lnTo>
                    <a:lnTo>
                      <a:pt x="53" y="49"/>
                    </a:lnTo>
                    <a:lnTo>
                      <a:pt x="74" y="53"/>
                    </a:lnTo>
                    <a:lnTo>
                      <a:pt x="96" y="59"/>
                    </a:lnTo>
                    <a:lnTo>
                      <a:pt x="115" y="63"/>
                    </a:lnTo>
                    <a:lnTo>
                      <a:pt x="136" y="65"/>
                    </a:lnTo>
                    <a:lnTo>
                      <a:pt x="155" y="69"/>
                    </a:lnTo>
                    <a:lnTo>
                      <a:pt x="174" y="74"/>
                    </a:lnTo>
                    <a:lnTo>
                      <a:pt x="193" y="80"/>
                    </a:lnTo>
                    <a:lnTo>
                      <a:pt x="213" y="88"/>
                    </a:lnTo>
                    <a:lnTo>
                      <a:pt x="230" y="95"/>
                    </a:lnTo>
                    <a:lnTo>
                      <a:pt x="247" y="103"/>
                    </a:lnTo>
                    <a:lnTo>
                      <a:pt x="262" y="113"/>
                    </a:lnTo>
                    <a:lnTo>
                      <a:pt x="280" y="122"/>
                    </a:lnTo>
                    <a:lnTo>
                      <a:pt x="295" y="132"/>
                    </a:lnTo>
                    <a:lnTo>
                      <a:pt x="312" y="141"/>
                    </a:lnTo>
                    <a:lnTo>
                      <a:pt x="330" y="151"/>
                    </a:lnTo>
                    <a:lnTo>
                      <a:pt x="345" y="163"/>
                    </a:lnTo>
                    <a:lnTo>
                      <a:pt x="353" y="166"/>
                    </a:lnTo>
                    <a:lnTo>
                      <a:pt x="360" y="172"/>
                    </a:lnTo>
                    <a:lnTo>
                      <a:pt x="368" y="176"/>
                    </a:lnTo>
                    <a:lnTo>
                      <a:pt x="376" y="180"/>
                    </a:lnTo>
                    <a:lnTo>
                      <a:pt x="383" y="184"/>
                    </a:lnTo>
                    <a:lnTo>
                      <a:pt x="391" y="188"/>
                    </a:lnTo>
                    <a:lnTo>
                      <a:pt x="399" y="191"/>
                    </a:lnTo>
                    <a:lnTo>
                      <a:pt x="408" y="1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59" name="Freeform 196"/>
              <p:cNvSpPr>
                <a:spLocks/>
              </p:cNvSpPr>
              <p:nvPr/>
            </p:nvSpPr>
            <p:spPr bwMode="auto">
              <a:xfrm>
                <a:off x="3316" y="1834"/>
                <a:ext cx="43" cy="7"/>
              </a:xfrm>
              <a:custGeom>
                <a:avLst/>
                <a:gdLst>
                  <a:gd name="T0" fmla="*/ 0 w 374"/>
                  <a:gd name="T1" fmla="*/ 0 h 54"/>
                  <a:gd name="T2" fmla="*/ 0 w 374"/>
                  <a:gd name="T3" fmla="*/ 0 h 54"/>
                  <a:gd name="T4" fmla="*/ 0 w 374"/>
                  <a:gd name="T5" fmla="*/ 0 h 54"/>
                  <a:gd name="T6" fmla="*/ 0 w 374"/>
                  <a:gd name="T7" fmla="*/ 0 h 54"/>
                  <a:gd name="T8" fmla="*/ 0 w 374"/>
                  <a:gd name="T9" fmla="*/ 0 h 54"/>
                  <a:gd name="T10" fmla="*/ 0 w 374"/>
                  <a:gd name="T11" fmla="*/ 0 h 54"/>
                  <a:gd name="T12" fmla="*/ 0 w 374"/>
                  <a:gd name="T13" fmla="*/ 0 h 54"/>
                  <a:gd name="T14" fmla="*/ 0 w 374"/>
                  <a:gd name="T15" fmla="*/ 0 h 54"/>
                  <a:gd name="T16" fmla="*/ 0 w 374"/>
                  <a:gd name="T17" fmla="*/ 0 h 54"/>
                  <a:gd name="T18" fmla="*/ 0 w 374"/>
                  <a:gd name="T19" fmla="*/ 0 h 54"/>
                  <a:gd name="T20" fmla="*/ 0 w 374"/>
                  <a:gd name="T21" fmla="*/ 0 h 54"/>
                  <a:gd name="T22" fmla="*/ 0 w 374"/>
                  <a:gd name="T23" fmla="*/ 0 h 54"/>
                  <a:gd name="T24" fmla="*/ 0 w 374"/>
                  <a:gd name="T25" fmla="*/ 0 h 54"/>
                  <a:gd name="T26" fmla="*/ 0 w 374"/>
                  <a:gd name="T27" fmla="*/ 0 h 54"/>
                  <a:gd name="T28" fmla="*/ 0 w 374"/>
                  <a:gd name="T29" fmla="*/ 0 h 54"/>
                  <a:gd name="T30" fmla="*/ 0 w 374"/>
                  <a:gd name="T31" fmla="*/ 0 h 54"/>
                  <a:gd name="T32" fmla="*/ 0 w 37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4"/>
                  <a:gd name="T52" fmla="*/ 0 h 54"/>
                  <a:gd name="T53" fmla="*/ 374 w 37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4" h="54">
                    <a:moveTo>
                      <a:pt x="0" y="48"/>
                    </a:moveTo>
                    <a:lnTo>
                      <a:pt x="8" y="50"/>
                    </a:lnTo>
                    <a:lnTo>
                      <a:pt x="13" y="54"/>
                    </a:lnTo>
                    <a:lnTo>
                      <a:pt x="21" y="54"/>
                    </a:lnTo>
                    <a:lnTo>
                      <a:pt x="29" y="54"/>
                    </a:lnTo>
                    <a:lnTo>
                      <a:pt x="34" y="54"/>
                    </a:lnTo>
                    <a:lnTo>
                      <a:pt x="42" y="52"/>
                    </a:lnTo>
                    <a:lnTo>
                      <a:pt x="48" y="52"/>
                    </a:lnTo>
                    <a:lnTo>
                      <a:pt x="55" y="50"/>
                    </a:lnTo>
                    <a:lnTo>
                      <a:pt x="96" y="41"/>
                    </a:lnTo>
                    <a:lnTo>
                      <a:pt x="136" y="31"/>
                    </a:lnTo>
                    <a:lnTo>
                      <a:pt x="174" y="21"/>
                    </a:lnTo>
                    <a:lnTo>
                      <a:pt x="215" y="14"/>
                    </a:lnTo>
                    <a:lnTo>
                      <a:pt x="253" y="6"/>
                    </a:lnTo>
                    <a:lnTo>
                      <a:pt x="293" y="2"/>
                    </a:lnTo>
                    <a:lnTo>
                      <a:pt x="332" y="0"/>
                    </a:lnTo>
                    <a:lnTo>
                      <a:pt x="374"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60" name="Freeform 197"/>
              <p:cNvSpPr>
                <a:spLocks/>
              </p:cNvSpPr>
              <p:nvPr/>
            </p:nvSpPr>
            <p:spPr bwMode="auto">
              <a:xfrm>
                <a:off x="3198" y="1796"/>
                <a:ext cx="75" cy="10"/>
              </a:xfrm>
              <a:custGeom>
                <a:avLst/>
                <a:gdLst>
                  <a:gd name="T0" fmla="*/ 0 w 653"/>
                  <a:gd name="T1" fmla="*/ 0 h 83"/>
                  <a:gd name="T2" fmla="*/ 0 w 653"/>
                  <a:gd name="T3" fmla="*/ 0 h 83"/>
                  <a:gd name="T4" fmla="*/ 0 w 653"/>
                  <a:gd name="T5" fmla="*/ 0 h 83"/>
                  <a:gd name="T6" fmla="*/ 0 w 653"/>
                  <a:gd name="T7" fmla="*/ 0 h 83"/>
                  <a:gd name="T8" fmla="*/ 0 w 653"/>
                  <a:gd name="T9" fmla="*/ 0 h 83"/>
                  <a:gd name="T10" fmla="*/ 0 w 653"/>
                  <a:gd name="T11" fmla="*/ 0 h 83"/>
                  <a:gd name="T12" fmla="*/ 0 w 653"/>
                  <a:gd name="T13" fmla="*/ 0 h 83"/>
                  <a:gd name="T14" fmla="*/ 0 w 653"/>
                  <a:gd name="T15" fmla="*/ 0 h 83"/>
                  <a:gd name="T16" fmla="*/ 0 w 653"/>
                  <a:gd name="T17" fmla="*/ 0 h 83"/>
                  <a:gd name="T18" fmla="*/ 0 w 653"/>
                  <a:gd name="T19" fmla="*/ 0 h 83"/>
                  <a:gd name="T20" fmla="*/ 0 w 653"/>
                  <a:gd name="T21" fmla="*/ 0 h 83"/>
                  <a:gd name="T22" fmla="*/ 0 w 653"/>
                  <a:gd name="T23" fmla="*/ 0 h 83"/>
                  <a:gd name="T24" fmla="*/ 0 w 653"/>
                  <a:gd name="T25" fmla="*/ 0 h 83"/>
                  <a:gd name="T26" fmla="*/ 0 w 653"/>
                  <a:gd name="T27" fmla="*/ 0 h 83"/>
                  <a:gd name="T28" fmla="*/ 0 w 653"/>
                  <a:gd name="T29" fmla="*/ 0 h 83"/>
                  <a:gd name="T30" fmla="*/ 0 w 653"/>
                  <a:gd name="T31" fmla="*/ 0 h 83"/>
                  <a:gd name="T32" fmla="*/ 0 w 653"/>
                  <a:gd name="T33" fmla="*/ 0 h 83"/>
                  <a:gd name="T34" fmla="*/ 0 w 653"/>
                  <a:gd name="T35" fmla="*/ 0 h 83"/>
                  <a:gd name="T36" fmla="*/ 0 w 653"/>
                  <a:gd name="T37" fmla="*/ 0 h 83"/>
                  <a:gd name="T38" fmla="*/ 0 w 653"/>
                  <a:gd name="T39" fmla="*/ 0 h 83"/>
                  <a:gd name="T40" fmla="*/ 0 w 653"/>
                  <a:gd name="T41" fmla="*/ 0 h 83"/>
                  <a:gd name="T42" fmla="*/ 0 w 653"/>
                  <a:gd name="T43" fmla="*/ 0 h 83"/>
                  <a:gd name="T44" fmla="*/ 0 w 653"/>
                  <a:gd name="T45" fmla="*/ 0 h 83"/>
                  <a:gd name="T46" fmla="*/ 0 w 653"/>
                  <a:gd name="T47" fmla="*/ 0 h 83"/>
                  <a:gd name="T48" fmla="*/ 0 w 653"/>
                  <a:gd name="T49" fmla="*/ 0 h 83"/>
                  <a:gd name="T50" fmla="*/ 0 w 653"/>
                  <a:gd name="T51" fmla="*/ 0 h 83"/>
                  <a:gd name="T52" fmla="*/ 0 w 653"/>
                  <a:gd name="T53" fmla="*/ 0 h 83"/>
                  <a:gd name="T54" fmla="*/ 0 w 653"/>
                  <a:gd name="T55" fmla="*/ 0 h 83"/>
                  <a:gd name="T56" fmla="*/ 0 w 653"/>
                  <a:gd name="T57" fmla="*/ 0 h 83"/>
                  <a:gd name="T58" fmla="*/ 0 w 653"/>
                  <a:gd name="T59" fmla="*/ 0 h 83"/>
                  <a:gd name="T60" fmla="*/ 0 w 653"/>
                  <a:gd name="T61" fmla="*/ 0 h 83"/>
                  <a:gd name="T62" fmla="*/ 0 w 653"/>
                  <a:gd name="T63" fmla="*/ 0 h 83"/>
                  <a:gd name="T64" fmla="*/ 0 w 653"/>
                  <a:gd name="T65" fmla="*/ 0 h 83"/>
                  <a:gd name="T66" fmla="*/ 0 w 653"/>
                  <a:gd name="T67" fmla="*/ 0 h 83"/>
                  <a:gd name="T68" fmla="*/ 0 w 653"/>
                  <a:gd name="T69" fmla="*/ 0 h 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3"/>
                  <a:gd name="T106" fmla="*/ 0 h 83"/>
                  <a:gd name="T107" fmla="*/ 653 w 653"/>
                  <a:gd name="T108" fmla="*/ 83 h 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3" h="83">
                    <a:moveTo>
                      <a:pt x="0" y="81"/>
                    </a:moveTo>
                    <a:lnTo>
                      <a:pt x="21" y="83"/>
                    </a:lnTo>
                    <a:lnTo>
                      <a:pt x="43" y="81"/>
                    </a:lnTo>
                    <a:lnTo>
                      <a:pt x="62" y="81"/>
                    </a:lnTo>
                    <a:lnTo>
                      <a:pt x="83" y="77"/>
                    </a:lnTo>
                    <a:lnTo>
                      <a:pt x="104" y="75"/>
                    </a:lnTo>
                    <a:lnTo>
                      <a:pt x="125" y="71"/>
                    </a:lnTo>
                    <a:lnTo>
                      <a:pt x="144" y="67"/>
                    </a:lnTo>
                    <a:lnTo>
                      <a:pt x="165" y="64"/>
                    </a:lnTo>
                    <a:lnTo>
                      <a:pt x="167" y="58"/>
                    </a:lnTo>
                    <a:lnTo>
                      <a:pt x="169" y="52"/>
                    </a:lnTo>
                    <a:lnTo>
                      <a:pt x="171" y="48"/>
                    </a:lnTo>
                    <a:lnTo>
                      <a:pt x="177" y="44"/>
                    </a:lnTo>
                    <a:lnTo>
                      <a:pt x="186" y="39"/>
                    </a:lnTo>
                    <a:lnTo>
                      <a:pt x="198" y="37"/>
                    </a:lnTo>
                    <a:lnTo>
                      <a:pt x="211" y="35"/>
                    </a:lnTo>
                    <a:lnTo>
                      <a:pt x="225" y="33"/>
                    </a:lnTo>
                    <a:lnTo>
                      <a:pt x="236" y="31"/>
                    </a:lnTo>
                    <a:lnTo>
                      <a:pt x="248" y="27"/>
                    </a:lnTo>
                    <a:lnTo>
                      <a:pt x="275" y="18"/>
                    </a:lnTo>
                    <a:lnTo>
                      <a:pt x="305" y="10"/>
                    </a:lnTo>
                    <a:lnTo>
                      <a:pt x="334" y="4"/>
                    </a:lnTo>
                    <a:lnTo>
                      <a:pt x="363" y="0"/>
                    </a:lnTo>
                    <a:lnTo>
                      <a:pt x="394" y="0"/>
                    </a:lnTo>
                    <a:lnTo>
                      <a:pt x="424" y="0"/>
                    </a:lnTo>
                    <a:lnTo>
                      <a:pt x="453" y="0"/>
                    </a:lnTo>
                    <a:lnTo>
                      <a:pt x="482" y="2"/>
                    </a:lnTo>
                    <a:lnTo>
                      <a:pt x="505" y="6"/>
                    </a:lnTo>
                    <a:lnTo>
                      <a:pt x="528" y="14"/>
                    </a:lnTo>
                    <a:lnTo>
                      <a:pt x="549" y="25"/>
                    </a:lnTo>
                    <a:lnTo>
                      <a:pt x="568" y="37"/>
                    </a:lnTo>
                    <a:lnTo>
                      <a:pt x="589" y="48"/>
                    </a:lnTo>
                    <a:lnTo>
                      <a:pt x="609" y="62"/>
                    </a:lnTo>
                    <a:lnTo>
                      <a:pt x="632" y="73"/>
                    </a:lnTo>
                    <a:lnTo>
                      <a:pt x="653" y="8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61" name="Freeform 198"/>
              <p:cNvSpPr>
                <a:spLocks/>
              </p:cNvSpPr>
              <p:nvPr/>
            </p:nvSpPr>
            <p:spPr bwMode="auto">
              <a:xfrm>
                <a:off x="3287" y="1788"/>
                <a:ext cx="67" cy="9"/>
              </a:xfrm>
              <a:custGeom>
                <a:avLst/>
                <a:gdLst>
                  <a:gd name="T0" fmla="*/ 0 w 585"/>
                  <a:gd name="T1" fmla="*/ 0 h 77"/>
                  <a:gd name="T2" fmla="*/ 0 w 585"/>
                  <a:gd name="T3" fmla="*/ 0 h 77"/>
                  <a:gd name="T4" fmla="*/ 0 w 585"/>
                  <a:gd name="T5" fmla="*/ 0 h 77"/>
                  <a:gd name="T6" fmla="*/ 0 w 585"/>
                  <a:gd name="T7" fmla="*/ 0 h 77"/>
                  <a:gd name="T8" fmla="*/ 0 w 585"/>
                  <a:gd name="T9" fmla="*/ 0 h 77"/>
                  <a:gd name="T10" fmla="*/ 0 w 585"/>
                  <a:gd name="T11" fmla="*/ 0 h 77"/>
                  <a:gd name="T12" fmla="*/ 0 w 585"/>
                  <a:gd name="T13" fmla="*/ 0 h 77"/>
                  <a:gd name="T14" fmla="*/ 0 w 585"/>
                  <a:gd name="T15" fmla="*/ 0 h 77"/>
                  <a:gd name="T16" fmla="*/ 0 w 585"/>
                  <a:gd name="T17" fmla="*/ 0 h 77"/>
                  <a:gd name="T18" fmla="*/ 0 w 585"/>
                  <a:gd name="T19" fmla="*/ 0 h 77"/>
                  <a:gd name="T20" fmla="*/ 0 w 585"/>
                  <a:gd name="T21" fmla="*/ 0 h 77"/>
                  <a:gd name="T22" fmla="*/ 0 w 585"/>
                  <a:gd name="T23" fmla="*/ 0 h 77"/>
                  <a:gd name="T24" fmla="*/ 0 w 585"/>
                  <a:gd name="T25" fmla="*/ 0 h 77"/>
                  <a:gd name="T26" fmla="*/ 0 w 585"/>
                  <a:gd name="T27" fmla="*/ 0 h 77"/>
                  <a:gd name="T28" fmla="*/ 0 w 585"/>
                  <a:gd name="T29" fmla="*/ 0 h 77"/>
                  <a:gd name="T30" fmla="*/ 0 w 585"/>
                  <a:gd name="T31" fmla="*/ 0 h 77"/>
                  <a:gd name="T32" fmla="*/ 0 w 585"/>
                  <a:gd name="T33" fmla="*/ 0 h 77"/>
                  <a:gd name="T34" fmla="*/ 0 w 585"/>
                  <a:gd name="T35" fmla="*/ 0 h 77"/>
                  <a:gd name="T36" fmla="*/ 0 w 585"/>
                  <a:gd name="T37" fmla="*/ 0 h 77"/>
                  <a:gd name="T38" fmla="*/ 0 w 585"/>
                  <a:gd name="T39" fmla="*/ 0 h 77"/>
                  <a:gd name="T40" fmla="*/ 0 w 585"/>
                  <a:gd name="T41" fmla="*/ 0 h 77"/>
                  <a:gd name="T42" fmla="*/ 0 w 585"/>
                  <a:gd name="T43" fmla="*/ 0 h 77"/>
                  <a:gd name="T44" fmla="*/ 0 w 585"/>
                  <a:gd name="T45" fmla="*/ 0 h 77"/>
                  <a:gd name="T46" fmla="*/ 0 w 585"/>
                  <a:gd name="T47" fmla="*/ 0 h 77"/>
                  <a:gd name="T48" fmla="*/ 0 w 585"/>
                  <a:gd name="T49" fmla="*/ 0 h 77"/>
                  <a:gd name="T50" fmla="*/ 0 w 585"/>
                  <a:gd name="T51" fmla="*/ 0 h 77"/>
                  <a:gd name="T52" fmla="*/ 0 w 585"/>
                  <a:gd name="T53" fmla="*/ 0 h 77"/>
                  <a:gd name="T54" fmla="*/ 0 w 585"/>
                  <a:gd name="T55" fmla="*/ 0 h 77"/>
                  <a:gd name="T56" fmla="*/ 0 w 585"/>
                  <a:gd name="T57" fmla="*/ 0 h 77"/>
                  <a:gd name="T58" fmla="*/ 0 w 585"/>
                  <a:gd name="T59" fmla="*/ 0 h 77"/>
                  <a:gd name="T60" fmla="*/ 0 w 585"/>
                  <a:gd name="T61" fmla="*/ 0 h 77"/>
                  <a:gd name="T62" fmla="*/ 0 w 585"/>
                  <a:gd name="T63" fmla="*/ 0 h 77"/>
                  <a:gd name="T64" fmla="*/ 0 w 585"/>
                  <a:gd name="T65" fmla="*/ 0 h 77"/>
                  <a:gd name="T66" fmla="*/ 0 w 585"/>
                  <a:gd name="T67" fmla="*/ 0 h 77"/>
                  <a:gd name="T68" fmla="*/ 0 w 585"/>
                  <a:gd name="T69" fmla="*/ 0 h 77"/>
                  <a:gd name="T70" fmla="*/ 0 w 585"/>
                  <a:gd name="T71" fmla="*/ 0 h 77"/>
                  <a:gd name="T72" fmla="*/ 0 w 585"/>
                  <a:gd name="T73" fmla="*/ 0 h 77"/>
                  <a:gd name="T74" fmla="*/ 0 w 585"/>
                  <a:gd name="T75" fmla="*/ 0 h 77"/>
                  <a:gd name="T76" fmla="*/ 0 w 585"/>
                  <a:gd name="T77" fmla="*/ 0 h 77"/>
                  <a:gd name="T78" fmla="*/ 0 w 585"/>
                  <a:gd name="T79" fmla="*/ 0 h 77"/>
                  <a:gd name="T80" fmla="*/ 0 w 585"/>
                  <a:gd name="T81" fmla="*/ 0 h 77"/>
                  <a:gd name="T82" fmla="*/ 0 w 585"/>
                  <a:gd name="T83" fmla="*/ 0 h 77"/>
                  <a:gd name="T84" fmla="*/ 0 w 585"/>
                  <a:gd name="T85" fmla="*/ 0 h 77"/>
                  <a:gd name="T86" fmla="*/ 0 w 585"/>
                  <a:gd name="T87" fmla="*/ 0 h 77"/>
                  <a:gd name="T88" fmla="*/ 0 w 585"/>
                  <a:gd name="T89" fmla="*/ 0 h 77"/>
                  <a:gd name="T90" fmla="*/ 0 w 585"/>
                  <a:gd name="T91" fmla="*/ 0 h 77"/>
                  <a:gd name="T92" fmla="*/ 0 w 585"/>
                  <a:gd name="T93" fmla="*/ 0 h 77"/>
                  <a:gd name="T94" fmla="*/ 0 w 585"/>
                  <a:gd name="T95" fmla="*/ 0 h 77"/>
                  <a:gd name="T96" fmla="*/ 0 w 585"/>
                  <a:gd name="T97" fmla="*/ 0 h 77"/>
                  <a:gd name="T98" fmla="*/ 0 w 585"/>
                  <a:gd name="T99" fmla="*/ 0 h 77"/>
                  <a:gd name="T100" fmla="*/ 0 w 585"/>
                  <a:gd name="T101" fmla="*/ 0 h 77"/>
                  <a:gd name="T102" fmla="*/ 0 w 585"/>
                  <a:gd name="T103" fmla="*/ 0 h 77"/>
                  <a:gd name="T104" fmla="*/ 0 w 585"/>
                  <a:gd name="T105" fmla="*/ 0 h 77"/>
                  <a:gd name="T106" fmla="*/ 0 w 585"/>
                  <a:gd name="T107" fmla="*/ 0 h 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5"/>
                  <a:gd name="T163" fmla="*/ 0 h 77"/>
                  <a:gd name="T164" fmla="*/ 585 w 585"/>
                  <a:gd name="T165" fmla="*/ 77 h 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5" h="77">
                    <a:moveTo>
                      <a:pt x="4" y="0"/>
                    </a:moveTo>
                    <a:lnTo>
                      <a:pt x="4" y="2"/>
                    </a:lnTo>
                    <a:lnTo>
                      <a:pt x="2" y="2"/>
                    </a:lnTo>
                    <a:lnTo>
                      <a:pt x="2" y="4"/>
                    </a:lnTo>
                    <a:lnTo>
                      <a:pt x="0" y="4"/>
                    </a:lnTo>
                    <a:lnTo>
                      <a:pt x="0" y="6"/>
                    </a:lnTo>
                    <a:lnTo>
                      <a:pt x="7" y="6"/>
                    </a:lnTo>
                    <a:lnTo>
                      <a:pt x="15" y="8"/>
                    </a:lnTo>
                    <a:lnTo>
                      <a:pt x="23" y="8"/>
                    </a:lnTo>
                    <a:lnTo>
                      <a:pt x="30" y="8"/>
                    </a:lnTo>
                    <a:lnTo>
                      <a:pt x="36" y="8"/>
                    </a:lnTo>
                    <a:lnTo>
                      <a:pt x="44" y="10"/>
                    </a:lnTo>
                    <a:lnTo>
                      <a:pt x="52" y="10"/>
                    </a:lnTo>
                    <a:lnTo>
                      <a:pt x="59" y="12"/>
                    </a:lnTo>
                    <a:lnTo>
                      <a:pt x="61" y="12"/>
                    </a:lnTo>
                    <a:lnTo>
                      <a:pt x="61" y="14"/>
                    </a:lnTo>
                    <a:lnTo>
                      <a:pt x="61" y="16"/>
                    </a:lnTo>
                    <a:lnTo>
                      <a:pt x="61" y="19"/>
                    </a:lnTo>
                    <a:lnTo>
                      <a:pt x="63" y="21"/>
                    </a:lnTo>
                    <a:lnTo>
                      <a:pt x="63" y="23"/>
                    </a:lnTo>
                    <a:lnTo>
                      <a:pt x="63" y="25"/>
                    </a:lnTo>
                    <a:lnTo>
                      <a:pt x="65" y="25"/>
                    </a:lnTo>
                    <a:lnTo>
                      <a:pt x="100" y="27"/>
                    </a:lnTo>
                    <a:lnTo>
                      <a:pt x="134" y="29"/>
                    </a:lnTo>
                    <a:lnTo>
                      <a:pt x="169" y="31"/>
                    </a:lnTo>
                    <a:lnTo>
                      <a:pt x="201" y="35"/>
                    </a:lnTo>
                    <a:lnTo>
                      <a:pt x="236" y="39"/>
                    </a:lnTo>
                    <a:lnTo>
                      <a:pt x="270" y="44"/>
                    </a:lnTo>
                    <a:lnTo>
                      <a:pt x="305" y="52"/>
                    </a:lnTo>
                    <a:lnTo>
                      <a:pt x="341" y="58"/>
                    </a:lnTo>
                    <a:lnTo>
                      <a:pt x="349" y="60"/>
                    </a:lnTo>
                    <a:lnTo>
                      <a:pt x="359" y="60"/>
                    </a:lnTo>
                    <a:lnTo>
                      <a:pt x="366" y="60"/>
                    </a:lnTo>
                    <a:lnTo>
                      <a:pt x="376" y="60"/>
                    </a:lnTo>
                    <a:lnTo>
                      <a:pt x="383" y="60"/>
                    </a:lnTo>
                    <a:lnTo>
                      <a:pt x="393" y="60"/>
                    </a:lnTo>
                    <a:lnTo>
                      <a:pt x="401" y="62"/>
                    </a:lnTo>
                    <a:lnTo>
                      <a:pt x="407" y="64"/>
                    </a:lnTo>
                    <a:lnTo>
                      <a:pt x="412" y="66"/>
                    </a:lnTo>
                    <a:lnTo>
                      <a:pt x="418" y="67"/>
                    </a:lnTo>
                    <a:lnTo>
                      <a:pt x="422" y="67"/>
                    </a:lnTo>
                    <a:lnTo>
                      <a:pt x="428" y="69"/>
                    </a:lnTo>
                    <a:lnTo>
                      <a:pt x="431" y="69"/>
                    </a:lnTo>
                    <a:lnTo>
                      <a:pt x="437" y="69"/>
                    </a:lnTo>
                    <a:lnTo>
                      <a:pt x="441" y="71"/>
                    </a:lnTo>
                    <a:lnTo>
                      <a:pt x="447" y="71"/>
                    </a:lnTo>
                    <a:lnTo>
                      <a:pt x="464" y="73"/>
                    </a:lnTo>
                    <a:lnTo>
                      <a:pt x="481" y="75"/>
                    </a:lnTo>
                    <a:lnTo>
                      <a:pt x="499" y="77"/>
                    </a:lnTo>
                    <a:lnTo>
                      <a:pt x="516" y="77"/>
                    </a:lnTo>
                    <a:lnTo>
                      <a:pt x="533" y="75"/>
                    </a:lnTo>
                    <a:lnTo>
                      <a:pt x="550" y="75"/>
                    </a:lnTo>
                    <a:lnTo>
                      <a:pt x="568" y="75"/>
                    </a:lnTo>
                    <a:lnTo>
                      <a:pt x="585" y="7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62" name="Freeform 199"/>
              <p:cNvSpPr>
                <a:spLocks/>
              </p:cNvSpPr>
              <p:nvPr/>
            </p:nvSpPr>
            <p:spPr bwMode="auto">
              <a:xfrm>
                <a:off x="3276" y="1703"/>
                <a:ext cx="31" cy="48"/>
              </a:xfrm>
              <a:custGeom>
                <a:avLst/>
                <a:gdLst>
                  <a:gd name="T0" fmla="*/ 0 w 270"/>
                  <a:gd name="T1" fmla="*/ 0 h 414"/>
                  <a:gd name="T2" fmla="*/ 0 w 270"/>
                  <a:gd name="T3" fmla="*/ 0 h 414"/>
                  <a:gd name="T4" fmla="*/ 0 w 270"/>
                  <a:gd name="T5" fmla="*/ 0 h 414"/>
                  <a:gd name="T6" fmla="*/ 0 w 270"/>
                  <a:gd name="T7" fmla="*/ 0 h 414"/>
                  <a:gd name="T8" fmla="*/ 0 w 270"/>
                  <a:gd name="T9" fmla="*/ 0 h 414"/>
                  <a:gd name="T10" fmla="*/ 0 w 270"/>
                  <a:gd name="T11" fmla="*/ 0 h 414"/>
                  <a:gd name="T12" fmla="*/ 0 w 270"/>
                  <a:gd name="T13" fmla="*/ 0 h 414"/>
                  <a:gd name="T14" fmla="*/ 0 w 270"/>
                  <a:gd name="T15" fmla="*/ 0 h 414"/>
                  <a:gd name="T16" fmla="*/ 0 w 270"/>
                  <a:gd name="T17" fmla="*/ 0 h 414"/>
                  <a:gd name="T18" fmla="*/ 0 w 270"/>
                  <a:gd name="T19" fmla="*/ 0 h 414"/>
                  <a:gd name="T20" fmla="*/ 0 w 270"/>
                  <a:gd name="T21" fmla="*/ 0 h 414"/>
                  <a:gd name="T22" fmla="*/ 0 w 270"/>
                  <a:gd name="T23" fmla="*/ 0 h 414"/>
                  <a:gd name="T24" fmla="*/ 0 w 270"/>
                  <a:gd name="T25" fmla="*/ 0 h 414"/>
                  <a:gd name="T26" fmla="*/ 0 w 270"/>
                  <a:gd name="T27" fmla="*/ 0 h 414"/>
                  <a:gd name="T28" fmla="*/ 0 w 270"/>
                  <a:gd name="T29" fmla="*/ 0 h 414"/>
                  <a:gd name="T30" fmla="*/ 0 w 270"/>
                  <a:gd name="T31" fmla="*/ 0 h 414"/>
                  <a:gd name="T32" fmla="*/ 0 w 270"/>
                  <a:gd name="T33" fmla="*/ 0 h 414"/>
                  <a:gd name="T34" fmla="*/ 0 w 270"/>
                  <a:gd name="T35" fmla="*/ 0 h 414"/>
                  <a:gd name="T36" fmla="*/ 0 w 270"/>
                  <a:gd name="T37" fmla="*/ 0 h 414"/>
                  <a:gd name="T38" fmla="*/ 0 w 270"/>
                  <a:gd name="T39" fmla="*/ 0 h 414"/>
                  <a:gd name="T40" fmla="*/ 0 w 270"/>
                  <a:gd name="T41" fmla="*/ 0 h 414"/>
                  <a:gd name="T42" fmla="*/ 0 w 270"/>
                  <a:gd name="T43" fmla="*/ 0 h 414"/>
                  <a:gd name="T44" fmla="*/ 0 w 270"/>
                  <a:gd name="T45" fmla="*/ 0 h 414"/>
                  <a:gd name="T46" fmla="*/ 0 w 270"/>
                  <a:gd name="T47" fmla="*/ 0 h 414"/>
                  <a:gd name="T48" fmla="*/ 0 w 270"/>
                  <a:gd name="T49" fmla="*/ 0 h 414"/>
                  <a:gd name="T50" fmla="*/ 0 w 270"/>
                  <a:gd name="T51" fmla="*/ 0 h 414"/>
                  <a:gd name="T52" fmla="*/ 0 w 270"/>
                  <a:gd name="T53" fmla="*/ 0 h 414"/>
                  <a:gd name="T54" fmla="*/ 0 w 270"/>
                  <a:gd name="T55" fmla="*/ 0 h 414"/>
                  <a:gd name="T56" fmla="*/ 0 w 270"/>
                  <a:gd name="T57" fmla="*/ 0 h 414"/>
                  <a:gd name="T58" fmla="*/ 0 w 270"/>
                  <a:gd name="T59" fmla="*/ 0 h 414"/>
                  <a:gd name="T60" fmla="*/ 0 w 270"/>
                  <a:gd name="T61" fmla="*/ 0 h 414"/>
                  <a:gd name="T62" fmla="*/ 0 w 270"/>
                  <a:gd name="T63" fmla="*/ 0 h 414"/>
                  <a:gd name="T64" fmla="*/ 0 w 270"/>
                  <a:gd name="T65" fmla="*/ 0 h 4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414"/>
                  <a:gd name="T101" fmla="*/ 270 w 270"/>
                  <a:gd name="T102" fmla="*/ 414 h 4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414">
                    <a:moveTo>
                      <a:pt x="0" y="51"/>
                    </a:moveTo>
                    <a:lnTo>
                      <a:pt x="4" y="44"/>
                    </a:lnTo>
                    <a:lnTo>
                      <a:pt x="9" y="38"/>
                    </a:lnTo>
                    <a:lnTo>
                      <a:pt x="15" y="30"/>
                    </a:lnTo>
                    <a:lnTo>
                      <a:pt x="21" y="25"/>
                    </a:lnTo>
                    <a:lnTo>
                      <a:pt x="27" y="19"/>
                    </a:lnTo>
                    <a:lnTo>
                      <a:pt x="32" y="13"/>
                    </a:lnTo>
                    <a:lnTo>
                      <a:pt x="40" y="7"/>
                    </a:lnTo>
                    <a:lnTo>
                      <a:pt x="46" y="3"/>
                    </a:lnTo>
                    <a:lnTo>
                      <a:pt x="55" y="0"/>
                    </a:lnTo>
                    <a:lnTo>
                      <a:pt x="65" y="0"/>
                    </a:lnTo>
                    <a:lnTo>
                      <a:pt x="73" y="1"/>
                    </a:lnTo>
                    <a:lnTo>
                      <a:pt x="78" y="7"/>
                    </a:lnTo>
                    <a:lnTo>
                      <a:pt x="84" y="13"/>
                    </a:lnTo>
                    <a:lnTo>
                      <a:pt x="92" y="21"/>
                    </a:lnTo>
                    <a:lnTo>
                      <a:pt x="96" y="28"/>
                    </a:lnTo>
                    <a:lnTo>
                      <a:pt x="102" y="36"/>
                    </a:lnTo>
                    <a:lnTo>
                      <a:pt x="115" y="55"/>
                    </a:lnTo>
                    <a:lnTo>
                      <a:pt x="125" y="76"/>
                    </a:lnTo>
                    <a:lnTo>
                      <a:pt x="130" y="99"/>
                    </a:lnTo>
                    <a:lnTo>
                      <a:pt x="134" y="122"/>
                    </a:lnTo>
                    <a:lnTo>
                      <a:pt x="138" y="143"/>
                    </a:lnTo>
                    <a:lnTo>
                      <a:pt x="144" y="166"/>
                    </a:lnTo>
                    <a:lnTo>
                      <a:pt x="149" y="190"/>
                    </a:lnTo>
                    <a:lnTo>
                      <a:pt x="157" y="213"/>
                    </a:lnTo>
                    <a:lnTo>
                      <a:pt x="169" y="239"/>
                    </a:lnTo>
                    <a:lnTo>
                      <a:pt x="182" y="264"/>
                    </a:lnTo>
                    <a:lnTo>
                      <a:pt x="196" y="291"/>
                    </a:lnTo>
                    <a:lnTo>
                      <a:pt x="211" y="316"/>
                    </a:lnTo>
                    <a:lnTo>
                      <a:pt x="224" y="341"/>
                    </a:lnTo>
                    <a:lnTo>
                      <a:pt x="240" y="364"/>
                    </a:lnTo>
                    <a:lnTo>
                      <a:pt x="255" y="389"/>
                    </a:lnTo>
                    <a:lnTo>
                      <a:pt x="270" y="4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63" name="Freeform 200"/>
              <p:cNvSpPr>
                <a:spLocks/>
              </p:cNvSpPr>
              <p:nvPr/>
            </p:nvSpPr>
            <p:spPr bwMode="auto">
              <a:xfrm>
                <a:off x="3251" y="1769"/>
                <a:ext cx="34" cy="17"/>
              </a:xfrm>
              <a:custGeom>
                <a:avLst/>
                <a:gdLst>
                  <a:gd name="T0" fmla="*/ 0 w 295"/>
                  <a:gd name="T1" fmla="*/ 0 h 144"/>
                  <a:gd name="T2" fmla="*/ 0 w 295"/>
                  <a:gd name="T3" fmla="*/ 0 h 144"/>
                  <a:gd name="T4" fmla="*/ 0 w 295"/>
                  <a:gd name="T5" fmla="*/ 0 h 144"/>
                  <a:gd name="T6" fmla="*/ 0 w 295"/>
                  <a:gd name="T7" fmla="*/ 0 h 144"/>
                  <a:gd name="T8" fmla="*/ 0 w 295"/>
                  <a:gd name="T9" fmla="*/ 0 h 144"/>
                  <a:gd name="T10" fmla="*/ 0 w 295"/>
                  <a:gd name="T11" fmla="*/ 0 h 144"/>
                  <a:gd name="T12" fmla="*/ 0 w 295"/>
                  <a:gd name="T13" fmla="*/ 0 h 144"/>
                  <a:gd name="T14" fmla="*/ 0 w 295"/>
                  <a:gd name="T15" fmla="*/ 0 h 144"/>
                  <a:gd name="T16" fmla="*/ 0 w 295"/>
                  <a:gd name="T17" fmla="*/ 0 h 144"/>
                  <a:gd name="T18" fmla="*/ 0 w 295"/>
                  <a:gd name="T19" fmla="*/ 0 h 144"/>
                  <a:gd name="T20" fmla="*/ 0 w 295"/>
                  <a:gd name="T21" fmla="*/ 0 h 144"/>
                  <a:gd name="T22" fmla="*/ 0 w 295"/>
                  <a:gd name="T23" fmla="*/ 0 h 144"/>
                  <a:gd name="T24" fmla="*/ 0 w 295"/>
                  <a:gd name="T25" fmla="*/ 0 h 144"/>
                  <a:gd name="T26" fmla="*/ 0 w 295"/>
                  <a:gd name="T27" fmla="*/ 0 h 144"/>
                  <a:gd name="T28" fmla="*/ 0 w 295"/>
                  <a:gd name="T29" fmla="*/ 0 h 144"/>
                  <a:gd name="T30" fmla="*/ 0 w 295"/>
                  <a:gd name="T31" fmla="*/ 0 h 144"/>
                  <a:gd name="T32" fmla="*/ 0 w 295"/>
                  <a:gd name="T33" fmla="*/ 0 h 144"/>
                  <a:gd name="T34" fmla="*/ 0 w 295"/>
                  <a:gd name="T35" fmla="*/ 0 h 144"/>
                  <a:gd name="T36" fmla="*/ 0 w 295"/>
                  <a:gd name="T37" fmla="*/ 0 h 144"/>
                  <a:gd name="T38" fmla="*/ 0 w 295"/>
                  <a:gd name="T39" fmla="*/ 0 h 144"/>
                  <a:gd name="T40" fmla="*/ 0 w 295"/>
                  <a:gd name="T41" fmla="*/ 0 h 144"/>
                  <a:gd name="T42" fmla="*/ 0 w 295"/>
                  <a:gd name="T43" fmla="*/ 0 h 144"/>
                  <a:gd name="T44" fmla="*/ 0 w 295"/>
                  <a:gd name="T45" fmla="*/ 0 h 144"/>
                  <a:gd name="T46" fmla="*/ 0 w 295"/>
                  <a:gd name="T47" fmla="*/ 0 h 144"/>
                  <a:gd name="T48" fmla="*/ 0 w 295"/>
                  <a:gd name="T49" fmla="*/ 0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5"/>
                  <a:gd name="T76" fmla="*/ 0 h 144"/>
                  <a:gd name="T77" fmla="*/ 295 w 295"/>
                  <a:gd name="T78" fmla="*/ 144 h 1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5" h="144">
                    <a:moveTo>
                      <a:pt x="0" y="6"/>
                    </a:moveTo>
                    <a:lnTo>
                      <a:pt x="6" y="4"/>
                    </a:lnTo>
                    <a:lnTo>
                      <a:pt x="10" y="2"/>
                    </a:lnTo>
                    <a:lnTo>
                      <a:pt x="15" y="0"/>
                    </a:lnTo>
                    <a:lnTo>
                      <a:pt x="21" y="0"/>
                    </a:lnTo>
                    <a:lnTo>
                      <a:pt x="27" y="0"/>
                    </a:lnTo>
                    <a:lnTo>
                      <a:pt x="33" y="0"/>
                    </a:lnTo>
                    <a:lnTo>
                      <a:pt x="36" y="2"/>
                    </a:lnTo>
                    <a:lnTo>
                      <a:pt x="38" y="4"/>
                    </a:lnTo>
                    <a:lnTo>
                      <a:pt x="50" y="18"/>
                    </a:lnTo>
                    <a:lnTo>
                      <a:pt x="61" y="33"/>
                    </a:lnTo>
                    <a:lnTo>
                      <a:pt x="69" y="48"/>
                    </a:lnTo>
                    <a:lnTo>
                      <a:pt x="79" y="64"/>
                    </a:lnTo>
                    <a:lnTo>
                      <a:pt x="88" y="79"/>
                    </a:lnTo>
                    <a:lnTo>
                      <a:pt x="100" y="92"/>
                    </a:lnTo>
                    <a:lnTo>
                      <a:pt x="113" y="104"/>
                    </a:lnTo>
                    <a:lnTo>
                      <a:pt x="129" y="112"/>
                    </a:lnTo>
                    <a:lnTo>
                      <a:pt x="150" y="119"/>
                    </a:lnTo>
                    <a:lnTo>
                      <a:pt x="169" y="123"/>
                    </a:lnTo>
                    <a:lnTo>
                      <a:pt x="190" y="127"/>
                    </a:lnTo>
                    <a:lnTo>
                      <a:pt x="211" y="127"/>
                    </a:lnTo>
                    <a:lnTo>
                      <a:pt x="234" y="129"/>
                    </a:lnTo>
                    <a:lnTo>
                      <a:pt x="253" y="131"/>
                    </a:lnTo>
                    <a:lnTo>
                      <a:pt x="274" y="137"/>
                    </a:lnTo>
                    <a:lnTo>
                      <a:pt x="295" y="1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264" name="Oval 201"/>
              <p:cNvSpPr>
                <a:spLocks noChangeArrowheads="1"/>
              </p:cNvSpPr>
              <p:nvPr/>
            </p:nvSpPr>
            <p:spPr bwMode="auto">
              <a:xfrm>
                <a:off x="3239" y="1797"/>
                <a:ext cx="17" cy="16"/>
              </a:xfrm>
              <a:prstGeom prst="ellipse">
                <a:avLst/>
              </a:prstGeom>
              <a:solidFill>
                <a:srgbClr val="FF0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0"/>
                  </a:spcBef>
                  <a:buFontTx/>
                  <a:buNone/>
                </a:pPr>
                <a:endParaRPr lang="ja-JP" altLang="ja-JP" sz="1400" b="1">
                  <a:solidFill>
                    <a:srgbClr val="FF0000"/>
                  </a:solidFill>
                  <a:latin typeface="Century" pitchFamily="18" charset="0"/>
                  <a:ea typeface="ＭＳ ゴシック" pitchFamily="49" charset="-128"/>
                </a:endParaRPr>
              </a:p>
            </p:txBody>
          </p:sp>
          <p:sp>
            <p:nvSpPr>
              <p:cNvPr id="265" name="Oval 202"/>
              <p:cNvSpPr>
                <a:spLocks noChangeArrowheads="1"/>
              </p:cNvSpPr>
              <p:nvPr/>
            </p:nvSpPr>
            <p:spPr bwMode="auto">
              <a:xfrm>
                <a:off x="3019" y="1769"/>
                <a:ext cx="19" cy="6"/>
              </a:xfrm>
              <a:prstGeom prst="ellipse">
                <a:avLst/>
              </a:prstGeom>
              <a:solidFill>
                <a:srgbClr val="FF0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0"/>
                  </a:spcBef>
                  <a:buFontTx/>
                  <a:buNone/>
                </a:pPr>
                <a:endParaRPr lang="ja-JP" altLang="en-US" sz="1800">
                  <a:solidFill>
                    <a:prstClr val="black"/>
                  </a:solidFill>
                  <a:latin typeface="Arial" pitchFamily="34" charset="0"/>
                </a:endParaRPr>
              </a:p>
            </p:txBody>
          </p:sp>
          <p:sp>
            <p:nvSpPr>
              <p:cNvPr id="266" name="Oval 203"/>
              <p:cNvSpPr>
                <a:spLocks noChangeArrowheads="1"/>
              </p:cNvSpPr>
              <p:nvPr/>
            </p:nvSpPr>
            <p:spPr bwMode="auto">
              <a:xfrm>
                <a:off x="3297" y="1828"/>
                <a:ext cx="19" cy="6"/>
              </a:xfrm>
              <a:prstGeom prst="ellipse">
                <a:avLst/>
              </a:prstGeom>
              <a:solidFill>
                <a:srgbClr val="FF0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0"/>
                  </a:spcBef>
                  <a:buFontTx/>
                  <a:buNone/>
                </a:pPr>
                <a:endParaRPr lang="ja-JP" altLang="en-US" sz="1800">
                  <a:solidFill>
                    <a:prstClr val="black"/>
                  </a:solidFill>
                  <a:latin typeface="Arial" pitchFamily="34" charset="0"/>
                </a:endParaRPr>
              </a:p>
            </p:txBody>
          </p:sp>
        </p:grpSp>
        <p:pic>
          <p:nvPicPr>
            <p:cNvPr id="42" name="Picture 282" descr="BD0729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30888" y="6007367"/>
              <a:ext cx="164180" cy="8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07" descr="医師"/>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58855" y="5894059"/>
              <a:ext cx="103722" cy="9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 name="Object 309"/>
            <p:cNvGraphicFramePr>
              <a:graphicFrameLocks noChangeAspect="1"/>
            </p:cNvGraphicFramePr>
            <p:nvPr>
              <p:extLst/>
            </p:nvPr>
          </p:nvGraphicFramePr>
          <p:xfrm>
            <a:off x="3339835" y="6022364"/>
            <a:ext cx="67114" cy="94979"/>
          </p:xfrm>
          <a:graphic>
            <a:graphicData uri="http://schemas.openxmlformats.org/presentationml/2006/ole">
              <mc:AlternateContent xmlns:mc="http://schemas.openxmlformats.org/markup-compatibility/2006">
                <mc:Choice xmlns:v="urn:schemas-microsoft-com:vml" Requires="v">
                  <p:oleObj spid="_x0000_s1189" name="Photo Editor Photo" r:id="rId11" imgW="743054" imgH="1047619" progId="MSPhotoEd.3">
                    <p:embed/>
                  </p:oleObj>
                </mc:Choice>
                <mc:Fallback>
                  <p:oleObj name="Photo Editor Photo" r:id="rId11" imgW="743054" imgH="1047619" progId="MSPhotoEd.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39835" y="6022364"/>
                          <a:ext cx="67114" cy="9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6" name="Picture 335" descr="j007906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19080" y="5678551"/>
              <a:ext cx="121471" cy="1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 name="Group 368"/>
            <p:cNvGrpSpPr>
              <a:grpSpLocks/>
            </p:cNvGrpSpPr>
            <p:nvPr/>
          </p:nvGrpSpPr>
          <p:grpSpPr bwMode="auto">
            <a:xfrm>
              <a:off x="5402629" y="4554915"/>
              <a:ext cx="201343" cy="201622"/>
              <a:chOff x="2797" y="983"/>
              <a:chExt cx="363" cy="363"/>
            </a:xfrm>
          </p:grpSpPr>
          <p:sp>
            <p:nvSpPr>
              <p:cNvPr id="190" name="Text Box 95"/>
              <p:cNvSpPr txBox="1">
                <a:spLocks noChangeArrowheads="1"/>
              </p:cNvSpPr>
              <p:nvPr/>
            </p:nvSpPr>
            <p:spPr bwMode="auto">
              <a:xfrm>
                <a:off x="2820" y="994"/>
                <a:ext cx="31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lgn="ctr">
                  <a:spcBef>
                    <a:spcPct val="50000"/>
                  </a:spcBef>
                  <a:buFontTx/>
                  <a:buNone/>
                </a:pPr>
                <a:r>
                  <a:rPr lang="ja-JP" altLang="en-US" sz="800" b="1" dirty="0">
                    <a:solidFill>
                      <a:srgbClr val="CC0000"/>
                    </a:solidFill>
                    <a:latin typeface="Times New Roman" pitchFamily="18" charset="0"/>
                  </a:rPr>
                  <a:t>拠</a:t>
                </a:r>
              </a:p>
            </p:txBody>
          </p:sp>
          <p:sp>
            <p:nvSpPr>
              <p:cNvPr id="191" name="Oval 98"/>
              <p:cNvSpPr>
                <a:spLocks noChangeArrowheads="1"/>
              </p:cNvSpPr>
              <p:nvPr/>
            </p:nvSpPr>
            <p:spPr bwMode="auto">
              <a:xfrm>
                <a:off x="2797" y="983"/>
                <a:ext cx="363" cy="363"/>
              </a:xfrm>
              <a:prstGeom prst="ellipse">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lgn="ctr">
                  <a:spcBef>
                    <a:spcPct val="0"/>
                  </a:spcBef>
                  <a:buFontTx/>
                  <a:buNone/>
                </a:pPr>
                <a:endParaRPr lang="ja-JP" altLang="en-US" sz="1800">
                  <a:solidFill>
                    <a:prstClr val="black"/>
                  </a:solidFill>
                  <a:latin typeface="Arial" pitchFamily="34" charset="0"/>
                </a:endParaRPr>
              </a:p>
            </p:txBody>
          </p:sp>
        </p:grpSp>
        <p:sp>
          <p:nvSpPr>
            <p:cNvPr id="48" name="Line 117"/>
            <p:cNvSpPr>
              <a:spLocks noChangeShapeType="1"/>
            </p:cNvSpPr>
            <p:nvPr/>
          </p:nvSpPr>
          <p:spPr bwMode="auto">
            <a:xfrm flipH="1">
              <a:off x="5603972" y="4461602"/>
              <a:ext cx="316713" cy="163852"/>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pic>
          <p:nvPicPr>
            <p:cNvPr id="49" name="Picture 338" descr="j007906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60066" y="4379398"/>
              <a:ext cx="153087" cy="17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AutoShape 46"/>
            <p:cNvSpPr>
              <a:spLocks noChangeArrowheads="1"/>
            </p:cNvSpPr>
            <p:nvPr/>
          </p:nvSpPr>
          <p:spPr bwMode="auto">
            <a:xfrm>
              <a:off x="3907257" y="4940383"/>
              <a:ext cx="604028" cy="377693"/>
            </a:xfrm>
            <a:prstGeom prst="hexagon">
              <a:avLst>
                <a:gd name="adj" fmla="val 40037"/>
                <a:gd name="vf" fmla="val 115470"/>
              </a:avLst>
            </a:prstGeom>
            <a:solidFill>
              <a:srgbClr val="FFFF00"/>
            </a:solidFill>
            <a:ln w="9525" algn="ctr">
              <a:solidFill>
                <a:schemeClr val="tx1"/>
              </a:solidFill>
              <a:miter lim="800000"/>
              <a:headEnd/>
              <a:tailEnd/>
            </a:ln>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0"/>
                </a:spcBef>
                <a:buFontTx/>
                <a:buNone/>
              </a:pPr>
              <a:endParaRPr lang="ja-JP" altLang="en-US" sz="1800">
                <a:solidFill>
                  <a:prstClr val="black"/>
                </a:solidFill>
                <a:latin typeface="Arial" pitchFamily="34" charset="0"/>
              </a:endParaRPr>
            </a:p>
          </p:txBody>
        </p:sp>
        <p:sp>
          <p:nvSpPr>
            <p:cNvPr id="51" name="AutoShape 47"/>
            <p:cNvSpPr>
              <a:spLocks noChangeArrowheads="1"/>
            </p:cNvSpPr>
            <p:nvPr/>
          </p:nvSpPr>
          <p:spPr bwMode="auto">
            <a:xfrm>
              <a:off x="4345441" y="5129230"/>
              <a:ext cx="604028" cy="377693"/>
            </a:xfrm>
            <a:prstGeom prst="hexagon">
              <a:avLst>
                <a:gd name="adj" fmla="val 40037"/>
                <a:gd name="vf" fmla="val 115470"/>
              </a:avLst>
            </a:prstGeom>
            <a:solidFill>
              <a:srgbClr val="FFFF00"/>
            </a:solidFill>
            <a:ln w="9525" algn="ctr">
              <a:solidFill>
                <a:schemeClr val="tx1"/>
              </a:solidFill>
              <a:miter lim="800000"/>
              <a:headEnd/>
              <a:tailEnd/>
            </a:ln>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0"/>
                </a:spcBef>
                <a:buFontTx/>
                <a:buNone/>
              </a:pPr>
              <a:endParaRPr lang="ja-JP" altLang="en-US" sz="1800">
                <a:solidFill>
                  <a:prstClr val="black"/>
                </a:solidFill>
                <a:latin typeface="Arial" pitchFamily="34" charset="0"/>
              </a:endParaRPr>
            </a:p>
          </p:txBody>
        </p:sp>
        <p:sp>
          <p:nvSpPr>
            <p:cNvPr id="52" name="AutoShape 48"/>
            <p:cNvSpPr>
              <a:spLocks noChangeArrowheads="1"/>
            </p:cNvSpPr>
            <p:nvPr/>
          </p:nvSpPr>
          <p:spPr bwMode="auto">
            <a:xfrm>
              <a:off x="3906148" y="5318632"/>
              <a:ext cx="604583" cy="377693"/>
            </a:xfrm>
            <a:prstGeom prst="hexagon">
              <a:avLst>
                <a:gd name="adj" fmla="val 40074"/>
                <a:gd name="vf" fmla="val 115470"/>
              </a:avLst>
            </a:prstGeom>
            <a:solidFill>
              <a:srgbClr val="FFFF00"/>
            </a:solidFill>
            <a:ln w="9525" algn="ctr">
              <a:solidFill>
                <a:schemeClr val="tx1"/>
              </a:solidFill>
              <a:miter lim="800000"/>
              <a:headEnd/>
              <a:tailEnd/>
            </a:ln>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0"/>
                </a:spcBef>
                <a:buFontTx/>
                <a:buNone/>
              </a:pPr>
              <a:endParaRPr lang="ja-JP" altLang="en-US" sz="1800">
                <a:solidFill>
                  <a:prstClr val="black"/>
                </a:solidFill>
                <a:latin typeface="Arial" pitchFamily="34" charset="0"/>
              </a:endParaRPr>
            </a:p>
          </p:txBody>
        </p:sp>
        <p:sp>
          <p:nvSpPr>
            <p:cNvPr id="53" name="AutoShape 50"/>
            <p:cNvSpPr>
              <a:spLocks noChangeArrowheads="1"/>
            </p:cNvSpPr>
            <p:nvPr/>
          </p:nvSpPr>
          <p:spPr bwMode="auto">
            <a:xfrm>
              <a:off x="5230684" y="5510811"/>
              <a:ext cx="604028" cy="377693"/>
            </a:xfrm>
            <a:prstGeom prst="hexagon">
              <a:avLst>
                <a:gd name="adj" fmla="val 40037"/>
                <a:gd name="vf" fmla="val 115470"/>
              </a:avLst>
            </a:prstGeom>
            <a:solidFill>
              <a:srgbClr val="FFFF00"/>
            </a:solidFill>
            <a:ln w="9525" algn="ctr">
              <a:solidFill>
                <a:schemeClr val="tx1"/>
              </a:solidFill>
              <a:miter lim="800000"/>
              <a:headEnd/>
              <a:tailEnd/>
            </a:ln>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0"/>
                </a:spcBef>
                <a:buFontTx/>
                <a:buNone/>
              </a:pPr>
              <a:endParaRPr lang="ja-JP" altLang="en-US" sz="1800">
                <a:solidFill>
                  <a:prstClr val="black"/>
                </a:solidFill>
                <a:latin typeface="Arial" pitchFamily="34" charset="0"/>
              </a:endParaRPr>
            </a:p>
          </p:txBody>
        </p:sp>
        <p:sp>
          <p:nvSpPr>
            <p:cNvPr id="54" name="AutoShape 51"/>
            <p:cNvSpPr>
              <a:spLocks noChangeArrowheads="1"/>
            </p:cNvSpPr>
            <p:nvPr/>
          </p:nvSpPr>
          <p:spPr bwMode="auto">
            <a:xfrm>
              <a:off x="4799155" y="5699658"/>
              <a:ext cx="603474" cy="377693"/>
            </a:xfrm>
            <a:prstGeom prst="hexagon">
              <a:avLst>
                <a:gd name="adj" fmla="val 40000"/>
                <a:gd name="vf" fmla="val 115470"/>
              </a:avLst>
            </a:prstGeom>
            <a:solidFill>
              <a:srgbClr val="FFFF00"/>
            </a:solidFill>
            <a:ln w="9525" algn="ctr">
              <a:solidFill>
                <a:schemeClr val="tx1"/>
              </a:solidFill>
              <a:miter lim="800000"/>
              <a:headEnd/>
              <a:tailEnd/>
            </a:ln>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0"/>
                </a:spcBef>
                <a:buFontTx/>
                <a:buNone/>
              </a:pPr>
              <a:endParaRPr lang="ja-JP" altLang="en-US" sz="1800">
                <a:solidFill>
                  <a:prstClr val="black"/>
                </a:solidFill>
                <a:latin typeface="Arial" pitchFamily="34" charset="0"/>
              </a:endParaRPr>
            </a:p>
          </p:txBody>
        </p:sp>
        <p:sp>
          <p:nvSpPr>
            <p:cNvPr id="55" name="AutoShape 52"/>
            <p:cNvSpPr>
              <a:spLocks noChangeArrowheads="1"/>
            </p:cNvSpPr>
            <p:nvPr/>
          </p:nvSpPr>
          <p:spPr bwMode="auto">
            <a:xfrm>
              <a:off x="4350987" y="5885172"/>
              <a:ext cx="604028" cy="377693"/>
            </a:xfrm>
            <a:prstGeom prst="hexagon">
              <a:avLst>
                <a:gd name="adj" fmla="val 40037"/>
                <a:gd name="vf" fmla="val 115470"/>
              </a:avLst>
            </a:prstGeom>
            <a:solidFill>
              <a:srgbClr val="FFFF00"/>
            </a:solidFill>
            <a:ln w="9525" algn="ctr">
              <a:solidFill>
                <a:schemeClr val="tx1"/>
              </a:solidFill>
              <a:miter lim="800000"/>
              <a:headEnd/>
              <a:tailEnd/>
            </a:ln>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0"/>
                </a:spcBef>
                <a:buFontTx/>
                <a:buNone/>
              </a:pPr>
              <a:endParaRPr lang="ja-JP" altLang="en-US" sz="1800">
                <a:solidFill>
                  <a:prstClr val="black"/>
                </a:solidFill>
                <a:latin typeface="Arial" pitchFamily="34" charset="0"/>
              </a:endParaRPr>
            </a:p>
          </p:txBody>
        </p:sp>
        <p:sp>
          <p:nvSpPr>
            <p:cNvPr id="56" name="AutoShape 53"/>
            <p:cNvSpPr>
              <a:spLocks noChangeArrowheads="1"/>
            </p:cNvSpPr>
            <p:nvPr/>
          </p:nvSpPr>
          <p:spPr bwMode="auto">
            <a:xfrm>
              <a:off x="3906148" y="5695769"/>
              <a:ext cx="604583" cy="377693"/>
            </a:xfrm>
            <a:prstGeom prst="hexagon">
              <a:avLst>
                <a:gd name="adj" fmla="val 40074"/>
                <a:gd name="vf" fmla="val 115470"/>
              </a:avLst>
            </a:prstGeom>
            <a:solidFill>
              <a:srgbClr val="FFFF00"/>
            </a:solidFill>
            <a:ln w="9525" algn="ctr">
              <a:solidFill>
                <a:schemeClr val="tx1"/>
              </a:solidFill>
              <a:miter lim="800000"/>
              <a:headEnd/>
              <a:tailEnd/>
            </a:ln>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0"/>
                </a:spcBef>
                <a:buFontTx/>
                <a:buNone/>
              </a:pPr>
              <a:endParaRPr lang="ja-JP" altLang="en-US" sz="1800">
                <a:solidFill>
                  <a:prstClr val="black"/>
                </a:solidFill>
                <a:latin typeface="Arial" pitchFamily="34" charset="0"/>
              </a:endParaRPr>
            </a:p>
          </p:txBody>
        </p:sp>
        <p:sp>
          <p:nvSpPr>
            <p:cNvPr id="57" name="AutoShape 54"/>
            <p:cNvSpPr>
              <a:spLocks noChangeArrowheads="1"/>
            </p:cNvSpPr>
            <p:nvPr/>
          </p:nvSpPr>
          <p:spPr bwMode="auto">
            <a:xfrm>
              <a:off x="4797491" y="5322520"/>
              <a:ext cx="604029" cy="377693"/>
            </a:xfrm>
            <a:prstGeom prst="hexagon">
              <a:avLst>
                <a:gd name="adj" fmla="val 40037"/>
                <a:gd name="vf" fmla="val 115470"/>
              </a:avLst>
            </a:prstGeom>
            <a:solidFill>
              <a:srgbClr val="FFFF00"/>
            </a:solidFill>
            <a:ln w="9525" algn="ctr">
              <a:solidFill>
                <a:schemeClr val="tx1"/>
              </a:solidFill>
              <a:miter lim="800000"/>
              <a:headEnd/>
              <a:tailEnd/>
            </a:ln>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0"/>
                </a:spcBef>
                <a:buFontTx/>
                <a:buNone/>
              </a:pPr>
              <a:endParaRPr lang="ja-JP" altLang="en-US" sz="1800">
                <a:solidFill>
                  <a:prstClr val="black"/>
                </a:solidFill>
                <a:latin typeface="Arial" pitchFamily="34" charset="0"/>
              </a:endParaRPr>
            </a:p>
          </p:txBody>
        </p:sp>
        <p:sp>
          <p:nvSpPr>
            <p:cNvPr id="58" name="Line 91"/>
            <p:cNvSpPr>
              <a:spLocks noChangeShapeType="1"/>
            </p:cNvSpPr>
            <p:nvPr/>
          </p:nvSpPr>
          <p:spPr bwMode="auto">
            <a:xfrm flipV="1">
              <a:off x="5130844" y="5721320"/>
              <a:ext cx="75434" cy="12608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pic>
          <p:nvPicPr>
            <p:cNvPr id="59" name="Picture 287" descr="BD0729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4604" y="5687199"/>
              <a:ext cx="163626" cy="8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88" descr="BD0729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2742" y="5696326"/>
              <a:ext cx="163071" cy="8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89" descr="BD0729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3736" y="5167555"/>
              <a:ext cx="163626" cy="8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91" descr="BD07288_"/>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70869" y="5725886"/>
              <a:ext cx="176383" cy="9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92" descr="BD07288_"/>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95011" y="5583437"/>
              <a:ext cx="175274" cy="9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93" descr="BD07288_"/>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49250" y="5368621"/>
              <a:ext cx="175274" cy="9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95" descr="BD07288_"/>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77290" y="5919053"/>
              <a:ext cx="175828" cy="9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96" descr="BD07288_"/>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1381" y="5620787"/>
              <a:ext cx="175829" cy="9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 Box 322"/>
            <p:cNvSpPr txBox="1">
              <a:spLocks noChangeArrowheads="1"/>
            </p:cNvSpPr>
            <p:nvPr/>
          </p:nvSpPr>
          <p:spPr bwMode="auto">
            <a:xfrm>
              <a:off x="4399545" y="5412101"/>
              <a:ext cx="481447" cy="184666"/>
            </a:xfrm>
            <a:prstGeom prst="rect">
              <a:avLst/>
            </a:prstGeom>
            <a:solidFill>
              <a:schemeClr val="bg1"/>
            </a:solidFill>
            <a:ln w="9525" algn="ctr">
              <a:solidFill>
                <a:schemeClr val="tx1"/>
              </a:solidFill>
              <a:miter lim="800000"/>
              <a:headEnd/>
              <a:tailEnd/>
            </a:ln>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lgn="ctr">
                <a:spcBef>
                  <a:spcPct val="50000"/>
                </a:spcBef>
                <a:buFontTx/>
                <a:buNone/>
              </a:pPr>
              <a:r>
                <a:rPr lang="ja-JP" altLang="en-US" sz="600" b="1" dirty="0">
                  <a:solidFill>
                    <a:prstClr val="black"/>
                  </a:solidFill>
                  <a:latin typeface="Times New Roman" pitchFamily="18" charset="0"/>
                </a:rPr>
                <a:t>被災地</a:t>
              </a:r>
            </a:p>
          </p:txBody>
        </p:sp>
        <p:pic>
          <p:nvPicPr>
            <p:cNvPr id="68" name="Picture 327" descr="j007906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99725" y="5771309"/>
              <a:ext cx="99839" cy="11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28" descr="j007906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27764" y="6024030"/>
              <a:ext cx="100394" cy="11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29" descr="j007906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97756" y="5628973"/>
              <a:ext cx="100394" cy="11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33" descr="j007906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23736" y="5041472"/>
              <a:ext cx="100394" cy="11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336" descr="j007906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99725" y="5469709"/>
              <a:ext cx="99839" cy="11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340" descr="j007906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29896" y="5822408"/>
              <a:ext cx="100949" cy="11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341" descr="j007906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29501" y="5444715"/>
              <a:ext cx="100394" cy="11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342" descr="j007906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83056" y="5620787"/>
              <a:ext cx="100394" cy="11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Line 119"/>
            <p:cNvSpPr>
              <a:spLocks noChangeShapeType="1"/>
            </p:cNvSpPr>
            <p:nvPr/>
          </p:nvSpPr>
          <p:spPr bwMode="auto">
            <a:xfrm flipH="1">
              <a:off x="5363248" y="5293082"/>
              <a:ext cx="557437" cy="261608"/>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pic>
          <p:nvPicPr>
            <p:cNvPr id="77" name="Picture 284" descr="BD07293_"/>
            <p:cNvPicPr>
              <a:picLocks noChangeAspect="1" noChangeArrowheads="1"/>
            </p:cNvPicPr>
            <p:nvPr/>
          </p:nvPicPr>
          <p:blipFill>
            <a:blip r:embed="rId6" cstate="print">
              <a:extLst/>
            </a:blip>
            <a:srcRect/>
            <a:stretch>
              <a:fillRect/>
            </a:stretch>
          </p:blipFill>
          <p:spPr bwMode="auto">
            <a:xfrm>
              <a:off x="5732654" y="5357247"/>
              <a:ext cx="261345" cy="132184"/>
            </a:xfrm>
            <a:prstGeom prst="rect">
              <a:avLst/>
            </a:prstGeom>
            <a:noFill/>
            <a:scene3d>
              <a:camera prst="orthographicFront">
                <a:rot lat="0" lon="10799999" rev="1800000"/>
              </a:camera>
              <a:lightRig rig="threePt" dir="t"/>
            </a:scene3d>
            <a:extLst/>
          </p:spPr>
        </p:pic>
        <p:pic>
          <p:nvPicPr>
            <p:cNvPr id="78" name="Picture 301" descr="医師"/>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32654" y="5169221"/>
              <a:ext cx="132565" cy="1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9" name="Object 305"/>
            <p:cNvGraphicFramePr>
              <a:graphicFrameLocks noChangeAspect="1"/>
            </p:cNvGraphicFramePr>
            <p:nvPr>
              <p:extLst/>
            </p:nvPr>
          </p:nvGraphicFramePr>
          <p:xfrm>
            <a:off x="5803097" y="5057580"/>
            <a:ext cx="120917" cy="132193"/>
          </p:xfrm>
          <a:graphic>
            <a:graphicData uri="http://schemas.openxmlformats.org/presentationml/2006/ole">
              <mc:AlternateContent xmlns:mc="http://schemas.openxmlformats.org/markup-compatibility/2006">
                <mc:Choice xmlns:v="urn:schemas-microsoft-com:vml" Requires="v">
                  <p:oleObj spid="_x0000_s1190" name="Photo Editor Photo" r:id="rId16" imgW="743054" imgH="1047619" progId="MSPhotoEd.3">
                    <p:embed/>
                  </p:oleObj>
                </mc:Choice>
                <mc:Fallback>
                  <p:oleObj name="Photo Editor Photo" r:id="rId16" imgW="743054" imgH="1047619" progId="MSPhotoEd.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03097" y="5057580"/>
                          <a:ext cx="120917" cy="13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0" name="Picture 343" descr="j007906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40653" y="5045360"/>
              <a:ext cx="214100" cy="2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 name="Group 384"/>
            <p:cNvGrpSpPr>
              <a:grpSpLocks/>
            </p:cNvGrpSpPr>
            <p:nvPr/>
          </p:nvGrpSpPr>
          <p:grpSpPr bwMode="auto">
            <a:xfrm>
              <a:off x="2971539" y="4379398"/>
              <a:ext cx="1074938" cy="968117"/>
              <a:chOff x="-82" y="572"/>
              <a:chExt cx="1938" cy="1743"/>
            </a:xfrm>
          </p:grpSpPr>
          <p:sp>
            <p:nvSpPr>
              <p:cNvPr id="180" name="Text Box 313"/>
              <p:cNvSpPr txBox="1">
                <a:spLocks noChangeArrowheads="1"/>
              </p:cNvSpPr>
              <p:nvPr/>
            </p:nvSpPr>
            <p:spPr bwMode="auto">
              <a:xfrm>
                <a:off x="413" y="658"/>
                <a:ext cx="1274"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50000"/>
                  </a:spcBef>
                  <a:buFontTx/>
                  <a:buNone/>
                </a:pPr>
                <a:r>
                  <a:rPr lang="ja-JP" altLang="en-US" sz="600" dirty="0">
                    <a:solidFill>
                      <a:prstClr val="black"/>
                    </a:solidFill>
                    <a:latin typeface="Times New Roman" pitchFamily="18" charset="0"/>
                  </a:rPr>
                  <a:t>航空</a:t>
                </a:r>
                <a:r>
                  <a:rPr lang="ja-JP" altLang="en-US" sz="600" dirty="0" smtClean="0">
                    <a:solidFill>
                      <a:prstClr val="black"/>
                    </a:solidFill>
                    <a:latin typeface="Times New Roman" pitchFamily="18" charset="0"/>
                  </a:rPr>
                  <a:t>搬送</a:t>
                </a:r>
                <a:r>
                  <a:rPr lang="ja-JP" altLang="en-US" sz="600" dirty="0">
                    <a:solidFill>
                      <a:prstClr val="black"/>
                    </a:solidFill>
                    <a:latin typeface="Times New Roman" pitchFamily="18" charset="0"/>
                  </a:rPr>
                  <a:t>拠点</a:t>
                </a:r>
              </a:p>
            </p:txBody>
          </p:sp>
          <p:sp>
            <p:nvSpPr>
              <p:cNvPr id="181" name="Text Box 315"/>
              <p:cNvSpPr txBox="1">
                <a:spLocks noChangeArrowheads="1"/>
              </p:cNvSpPr>
              <p:nvPr/>
            </p:nvSpPr>
            <p:spPr bwMode="auto">
              <a:xfrm>
                <a:off x="413" y="1092"/>
                <a:ext cx="1443"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50000"/>
                  </a:spcBef>
                  <a:buFontTx/>
                  <a:buNone/>
                </a:pPr>
                <a:r>
                  <a:rPr lang="ja-JP" altLang="en-US" sz="600" dirty="0">
                    <a:solidFill>
                      <a:prstClr val="black"/>
                    </a:solidFill>
                    <a:latin typeface="Times New Roman" pitchFamily="18" charset="0"/>
                  </a:rPr>
                  <a:t>災害拠点病院等</a:t>
                </a:r>
              </a:p>
            </p:txBody>
          </p:sp>
          <p:sp>
            <p:nvSpPr>
              <p:cNvPr id="182" name="Line 316"/>
              <p:cNvSpPr>
                <a:spLocks noChangeShapeType="1"/>
              </p:cNvSpPr>
              <p:nvPr/>
            </p:nvSpPr>
            <p:spPr bwMode="auto">
              <a:xfrm flipH="1">
                <a:off x="67" y="1678"/>
                <a:ext cx="361"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83" name="Line 317"/>
              <p:cNvSpPr>
                <a:spLocks noChangeShapeType="1"/>
              </p:cNvSpPr>
              <p:nvPr/>
            </p:nvSpPr>
            <p:spPr bwMode="auto">
              <a:xfrm flipV="1">
                <a:off x="64" y="2081"/>
                <a:ext cx="364"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84" name="Text Box 318"/>
              <p:cNvSpPr txBox="1">
                <a:spLocks noChangeArrowheads="1"/>
              </p:cNvSpPr>
              <p:nvPr/>
            </p:nvSpPr>
            <p:spPr bwMode="auto">
              <a:xfrm>
                <a:off x="413" y="1398"/>
                <a:ext cx="127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ts val="0"/>
                  </a:spcBef>
                  <a:buFontTx/>
                  <a:buNone/>
                </a:pPr>
                <a:r>
                  <a:rPr lang="ja-JP" altLang="en-US" sz="600" dirty="0">
                    <a:solidFill>
                      <a:prstClr val="black"/>
                    </a:solidFill>
                    <a:latin typeface="Times New Roman" pitchFamily="18" charset="0"/>
                  </a:rPr>
                  <a:t>医師等搬送</a:t>
                </a:r>
                <a:r>
                  <a:rPr lang="ja-JP" altLang="en-US" sz="600" dirty="0" smtClean="0">
                    <a:solidFill>
                      <a:prstClr val="black"/>
                    </a:solidFill>
                    <a:latin typeface="Times New Roman" pitchFamily="18" charset="0"/>
                  </a:rPr>
                  <a:t>の流れ</a:t>
                </a:r>
                <a:endParaRPr lang="ja-JP" altLang="en-US" sz="600" dirty="0">
                  <a:solidFill>
                    <a:prstClr val="black"/>
                  </a:solidFill>
                  <a:latin typeface="Times New Roman" pitchFamily="18" charset="0"/>
                </a:endParaRPr>
              </a:p>
            </p:txBody>
          </p:sp>
          <p:sp>
            <p:nvSpPr>
              <p:cNvPr id="185" name="Text Box 319"/>
              <p:cNvSpPr txBox="1">
                <a:spLocks noChangeArrowheads="1"/>
              </p:cNvSpPr>
              <p:nvPr/>
            </p:nvSpPr>
            <p:spPr bwMode="auto">
              <a:xfrm>
                <a:off x="413" y="1816"/>
                <a:ext cx="1057"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ts val="0"/>
                  </a:spcBef>
                  <a:buFontTx/>
                  <a:buNone/>
                </a:pPr>
                <a:r>
                  <a:rPr lang="ja-JP" altLang="en-US" sz="600" dirty="0">
                    <a:solidFill>
                      <a:prstClr val="black"/>
                    </a:solidFill>
                    <a:latin typeface="Times New Roman" pitchFamily="18" charset="0"/>
                  </a:rPr>
                  <a:t>患者搬送の流れ</a:t>
                </a:r>
              </a:p>
            </p:txBody>
          </p:sp>
          <p:sp>
            <p:nvSpPr>
              <p:cNvPr id="186" name="Rectangle 324"/>
              <p:cNvSpPr>
                <a:spLocks noChangeArrowheads="1"/>
              </p:cNvSpPr>
              <p:nvPr/>
            </p:nvSpPr>
            <p:spPr bwMode="auto">
              <a:xfrm>
                <a:off x="-82" y="572"/>
                <a:ext cx="1685" cy="173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0"/>
                  </a:spcBef>
                  <a:buFontTx/>
                  <a:buNone/>
                </a:pPr>
                <a:endParaRPr lang="ja-JP" altLang="en-US" sz="1800">
                  <a:solidFill>
                    <a:prstClr val="black"/>
                  </a:solidFill>
                  <a:latin typeface="Arial" pitchFamily="34" charset="0"/>
                </a:endParaRPr>
              </a:p>
            </p:txBody>
          </p:sp>
          <p:pic>
            <p:nvPicPr>
              <p:cNvPr id="187" name="Picture 344" descr="j007906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 y="1082"/>
                <a:ext cx="322"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 name="Line 87"/>
            <p:cNvSpPr>
              <a:spLocks noChangeShapeType="1"/>
            </p:cNvSpPr>
            <p:nvPr/>
          </p:nvSpPr>
          <p:spPr bwMode="auto">
            <a:xfrm>
              <a:off x="4211767" y="5815742"/>
              <a:ext cx="125909"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83" name="Line 123"/>
            <p:cNvSpPr>
              <a:spLocks noChangeShapeType="1"/>
            </p:cNvSpPr>
            <p:nvPr/>
          </p:nvSpPr>
          <p:spPr bwMode="auto">
            <a:xfrm flipH="1">
              <a:off x="4390923" y="4705991"/>
              <a:ext cx="992293" cy="475449"/>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graphicFrame>
          <p:nvGraphicFramePr>
            <p:cNvPr id="84" name="Object 127"/>
            <p:cNvGraphicFramePr>
              <a:graphicFrameLocks noChangeAspect="1"/>
            </p:cNvGraphicFramePr>
            <p:nvPr>
              <p:extLst/>
            </p:nvPr>
          </p:nvGraphicFramePr>
          <p:xfrm>
            <a:off x="5103111" y="4794860"/>
            <a:ext cx="352211" cy="171073"/>
          </p:xfrm>
          <a:graphic>
            <a:graphicData uri="http://schemas.openxmlformats.org/presentationml/2006/ole">
              <mc:AlternateContent xmlns:mc="http://schemas.openxmlformats.org/markup-compatibility/2006">
                <mc:Choice xmlns:v="urn:schemas-microsoft-com:vml" Requires="v">
                  <p:oleObj spid="_x0000_s1191" name="Photo Editor Photo" r:id="rId17" imgW="1533739" imgH="743054" progId="MSPhotoEd.3">
                    <p:embed/>
                  </p:oleObj>
                </mc:Choice>
                <mc:Fallback>
                  <p:oleObj name="Photo Editor Photo" r:id="rId17" imgW="1533739" imgH="743054" progId="MSPhotoEd.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03111" y="4794860"/>
                          <a:ext cx="352211" cy="17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5" name="Line 122"/>
            <p:cNvSpPr>
              <a:spLocks noChangeShapeType="1"/>
            </p:cNvSpPr>
            <p:nvPr/>
          </p:nvSpPr>
          <p:spPr bwMode="auto">
            <a:xfrm flipH="1">
              <a:off x="3406949" y="5941930"/>
              <a:ext cx="930726" cy="25428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grpSp>
          <p:nvGrpSpPr>
            <p:cNvPr id="86" name="Group 204"/>
            <p:cNvGrpSpPr>
              <a:grpSpLocks/>
            </p:cNvGrpSpPr>
            <p:nvPr/>
          </p:nvGrpSpPr>
          <p:grpSpPr bwMode="auto">
            <a:xfrm rot="20921370" flipH="1">
              <a:off x="3562256" y="5850179"/>
              <a:ext cx="249599" cy="202177"/>
              <a:chOff x="2943" y="1688"/>
              <a:chExt cx="446" cy="184"/>
            </a:xfrm>
          </p:grpSpPr>
          <p:sp>
            <p:nvSpPr>
              <p:cNvPr id="104" name="Freeform 205"/>
              <p:cNvSpPr>
                <a:spLocks/>
              </p:cNvSpPr>
              <p:nvPr/>
            </p:nvSpPr>
            <p:spPr bwMode="auto">
              <a:xfrm>
                <a:off x="2986" y="1804"/>
                <a:ext cx="5" cy="8"/>
              </a:xfrm>
              <a:custGeom>
                <a:avLst/>
                <a:gdLst>
                  <a:gd name="T0" fmla="*/ 0 w 50"/>
                  <a:gd name="T1" fmla="*/ 0 h 73"/>
                  <a:gd name="T2" fmla="*/ 0 w 50"/>
                  <a:gd name="T3" fmla="*/ 0 h 73"/>
                  <a:gd name="T4" fmla="*/ 0 w 50"/>
                  <a:gd name="T5" fmla="*/ 0 h 73"/>
                  <a:gd name="T6" fmla="*/ 0 w 50"/>
                  <a:gd name="T7" fmla="*/ 0 h 73"/>
                  <a:gd name="T8" fmla="*/ 0 w 50"/>
                  <a:gd name="T9" fmla="*/ 0 h 73"/>
                  <a:gd name="T10" fmla="*/ 0 w 50"/>
                  <a:gd name="T11" fmla="*/ 0 h 73"/>
                  <a:gd name="T12" fmla="*/ 0 w 50"/>
                  <a:gd name="T13" fmla="*/ 0 h 73"/>
                  <a:gd name="T14" fmla="*/ 0 w 50"/>
                  <a:gd name="T15" fmla="*/ 0 h 73"/>
                  <a:gd name="T16" fmla="*/ 0 w 50"/>
                  <a:gd name="T17" fmla="*/ 0 h 73"/>
                  <a:gd name="T18" fmla="*/ 0 w 50"/>
                  <a:gd name="T19" fmla="*/ 0 h 73"/>
                  <a:gd name="T20" fmla="*/ 0 w 50"/>
                  <a:gd name="T21" fmla="*/ 0 h 73"/>
                  <a:gd name="T22" fmla="*/ 0 w 50"/>
                  <a:gd name="T23" fmla="*/ 0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73"/>
                  <a:gd name="T38" fmla="*/ 50 w 50"/>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73">
                    <a:moveTo>
                      <a:pt x="0" y="73"/>
                    </a:moveTo>
                    <a:lnTo>
                      <a:pt x="0" y="73"/>
                    </a:lnTo>
                    <a:lnTo>
                      <a:pt x="2" y="71"/>
                    </a:lnTo>
                    <a:lnTo>
                      <a:pt x="5" y="69"/>
                    </a:lnTo>
                    <a:lnTo>
                      <a:pt x="11" y="67"/>
                    </a:lnTo>
                    <a:lnTo>
                      <a:pt x="17" y="63"/>
                    </a:lnTo>
                    <a:lnTo>
                      <a:pt x="27" y="61"/>
                    </a:lnTo>
                    <a:lnTo>
                      <a:pt x="34" y="59"/>
                    </a:lnTo>
                    <a:lnTo>
                      <a:pt x="46" y="57"/>
                    </a:lnTo>
                    <a:lnTo>
                      <a:pt x="50" y="0"/>
                    </a:lnTo>
                    <a:lnTo>
                      <a:pt x="23" y="7"/>
                    </a:lnTo>
                    <a:lnTo>
                      <a:pt x="0" y="73"/>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05" name="Freeform 206"/>
              <p:cNvSpPr>
                <a:spLocks/>
              </p:cNvSpPr>
              <p:nvPr/>
            </p:nvSpPr>
            <p:spPr bwMode="auto">
              <a:xfrm>
                <a:off x="2960" y="1688"/>
                <a:ext cx="429" cy="183"/>
              </a:xfrm>
              <a:custGeom>
                <a:avLst/>
                <a:gdLst>
                  <a:gd name="T0" fmla="*/ 0 w 3724"/>
                  <a:gd name="T1" fmla="*/ 0 h 1585"/>
                  <a:gd name="T2" fmla="*/ 0 w 3724"/>
                  <a:gd name="T3" fmla="*/ 0 h 1585"/>
                  <a:gd name="T4" fmla="*/ 0 w 3724"/>
                  <a:gd name="T5" fmla="*/ 0 h 1585"/>
                  <a:gd name="T6" fmla="*/ 0 w 3724"/>
                  <a:gd name="T7" fmla="*/ 0 h 1585"/>
                  <a:gd name="T8" fmla="*/ 0 w 3724"/>
                  <a:gd name="T9" fmla="*/ 0 h 1585"/>
                  <a:gd name="T10" fmla="*/ 0 w 3724"/>
                  <a:gd name="T11" fmla="*/ 0 h 1585"/>
                  <a:gd name="T12" fmla="*/ 0 w 3724"/>
                  <a:gd name="T13" fmla="*/ 0 h 1585"/>
                  <a:gd name="T14" fmla="*/ 0 w 3724"/>
                  <a:gd name="T15" fmla="*/ 0 h 1585"/>
                  <a:gd name="T16" fmla="*/ 0 w 3724"/>
                  <a:gd name="T17" fmla="*/ 0 h 1585"/>
                  <a:gd name="T18" fmla="*/ 0 w 3724"/>
                  <a:gd name="T19" fmla="*/ 0 h 1585"/>
                  <a:gd name="T20" fmla="*/ 0 w 3724"/>
                  <a:gd name="T21" fmla="*/ 0 h 1585"/>
                  <a:gd name="T22" fmla="*/ 0 w 3724"/>
                  <a:gd name="T23" fmla="*/ 0 h 1585"/>
                  <a:gd name="T24" fmla="*/ 0 w 3724"/>
                  <a:gd name="T25" fmla="*/ 0 h 1585"/>
                  <a:gd name="T26" fmla="*/ 0 w 3724"/>
                  <a:gd name="T27" fmla="*/ 0 h 1585"/>
                  <a:gd name="T28" fmla="*/ 0 w 3724"/>
                  <a:gd name="T29" fmla="*/ 0 h 1585"/>
                  <a:gd name="T30" fmla="*/ 0 w 3724"/>
                  <a:gd name="T31" fmla="*/ 0 h 1585"/>
                  <a:gd name="T32" fmla="*/ 0 w 3724"/>
                  <a:gd name="T33" fmla="*/ 0 h 1585"/>
                  <a:gd name="T34" fmla="*/ 0 w 3724"/>
                  <a:gd name="T35" fmla="*/ 0 h 1585"/>
                  <a:gd name="T36" fmla="*/ 0 w 3724"/>
                  <a:gd name="T37" fmla="*/ 0 h 1585"/>
                  <a:gd name="T38" fmla="*/ 0 w 3724"/>
                  <a:gd name="T39" fmla="*/ 0 h 1585"/>
                  <a:gd name="T40" fmla="*/ 0 w 3724"/>
                  <a:gd name="T41" fmla="*/ 0 h 1585"/>
                  <a:gd name="T42" fmla="*/ 0 w 3724"/>
                  <a:gd name="T43" fmla="*/ 0 h 1585"/>
                  <a:gd name="T44" fmla="*/ 0 w 3724"/>
                  <a:gd name="T45" fmla="*/ 0 h 1585"/>
                  <a:gd name="T46" fmla="*/ 0 w 3724"/>
                  <a:gd name="T47" fmla="*/ 0 h 1585"/>
                  <a:gd name="T48" fmla="*/ 0 w 3724"/>
                  <a:gd name="T49" fmla="*/ 0 h 1585"/>
                  <a:gd name="T50" fmla="*/ 0 w 3724"/>
                  <a:gd name="T51" fmla="*/ 0 h 1585"/>
                  <a:gd name="T52" fmla="*/ 0 w 3724"/>
                  <a:gd name="T53" fmla="*/ 0 h 1585"/>
                  <a:gd name="T54" fmla="*/ 0 w 3724"/>
                  <a:gd name="T55" fmla="*/ 0 h 1585"/>
                  <a:gd name="T56" fmla="*/ 0 w 3724"/>
                  <a:gd name="T57" fmla="*/ 0 h 1585"/>
                  <a:gd name="T58" fmla="*/ 0 w 3724"/>
                  <a:gd name="T59" fmla="*/ 0 h 1585"/>
                  <a:gd name="T60" fmla="*/ 0 w 3724"/>
                  <a:gd name="T61" fmla="*/ 0 h 1585"/>
                  <a:gd name="T62" fmla="*/ 0 w 3724"/>
                  <a:gd name="T63" fmla="*/ 0 h 1585"/>
                  <a:gd name="T64" fmla="*/ 0 w 3724"/>
                  <a:gd name="T65" fmla="*/ 0 h 1585"/>
                  <a:gd name="T66" fmla="*/ 0 w 3724"/>
                  <a:gd name="T67" fmla="*/ 0 h 1585"/>
                  <a:gd name="T68" fmla="*/ 0 w 3724"/>
                  <a:gd name="T69" fmla="*/ 0 h 1585"/>
                  <a:gd name="T70" fmla="*/ 0 w 3724"/>
                  <a:gd name="T71" fmla="*/ 0 h 1585"/>
                  <a:gd name="T72" fmla="*/ 0 w 3724"/>
                  <a:gd name="T73" fmla="*/ 0 h 1585"/>
                  <a:gd name="T74" fmla="*/ 0 w 3724"/>
                  <a:gd name="T75" fmla="*/ 0 h 1585"/>
                  <a:gd name="T76" fmla="*/ 0 w 3724"/>
                  <a:gd name="T77" fmla="*/ 0 h 1585"/>
                  <a:gd name="T78" fmla="*/ 0 w 3724"/>
                  <a:gd name="T79" fmla="*/ 0 h 1585"/>
                  <a:gd name="T80" fmla="*/ 0 w 3724"/>
                  <a:gd name="T81" fmla="*/ 0 h 1585"/>
                  <a:gd name="T82" fmla="*/ 0 w 3724"/>
                  <a:gd name="T83" fmla="*/ 0 h 1585"/>
                  <a:gd name="T84" fmla="*/ 0 w 3724"/>
                  <a:gd name="T85" fmla="*/ 0 h 1585"/>
                  <a:gd name="T86" fmla="*/ 0 w 3724"/>
                  <a:gd name="T87" fmla="*/ 0 h 1585"/>
                  <a:gd name="T88" fmla="*/ 0 w 3724"/>
                  <a:gd name="T89" fmla="*/ 0 h 1585"/>
                  <a:gd name="T90" fmla="*/ 0 w 3724"/>
                  <a:gd name="T91" fmla="*/ 0 h 1585"/>
                  <a:gd name="T92" fmla="*/ 0 w 3724"/>
                  <a:gd name="T93" fmla="*/ 0 h 1585"/>
                  <a:gd name="T94" fmla="*/ 0 w 3724"/>
                  <a:gd name="T95" fmla="*/ 0 h 1585"/>
                  <a:gd name="T96" fmla="*/ 0 w 3724"/>
                  <a:gd name="T97" fmla="*/ 0 h 1585"/>
                  <a:gd name="T98" fmla="*/ 0 w 3724"/>
                  <a:gd name="T99" fmla="*/ 0 h 1585"/>
                  <a:gd name="T100" fmla="*/ 0 w 3724"/>
                  <a:gd name="T101" fmla="*/ 0 h 1585"/>
                  <a:gd name="T102" fmla="*/ 0 w 3724"/>
                  <a:gd name="T103" fmla="*/ 0 h 1585"/>
                  <a:gd name="T104" fmla="*/ 0 w 3724"/>
                  <a:gd name="T105" fmla="*/ 0 h 1585"/>
                  <a:gd name="T106" fmla="*/ 0 w 3724"/>
                  <a:gd name="T107" fmla="*/ 0 h 1585"/>
                  <a:gd name="T108" fmla="*/ 0 w 3724"/>
                  <a:gd name="T109" fmla="*/ 0 h 1585"/>
                  <a:gd name="T110" fmla="*/ 0 w 3724"/>
                  <a:gd name="T111" fmla="*/ 0 h 1585"/>
                  <a:gd name="T112" fmla="*/ 0 w 3724"/>
                  <a:gd name="T113" fmla="*/ 0 h 1585"/>
                  <a:gd name="T114" fmla="*/ 0 w 3724"/>
                  <a:gd name="T115" fmla="*/ 0 h 1585"/>
                  <a:gd name="T116" fmla="*/ 0 w 3724"/>
                  <a:gd name="T117" fmla="*/ 0 h 1585"/>
                  <a:gd name="T118" fmla="*/ 0 w 3724"/>
                  <a:gd name="T119" fmla="*/ 0 h 1585"/>
                  <a:gd name="T120" fmla="*/ 0 w 3724"/>
                  <a:gd name="T121" fmla="*/ 0 h 1585"/>
                  <a:gd name="T122" fmla="*/ 0 w 3724"/>
                  <a:gd name="T123" fmla="*/ 0 h 1585"/>
                  <a:gd name="T124" fmla="*/ 0 w 3724"/>
                  <a:gd name="T125" fmla="*/ 0 h 15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24"/>
                  <a:gd name="T190" fmla="*/ 0 h 1585"/>
                  <a:gd name="T191" fmla="*/ 3724 w 3724"/>
                  <a:gd name="T192" fmla="*/ 1585 h 15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24" h="1585">
                    <a:moveTo>
                      <a:pt x="338" y="814"/>
                    </a:moveTo>
                    <a:lnTo>
                      <a:pt x="347" y="808"/>
                    </a:lnTo>
                    <a:lnTo>
                      <a:pt x="359" y="802"/>
                    </a:lnTo>
                    <a:lnTo>
                      <a:pt x="370" y="796"/>
                    </a:lnTo>
                    <a:lnTo>
                      <a:pt x="384" y="791"/>
                    </a:lnTo>
                    <a:lnTo>
                      <a:pt x="412" y="785"/>
                    </a:lnTo>
                    <a:lnTo>
                      <a:pt x="441" y="779"/>
                    </a:lnTo>
                    <a:lnTo>
                      <a:pt x="468" y="775"/>
                    </a:lnTo>
                    <a:lnTo>
                      <a:pt x="489" y="773"/>
                    </a:lnTo>
                    <a:lnTo>
                      <a:pt x="505" y="771"/>
                    </a:lnTo>
                    <a:lnTo>
                      <a:pt x="510" y="771"/>
                    </a:lnTo>
                    <a:lnTo>
                      <a:pt x="127" y="635"/>
                    </a:lnTo>
                    <a:lnTo>
                      <a:pt x="113" y="629"/>
                    </a:lnTo>
                    <a:lnTo>
                      <a:pt x="105" y="624"/>
                    </a:lnTo>
                    <a:lnTo>
                      <a:pt x="104" y="620"/>
                    </a:lnTo>
                    <a:lnTo>
                      <a:pt x="104" y="618"/>
                    </a:lnTo>
                    <a:lnTo>
                      <a:pt x="105" y="616"/>
                    </a:lnTo>
                    <a:lnTo>
                      <a:pt x="109" y="614"/>
                    </a:lnTo>
                    <a:lnTo>
                      <a:pt x="119" y="608"/>
                    </a:lnTo>
                    <a:lnTo>
                      <a:pt x="132" y="606"/>
                    </a:lnTo>
                    <a:lnTo>
                      <a:pt x="150" y="603"/>
                    </a:lnTo>
                    <a:lnTo>
                      <a:pt x="169" y="601"/>
                    </a:lnTo>
                    <a:lnTo>
                      <a:pt x="217" y="599"/>
                    </a:lnTo>
                    <a:lnTo>
                      <a:pt x="267" y="599"/>
                    </a:lnTo>
                    <a:lnTo>
                      <a:pt x="318" y="601"/>
                    </a:lnTo>
                    <a:lnTo>
                      <a:pt x="364" y="606"/>
                    </a:lnTo>
                    <a:lnTo>
                      <a:pt x="1541" y="910"/>
                    </a:lnTo>
                    <a:lnTo>
                      <a:pt x="1650" y="908"/>
                    </a:lnTo>
                    <a:lnTo>
                      <a:pt x="1684" y="908"/>
                    </a:lnTo>
                    <a:lnTo>
                      <a:pt x="1761" y="902"/>
                    </a:lnTo>
                    <a:lnTo>
                      <a:pt x="1761" y="900"/>
                    </a:lnTo>
                    <a:lnTo>
                      <a:pt x="1763" y="900"/>
                    </a:lnTo>
                    <a:lnTo>
                      <a:pt x="1763" y="898"/>
                    </a:lnTo>
                    <a:lnTo>
                      <a:pt x="1765" y="898"/>
                    </a:lnTo>
                    <a:lnTo>
                      <a:pt x="1765" y="896"/>
                    </a:lnTo>
                    <a:lnTo>
                      <a:pt x="1767" y="896"/>
                    </a:lnTo>
                    <a:lnTo>
                      <a:pt x="1769" y="894"/>
                    </a:lnTo>
                    <a:lnTo>
                      <a:pt x="1773" y="894"/>
                    </a:lnTo>
                    <a:lnTo>
                      <a:pt x="1775" y="894"/>
                    </a:lnTo>
                    <a:lnTo>
                      <a:pt x="2007" y="881"/>
                    </a:lnTo>
                    <a:lnTo>
                      <a:pt x="2020" y="875"/>
                    </a:lnTo>
                    <a:lnTo>
                      <a:pt x="2258" y="810"/>
                    </a:lnTo>
                    <a:lnTo>
                      <a:pt x="2258" y="812"/>
                    </a:lnTo>
                    <a:lnTo>
                      <a:pt x="2168" y="787"/>
                    </a:lnTo>
                    <a:lnTo>
                      <a:pt x="2164" y="785"/>
                    </a:lnTo>
                    <a:lnTo>
                      <a:pt x="2153" y="779"/>
                    </a:lnTo>
                    <a:lnTo>
                      <a:pt x="2139" y="771"/>
                    </a:lnTo>
                    <a:lnTo>
                      <a:pt x="2132" y="764"/>
                    </a:lnTo>
                    <a:lnTo>
                      <a:pt x="2133" y="760"/>
                    </a:lnTo>
                    <a:lnTo>
                      <a:pt x="2135" y="756"/>
                    </a:lnTo>
                    <a:lnTo>
                      <a:pt x="2143" y="752"/>
                    </a:lnTo>
                    <a:lnTo>
                      <a:pt x="2156" y="748"/>
                    </a:lnTo>
                    <a:lnTo>
                      <a:pt x="2174" y="746"/>
                    </a:lnTo>
                    <a:lnTo>
                      <a:pt x="2199" y="745"/>
                    </a:lnTo>
                    <a:lnTo>
                      <a:pt x="2231" y="743"/>
                    </a:lnTo>
                    <a:lnTo>
                      <a:pt x="2270" y="743"/>
                    </a:lnTo>
                    <a:lnTo>
                      <a:pt x="2417" y="768"/>
                    </a:lnTo>
                    <a:lnTo>
                      <a:pt x="2450" y="758"/>
                    </a:lnTo>
                    <a:lnTo>
                      <a:pt x="2452" y="758"/>
                    </a:lnTo>
                    <a:lnTo>
                      <a:pt x="2460" y="754"/>
                    </a:lnTo>
                    <a:lnTo>
                      <a:pt x="2471" y="748"/>
                    </a:lnTo>
                    <a:lnTo>
                      <a:pt x="2485" y="739"/>
                    </a:lnTo>
                    <a:lnTo>
                      <a:pt x="2500" y="727"/>
                    </a:lnTo>
                    <a:lnTo>
                      <a:pt x="2513" y="712"/>
                    </a:lnTo>
                    <a:lnTo>
                      <a:pt x="2519" y="702"/>
                    </a:lnTo>
                    <a:lnTo>
                      <a:pt x="2525" y="693"/>
                    </a:lnTo>
                    <a:lnTo>
                      <a:pt x="2531" y="683"/>
                    </a:lnTo>
                    <a:lnTo>
                      <a:pt x="2534" y="672"/>
                    </a:lnTo>
                    <a:lnTo>
                      <a:pt x="2552" y="622"/>
                    </a:lnTo>
                    <a:lnTo>
                      <a:pt x="2584" y="539"/>
                    </a:lnTo>
                    <a:lnTo>
                      <a:pt x="2627" y="438"/>
                    </a:lnTo>
                    <a:lnTo>
                      <a:pt x="2673" y="326"/>
                    </a:lnTo>
                    <a:lnTo>
                      <a:pt x="2719" y="219"/>
                    </a:lnTo>
                    <a:lnTo>
                      <a:pt x="2757" y="127"/>
                    </a:lnTo>
                    <a:lnTo>
                      <a:pt x="2784" y="61"/>
                    </a:lnTo>
                    <a:lnTo>
                      <a:pt x="2795" y="38"/>
                    </a:lnTo>
                    <a:lnTo>
                      <a:pt x="2795" y="37"/>
                    </a:lnTo>
                    <a:lnTo>
                      <a:pt x="2797" y="33"/>
                    </a:lnTo>
                    <a:lnTo>
                      <a:pt x="2801" y="27"/>
                    </a:lnTo>
                    <a:lnTo>
                      <a:pt x="2805" y="19"/>
                    </a:lnTo>
                    <a:lnTo>
                      <a:pt x="2813" y="14"/>
                    </a:lnTo>
                    <a:lnTo>
                      <a:pt x="2822" y="8"/>
                    </a:lnTo>
                    <a:lnTo>
                      <a:pt x="2834" y="4"/>
                    </a:lnTo>
                    <a:lnTo>
                      <a:pt x="2847" y="2"/>
                    </a:lnTo>
                    <a:lnTo>
                      <a:pt x="2911" y="2"/>
                    </a:lnTo>
                    <a:lnTo>
                      <a:pt x="2912" y="0"/>
                    </a:lnTo>
                    <a:lnTo>
                      <a:pt x="2918" y="0"/>
                    </a:lnTo>
                    <a:lnTo>
                      <a:pt x="2928" y="2"/>
                    </a:lnTo>
                    <a:lnTo>
                      <a:pt x="2937" y="4"/>
                    </a:lnTo>
                    <a:lnTo>
                      <a:pt x="2943" y="8"/>
                    </a:lnTo>
                    <a:lnTo>
                      <a:pt x="2949" y="12"/>
                    </a:lnTo>
                    <a:lnTo>
                      <a:pt x="2955" y="17"/>
                    </a:lnTo>
                    <a:lnTo>
                      <a:pt x="2958" y="23"/>
                    </a:lnTo>
                    <a:lnTo>
                      <a:pt x="2964" y="33"/>
                    </a:lnTo>
                    <a:lnTo>
                      <a:pt x="2968" y="42"/>
                    </a:lnTo>
                    <a:lnTo>
                      <a:pt x="2970" y="54"/>
                    </a:lnTo>
                    <a:lnTo>
                      <a:pt x="2972" y="69"/>
                    </a:lnTo>
                    <a:lnTo>
                      <a:pt x="3026" y="823"/>
                    </a:lnTo>
                    <a:lnTo>
                      <a:pt x="3041" y="825"/>
                    </a:lnTo>
                    <a:lnTo>
                      <a:pt x="3052" y="829"/>
                    </a:lnTo>
                    <a:lnTo>
                      <a:pt x="3056" y="833"/>
                    </a:lnTo>
                    <a:lnTo>
                      <a:pt x="3058" y="839"/>
                    </a:lnTo>
                    <a:lnTo>
                      <a:pt x="3056" y="844"/>
                    </a:lnTo>
                    <a:lnTo>
                      <a:pt x="3052" y="850"/>
                    </a:lnTo>
                    <a:lnTo>
                      <a:pt x="3049" y="854"/>
                    </a:lnTo>
                    <a:lnTo>
                      <a:pt x="3043" y="856"/>
                    </a:lnTo>
                    <a:lnTo>
                      <a:pt x="3640" y="984"/>
                    </a:lnTo>
                    <a:lnTo>
                      <a:pt x="3630" y="992"/>
                    </a:lnTo>
                    <a:lnTo>
                      <a:pt x="3620" y="998"/>
                    </a:lnTo>
                    <a:lnTo>
                      <a:pt x="3607" y="1004"/>
                    </a:lnTo>
                    <a:lnTo>
                      <a:pt x="3594" y="1007"/>
                    </a:lnTo>
                    <a:lnTo>
                      <a:pt x="3559" y="1011"/>
                    </a:lnTo>
                    <a:lnTo>
                      <a:pt x="3523" y="1013"/>
                    </a:lnTo>
                    <a:lnTo>
                      <a:pt x="3486" y="1009"/>
                    </a:lnTo>
                    <a:lnTo>
                      <a:pt x="3450" y="1007"/>
                    </a:lnTo>
                    <a:lnTo>
                      <a:pt x="3417" y="1004"/>
                    </a:lnTo>
                    <a:lnTo>
                      <a:pt x="3390" y="1000"/>
                    </a:lnTo>
                    <a:lnTo>
                      <a:pt x="2826" y="931"/>
                    </a:lnTo>
                    <a:lnTo>
                      <a:pt x="2824" y="933"/>
                    </a:lnTo>
                    <a:lnTo>
                      <a:pt x="2801" y="956"/>
                    </a:lnTo>
                    <a:lnTo>
                      <a:pt x="2765" y="982"/>
                    </a:lnTo>
                    <a:lnTo>
                      <a:pt x="2724" y="1013"/>
                    </a:lnTo>
                    <a:lnTo>
                      <a:pt x="2680" y="1042"/>
                    </a:lnTo>
                    <a:lnTo>
                      <a:pt x="2638" y="1069"/>
                    </a:lnTo>
                    <a:lnTo>
                      <a:pt x="2604" y="1092"/>
                    </a:lnTo>
                    <a:lnTo>
                      <a:pt x="2579" y="1107"/>
                    </a:lnTo>
                    <a:lnTo>
                      <a:pt x="2569" y="1113"/>
                    </a:lnTo>
                    <a:lnTo>
                      <a:pt x="2769" y="1147"/>
                    </a:lnTo>
                    <a:lnTo>
                      <a:pt x="2966" y="1182"/>
                    </a:lnTo>
                    <a:lnTo>
                      <a:pt x="3154" y="1215"/>
                    </a:lnTo>
                    <a:lnTo>
                      <a:pt x="3325" y="1241"/>
                    </a:lnTo>
                    <a:lnTo>
                      <a:pt x="3469" y="1266"/>
                    </a:lnTo>
                    <a:lnTo>
                      <a:pt x="3582" y="1284"/>
                    </a:lnTo>
                    <a:lnTo>
                      <a:pt x="3655" y="1297"/>
                    </a:lnTo>
                    <a:lnTo>
                      <a:pt x="3680" y="1301"/>
                    </a:lnTo>
                    <a:lnTo>
                      <a:pt x="3697" y="1303"/>
                    </a:lnTo>
                    <a:lnTo>
                      <a:pt x="3711" y="1307"/>
                    </a:lnTo>
                    <a:lnTo>
                      <a:pt x="3720" y="1310"/>
                    </a:lnTo>
                    <a:lnTo>
                      <a:pt x="3724" y="1316"/>
                    </a:lnTo>
                    <a:lnTo>
                      <a:pt x="3722" y="1322"/>
                    </a:lnTo>
                    <a:lnTo>
                      <a:pt x="3716" y="1330"/>
                    </a:lnTo>
                    <a:lnTo>
                      <a:pt x="3705" y="1335"/>
                    </a:lnTo>
                    <a:lnTo>
                      <a:pt x="3689" y="1341"/>
                    </a:lnTo>
                    <a:lnTo>
                      <a:pt x="3666" y="1347"/>
                    </a:lnTo>
                    <a:lnTo>
                      <a:pt x="3640" y="1353"/>
                    </a:lnTo>
                    <a:lnTo>
                      <a:pt x="3607" y="1357"/>
                    </a:lnTo>
                    <a:lnTo>
                      <a:pt x="3569" y="1360"/>
                    </a:lnTo>
                    <a:lnTo>
                      <a:pt x="3524" y="1362"/>
                    </a:lnTo>
                    <a:lnTo>
                      <a:pt x="3473" y="1360"/>
                    </a:lnTo>
                    <a:lnTo>
                      <a:pt x="3417" y="1358"/>
                    </a:lnTo>
                    <a:lnTo>
                      <a:pt x="3354" y="1355"/>
                    </a:lnTo>
                    <a:lnTo>
                      <a:pt x="2462" y="1224"/>
                    </a:lnTo>
                    <a:lnTo>
                      <a:pt x="2462" y="1226"/>
                    </a:lnTo>
                    <a:lnTo>
                      <a:pt x="2463" y="1226"/>
                    </a:lnTo>
                    <a:lnTo>
                      <a:pt x="2463" y="1228"/>
                    </a:lnTo>
                    <a:lnTo>
                      <a:pt x="2465" y="1230"/>
                    </a:lnTo>
                    <a:lnTo>
                      <a:pt x="2467" y="1230"/>
                    </a:lnTo>
                    <a:lnTo>
                      <a:pt x="2469" y="1234"/>
                    </a:lnTo>
                    <a:lnTo>
                      <a:pt x="2471" y="1236"/>
                    </a:lnTo>
                    <a:lnTo>
                      <a:pt x="2473" y="1236"/>
                    </a:lnTo>
                    <a:lnTo>
                      <a:pt x="2502" y="1241"/>
                    </a:lnTo>
                    <a:lnTo>
                      <a:pt x="2531" y="1249"/>
                    </a:lnTo>
                    <a:lnTo>
                      <a:pt x="2557" y="1257"/>
                    </a:lnTo>
                    <a:lnTo>
                      <a:pt x="2580" y="1264"/>
                    </a:lnTo>
                    <a:lnTo>
                      <a:pt x="2600" y="1270"/>
                    </a:lnTo>
                    <a:lnTo>
                      <a:pt x="2613" y="1276"/>
                    </a:lnTo>
                    <a:lnTo>
                      <a:pt x="2623" y="1282"/>
                    </a:lnTo>
                    <a:lnTo>
                      <a:pt x="2627" y="1282"/>
                    </a:lnTo>
                    <a:lnTo>
                      <a:pt x="2625" y="1284"/>
                    </a:lnTo>
                    <a:lnTo>
                      <a:pt x="2621" y="1287"/>
                    </a:lnTo>
                    <a:lnTo>
                      <a:pt x="2611" y="1293"/>
                    </a:lnTo>
                    <a:lnTo>
                      <a:pt x="2602" y="1301"/>
                    </a:lnTo>
                    <a:lnTo>
                      <a:pt x="2586" y="1310"/>
                    </a:lnTo>
                    <a:lnTo>
                      <a:pt x="2567" y="1320"/>
                    </a:lnTo>
                    <a:lnTo>
                      <a:pt x="2546" y="1330"/>
                    </a:lnTo>
                    <a:lnTo>
                      <a:pt x="2521" y="1341"/>
                    </a:lnTo>
                    <a:lnTo>
                      <a:pt x="2521" y="1339"/>
                    </a:lnTo>
                    <a:lnTo>
                      <a:pt x="2515" y="1343"/>
                    </a:lnTo>
                    <a:lnTo>
                      <a:pt x="2504" y="1349"/>
                    </a:lnTo>
                    <a:lnTo>
                      <a:pt x="2483" y="1357"/>
                    </a:lnTo>
                    <a:lnTo>
                      <a:pt x="2458" y="1368"/>
                    </a:lnTo>
                    <a:lnTo>
                      <a:pt x="2427" y="1380"/>
                    </a:lnTo>
                    <a:lnTo>
                      <a:pt x="2394" y="1391"/>
                    </a:lnTo>
                    <a:lnTo>
                      <a:pt x="2358" y="1401"/>
                    </a:lnTo>
                    <a:lnTo>
                      <a:pt x="2323" y="1406"/>
                    </a:lnTo>
                    <a:lnTo>
                      <a:pt x="2024" y="1443"/>
                    </a:lnTo>
                    <a:lnTo>
                      <a:pt x="2020" y="1445"/>
                    </a:lnTo>
                    <a:lnTo>
                      <a:pt x="2011" y="1445"/>
                    </a:lnTo>
                    <a:lnTo>
                      <a:pt x="1993" y="1445"/>
                    </a:lnTo>
                    <a:lnTo>
                      <a:pt x="1972" y="1443"/>
                    </a:lnTo>
                    <a:lnTo>
                      <a:pt x="1949" y="1439"/>
                    </a:lnTo>
                    <a:lnTo>
                      <a:pt x="1920" y="1433"/>
                    </a:lnTo>
                    <a:lnTo>
                      <a:pt x="1892" y="1424"/>
                    </a:lnTo>
                    <a:lnTo>
                      <a:pt x="1863" y="1408"/>
                    </a:lnTo>
                    <a:lnTo>
                      <a:pt x="1861" y="1408"/>
                    </a:lnTo>
                    <a:lnTo>
                      <a:pt x="1859" y="1408"/>
                    </a:lnTo>
                    <a:lnTo>
                      <a:pt x="1853" y="1406"/>
                    </a:lnTo>
                    <a:lnTo>
                      <a:pt x="1849" y="1403"/>
                    </a:lnTo>
                    <a:lnTo>
                      <a:pt x="1844" y="1399"/>
                    </a:lnTo>
                    <a:lnTo>
                      <a:pt x="1838" y="1391"/>
                    </a:lnTo>
                    <a:lnTo>
                      <a:pt x="1834" y="1383"/>
                    </a:lnTo>
                    <a:lnTo>
                      <a:pt x="1832" y="1372"/>
                    </a:lnTo>
                    <a:lnTo>
                      <a:pt x="1830" y="1360"/>
                    </a:lnTo>
                    <a:lnTo>
                      <a:pt x="1826" y="1351"/>
                    </a:lnTo>
                    <a:lnTo>
                      <a:pt x="1821" y="1345"/>
                    </a:lnTo>
                    <a:lnTo>
                      <a:pt x="1813" y="1339"/>
                    </a:lnTo>
                    <a:lnTo>
                      <a:pt x="1803" y="1335"/>
                    </a:lnTo>
                    <a:lnTo>
                      <a:pt x="1794" y="1334"/>
                    </a:lnTo>
                    <a:lnTo>
                      <a:pt x="1782" y="1332"/>
                    </a:lnTo>
                    <a:lnTo>
                      <a:pt x="1771" y="1334"/>
                    </a:lnTo>
                    <a:lnTo>
                      <a:pt x="1767" y="1337"/>
                    </a:lnTo>
                    <a:lnTo>
                      <a:pt x="1761" y="1345"/>
                    </a:lnTo>
                    <a:lnTo>
                      <a:pt x="1757" y="1351"/>
                    </a:lnTo>
                    <a:lnTo>
                      <a:pt x="1754" y="1360"/>
                    </a:lnTo>
                    <a:lnTo>
                      <a:pt x="1750" y="1368"/>
                    </a:lnTo>
                    <a:lnTo>
                      <a:pt x="1750" y="1376"/>
                    </a:lnTo>
                    <a:lnTo>
                      <a:pt x="1754" y="1383"/>
                    </a:lnTo>
                    <a:lnTo>
                      <a:pt x="1757" y="1391"/>
                    </a:lnTo>
                    <a:lnTo>
                      <a:pt x="1763" y="1397"/>
                    </a:lnTo>
                    <a:lnTo>
                      <a:pt x="1769" y="1405"/>
                    </a:lnTo>
                    <a:lnTo>
                      <a:pt x="1777" y="1412"/>
                    </a:lnTo>
                    <a:lnTo>
                      <a:pt x="1786" y="1418"/>
                    </a:lnTo>
                    <a:lnTo>
                      <a:pt x="1798" y="1426"/>
                    </a:lnTo>
                    <a:lnTo>
                      <a:pt x="1813" y="1431"/>
                    </a:lnTo>
                    <a:lnTo>
                      <a:pt x="1832" y="1437"/>
                    </a:lnTo>
                    <a:lnTo>
                      <a:pt x="1813" y="1470"/>
                    </a:lnTo>
                    <a:lnTo>
                      <a:pt x="1802" y="1470"/>
                    </a:lnTo>
                    <a:lnTo>
                      <a:pt x="1767" y="1475"/>
                    </a:lnTo>
                    <a:lnTo>
                      <a:pt x="1719" y="1481"/>
                    </a:lnTo>
                    <a:lnTo>
                      <a:pt x="1660" y="1489"/>
                    </a:lnTo>
                    <a:lnTo>
                      <a:pt x="1594" y="1499"/>
                    </a:lnTo>
                    <a:lnTo>
                      <a:pt x="1529" y="1506"/>
                    </a:lnTo>
                    <a:lnTo>
                      <a:pt x="1468" y="1512"/>
                    </a:lnTo>
                    <a:lnTo>
                      <a:pt x="1418" y="1518"/>
                    </a:lnTo>
                    <a:lnTo>
                      <a:pt x="1422" y="1514"/>
                    </a:lnTo>
                    <a:lnTo>
                      <a:pt x="1351" y="1525"/>
                    </a:lnTo>
                    <a:lnTo>
                      <a:pt x="1287" y="1529"/>
                    </a:lnTo>
                    <a:lnTo>
                      <a:pt x="1236" y="1531"/>
                    </a:lnTo>
                    <a:lnTo>
                      <a:pt x="1193" y="1531"/>
                    </a:lnTo>
                    <a:lnTo>
                      <a:pt x="1161" y="1529"/>
                    </a:lnTo>
                    <a:lnTo>
                      <a:pt x="1138" y="1525"/>
                    </a:lnTo>
                    <a:lnTo>
                      <a:pt x="1122" y="1523"/>
                    </a:lnTo>
                    <a:lnTo>
                      <a:pt x="1118" y="1522"/>
                    </a:lnTo>
                    <a:lnTo>
                      <a:pt x="1023" y="1533"/>
                    </a:lnTo>
                    <a:lnTo>
                      <a:pt x="896" y="1548"/>
                    </a:lnTo>
                    <a:lnTo>
                      <a:pt x="748" y="1566"/>
                    </a:lnTo>
                    <a:lnTo>
                      <a:pt x="587" y="1577"/>
                    </a:lnTo>
                    <a:lnTo>
                      <a:pt x="506" y="1583"/>
                    </a:lnTo>
                    <a:lnTo>
                      <a:pt x="426" y="1585"/>
                    </a:lnTo>
                    <a:lnTo>
                      <a:pt x="349" y="1585"/>
                    </a:lnTo>
                    <a:lnTo>
                      <a:pt x="274" y="1583"/>
                    </a:lnTo>
                    <a:lnTo>
                      <a:pt x="238" y="1581"/>
                    </a:lnTo>
                    <a:lnTo>
                      <a:pt x="203" y="1577"/>
                    </a:lnTo>
                    <a:lnTo>
                      <a:pt x="171" y="1573"/>
                    </a:lnTo>
                    <a:lnTo>
                      <a:pt x="138" y="1568"/>
                    </a:lnTo>
                    <a:lnTo>
                      <a:pt x="109" y="1562"/>
                    </a:lnTo>
                    <a:lnTo>
                      <a:pt x="81" y="1556"/>
                    </a:lnTo>
                    <a:lnTo>
                      <a:pt x="56" y="1546"/>
                    </a:lnTo>
                    <a:lnTo>
                      <a:pt x="33" y="1539"/>
                    </a:lnTo>
                    <a:lnTo>
                      <a:pt x="0" y="1301"/>
                    </a:lnTo>
                    <a:lnTo>
                      <a:pt x="6" y="1280"/>
                    </a:lnTo>
                    <a:lnTo>
                      <a:pt x="17" y="1255"/>
                    </a:lnTo>
                    <a:lnTo>
                      <a:pt x="31" y="1228"/>
                    </a:lnTo>
                    <a:lnTo>
                      <a:pt x="44" y="1203"/>
                    </a:lnTo>
                    <a:lnTo>
                      <a:pt x="59" y="1182"/>
                    </a:lnTo>
                    <a:lnTo>
                      <a:pt x="71" y="1163"/>
                    </a:lnTo>
                    <a:lnTo>
                      <a:pt x="81" y="1151"/>
                    </a:lnTo>
                    <a:lnTo>
                      <a:pt x="82" y="1147"/>
                    </a:lnTo>
                    <a:lnTo>
                      <a:pt x="92" y="1134"/>
                    </a:lnTo>
                    <a:lnTo>
                      <a:pt x="104" y="1121"/>
                    </a:lnTo>
                    <a:lnTo>
                      <a:pt x="117" y="1109"/>
                    </a:lnTo>
                    <a:lnTo>
                      <a:pt x="130" y="1098"/>
                    </a:lnTo>
                    <a:lnTo>
                      <a:pt x="161" y="1076"/>
                    </a:lnTo>
                    <a:lnTo>
                      <a:pt x="196" y="1059"/>
                    </a:lnTo>
                    <a:lnTo>
                      <a:pt x="232" y="1046"/>
                    </a:lnTo>
                    <a:lnTo>
                      <a:pt x="270" y="1032"/>
                    </a:lnTo>
                    <a:lnTo>
                      <a:pt x="309" y="1023"/>
                    </a:lnTo>
                    <a:lnTo>
                      <a:pt x="347" y="1013"/>
                    </a:lnTo>
                    <a:lnTo>
                      <a:pt x="420" y="1002"/>
                    </a:lnTo>
                    <a:lnTo>
                      <a:pt x="482" y="996"/>
                    </a:lnTo>
                    <a:lnTo>
                      <a:pt x="522" y="994"/>
                    </a:lnTo>
                    <a:lnTo>
                      <a:pt x="537" y="992"/>
                    </a:lnTo>
                    <a:lnTo>
                      <a:pt x="554" y="992"/>
                    </a:lnTo>
                    <a:lnTo>
                      <a:pt x="554" y="990"/>
                    </a:lnTo>
                    <a:lnTo>
                      <a:pt x="556" y="986"/>
                    </a:lnTo>
                    <a:lnTo>
                      <a:pt x="560" y="980"/>
                    </a:lnTo>
                    <a:lnTo>
                      <a:pt x="566" y="975"/>
                    </a:lnTo>
                    <a:lnTo>
                      <a:pt x="574" y="969"/>
                    </a:lnTo>
                    <a:lnTo>
                      <a:pt x="581" y="963"/>
                    </a:lnTo>
                    <a:lnTo>
                      <a:pt x="587" y="959"/>
                    </a:lnTo>
                    <a:lnTo>
                      <a:pt x="591" y="957"/>
                    </a:lnTo>
                    <a:lnTo>
                      <a:pt x="593" y="956"/>
                    </a:lnTo>
                    <a:lnTo>
                      <a:pt x="591" y="952"/>
                    </a:lnTo>
                    <a:lnTo>
                      <a:pt x="581" y="954"/>
                    </a:lnTo>
                    <a:lnTo>
                      <a:pt x="566" y="956"/>
                    </a:lnTo>
                    <a:lnTo>
                      <a:pt x="549" y="959"/>
                    </a:lnTo>
                    <a:lnTo>
                      <a:pt x="528" y="963"/>
                    </a:lnTo>
                    <a:lnTo>
                      <a:pt x="505" y="967"/>
                    </a:lnTo>
                    <a:lnTo>
                      <a:pt x="480" y="969"/>
                    </a:lnTo>
                    <a:lnTo>
                      <a:pt x="453" y="973"/>
                    </a:lnTo>
                    <a:lnTo>
                      <a:pt x="424" y="975"/>
                    </a:lnTo>
                    <a:lnTo>
                      <a:pt x="409" y="975"/>
                    </a:lnTo>
                    <a:lnTo>
                      <a:pt x="393" y="973"/>
                    </a:lnTo>
                    <a:lnTo>
                      <a:pt x="380" y="971"/>
                    </a:lnTo>
                    <a:lnTo>
                      <a:pt x="370" y="967"/>
                    </a:lnTo>
                    <a:lnTo>
                      <a:pt x="361" y="963"/>
                    </a:lnTo>
                    <a:lnTo>
                      <a:pt x="351" y="957"/>
                    </a:lnTo>
                    <a:lnTo>
                      <a:pt x="345" y="952"/>
                    </a:lnTo>
                    <a:lnTo>
                      <a:pt x="340" y="948"/>
                    </a:lnTo>
                    <a:lnTo>
                      <a:pt x="332" y="936"/>
                    </a:lnTo>
                    <a:lnTo>
                      <a:pt x="326" y="927"/>
                    </a:lnTo>
                    <a:lnTo>
                      <a:pt x="324" y="919"/>
                    </a:lnTo>
                    <a:lnTo>
                      <a:pt x="324" y="917"/>
                    </a:lnTo>
                    <a:lnTo>
                      <a:pt x="338" y="814"/>
                    </a:lnTo>
                    <a:close/>
                  </a:path>
                </a:pathLst>
              </a:custGeom>
              <a:solidFill>
                <a:srgbClr val="66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06" name="Freeform 207"/>
              <p:cNvSpPr>
                <a:spLocks/>
              </p:cNvSpPr>
              <p:nvPr/>
            </p:nvSpPr>
            <p:spPr bwMode="auto">
              <a:xfrm>
                <a:off x="2943" y="1834"/>
                <a:ext cx="33" cy="33"/>
              </a:xfrm>
              <a:custGeom>
                <a:avLst/>
                <a:gdLst>
                  <a:gd name="T0" fmla="*/ 0 w 286"/>
                  <a:gd name="T1" fmla="*/ 0 h 289"/>
                  <a:gd name="T2" fmla="*/ 0 w 286"/>
                  <a:gd name="T3" fmla="*/ 0 h 289"/>
                  <a:gd name="T4" fmla="*/ 0 w 286"/>
                  <a:gd name="T5" fmla="*/ 0 h 289"/>
                  <a:gd name="T6" fmla="*/ 0 w 286"/>
                  <a:gd name="T7" fmla="*/ 0 h 289"/>
                  <a:gd name="T8" fmla="*/ 0 w 286"/>
                  <a:gd name="T9" fmla="*/ 0 h 289"/>
                  <a:gd name="T10" fmla="*/ 0 w 286"/>
                  <a:gd name="T11" fmla="*/ 0 h 289"/>
                  <a:gd name="T12" fmla="*/ 0 w 286"/>
                  <a:gd name="T13" fmla="*/ 0 h 289"/>
                  <a:gd name="T14" fmla="*/ 0 w 286"/>
                  <a:gd name="T15" fmla="*/ 0 h 289"/>
                  <a:gd name="T16" fmla="*/ 0 w 286"/>
                  <a:gd name="T17" fmla="*/ 0 h 289"/>
                  <a:gd name="T18" fmla="*/ 0 w 286"/>
                  <a:gd name="T19" fmla="*/ 0 h 289"/>
                  <a:gd name="T20" fmla="*/ 0 w 286"/>
                  <a:gd name="T21" fmla="*/ 0 h 289"/>
                  <a:gd name="T22" fmla="*/ 0 w 286"/>
                  <a:gd name="T23" fmla="*/ 0 h 289"/>
                  <a:gd name="T24" fmla="*/ 0 w 286"/>
                  <a:gd name="T25" fmla="*/ 0 h 289"/>
                  <a:gd name="T26" fmla="*/ 0 w 286"/>
                  <a:gd name="T27" fmla="*/ 0 h 289"/>
                  <a:gd name="T28" fmla="*/ 0 w 286"/>
                  <a:gd name="T29" fmla="*/ 0 h 289"/>
                  <a:gd name="T30" fmla="*/ 0 w 286"/>
                  <a:gd name="T31" fmla="*/ 0 h 289"/>
                  <a:gd name="T32" fmla="*/ 0 w 286"/>
                  <a:gd name="T33" fmla="*/ 0 h 289"/>
                  <a:gd name="T34" fmla="*/ 0 w 286"/>
                  <a:gd name="T35" fmla="*/ 0 h 289"/>
                  <a:gd name="T36" fmla="*/ 0 w 286"/>
                  <a:gd name="T37" fmla="*/ 0 h 289"/>
                  <a:gd name="T38" fmla="*/ 0 w 286"/>
                  <a:gd name="T39" fmla="*/ 0 h 289"/>
                  <a:gd name="T40" fmla="*/ 0 w 286"/>
                  <a:gd name="T41" fmla="*/ 0 h 289"/>
                  <a:gd name="T42" fmla="*/ 0 w 286"/>
                  <a:gd name="T43" fmla="*/ 0 h 289"/>
                  <a:gd name="T44" fmla="*/ 0 w 286"/>
                  <a:gd name="T45" fmla="*/ 0 h 289"/>
                  <a:gd name="T46" fmla="*/ 0 w 286"/>
                  <a:gd name="T47" fmla="*/ 0 h 289"/>
                  <a:gd name="T48" fmla="*/ 0 w 286"/>
                  <a:gd name="T49" fmla="*/ 0 h 289"/>
                  <a:gd name="T50" fmla="*/ 0 w 286"/>
                  <a:gd name="T51" fmla="*/ 0 h 289"/>
                  <a:gd name="T52" fmla="*/ 0 w 286"/>
                  <a:gd name="T53" fmla="*/ 0 h 289"/>
                  <a:gd name="T54" fmla="*/ 0 w 286"/>
                  <a:gd name="T55" fmla="*/ 0 h 289"/>
                  <a:gd name="T56" fmla="*/ 0 w 286"/>
                  <a:gd name="T57" fmla="*/ 0 h 289"/>
                  <a:gd name="T58" fmla="*/ 0 w 286"/>
                  <a:gd name="T59" fmla="*/ 0 h 289"/>
                  <a:gd name="T60" fmla="*/ 0 w 286"/>
                  <a:gd name="T61" fmla="*/ 0 h 289"/>
                  <a:gd name="T62" fmla="*/ 0 w 286"/>
                  <a:gd name="T63" fmla="*/ 0 h 289"/>
                  <a:gd name="T64" fmla="*/ 0 w 286"/>
                  <a:gd name="T65" fmla="*/ 0 h 289"/>
                  <a:gd name="T66" fmla="*/ 0 w 286"/>
                  <a:gd name="T67" fmla="*/ 0 h 289"/>
                  <a:gd name="T68" fmla="*/ 0 w 286"/>
                  <a:gd name="T69" fmla="*/ 0 h 289"/>
                  <a:gd name="T70" fmla="*/ 0 w 286"/>
                  <a:gd name="T71" fmla="*/ 0 h 289"/>
                  <a:gd name="T72" fmla="*/ 0 w 286"/>
                  <a:gd name="T73" fmla="*/ 0 h 289"/>
                  <a:gd name="T74" fmla="*/ 0 w 286"/>
                  <a:gd name="T75" fmla="*/ 0 h 289"/>
                  <a:gd name="T76" fmla="*/ 0 w 286"/>
                  <a:gd name="T77" fmla="*/ 0 h 289"/>
                  <a:gd name="T78" fmla="*/ 0 w 286"/>
                  <a:gd name="T79" fmla="*/ 0 h 289"/>
                  <a:gd name="T80" fmla="*/ 0 w 286"/>
                  <a:gd name="T81" fmla="*/ 0 h 289"/>
                  <a:gd name="T82" fmla="*/ 0 w 286"/>
                  <a:gd name="T83" fmla="*/ 0 h 289"/>
                  <a:gd name="T84" fmla="*/ 0 w 286"/>
                  <a:gd name="T85" fmla="*/ 0 h 289"/>
                  <a:gd name="T86" fmla="*/ 0 w 286"/>
                  <a:gd name="T87" fmla="*/ 0 h 289"/>
                  <a:gd name="T88" fmla="*/ 0 w 286"/>
                  <a:gd name="T89" fmla="*/ 0 h 289"/>
                  <a:gd name="T90" fmla="*/ 0 w 286"/>
                  <a:gd name="T91" fmla="*/ 0 h 289"/>
                  <a:gd name="T92" fmla="*/ 0 w 286"/>
                  <a:gd name="T93" fmla="*/ 0 h 289"/>
                  <a:gd name="T94" fmla="*/ 0 w 286"/>
                  <a:gd name="T95" fmla="*/ 0 h 289"/>
                  <a:gd name="T96" fmla="*/ 0 w 286"/>
                  <a:gd name="T97" fmla="*/ 0 h 289"/>
                  <a:gd name="T98" fmla="*/ 0 w 286"/>
                  <a:gd name="T99" fmla="*/ 0 h 289"/>
                  <a:gd name="T100" fmla="*/ 0 w 286"/>
                  <a:gd name="T101" fmla="*/ 0 h 289"/>
                  <a:gd name="T102" fmla="*/ 0 w 286"/>
                  <a:gd name="T103" fmla="*/ 0 h 289"/>
                  <a:gd name="T104" fmla="*/ 0 w 286"/>
                  <a:gd name="T105" fmla="*/ 0 h 289"/>
                  <a:gd name="T106" fmla="*/ 0 w 286"/>
                  <a:gd name="T107" fmla="*/ 0 h 289"/>
                  <a:gd name="T108" fmla="*/ 0 w 286"/>
                  <a:gd name="T109" fmla="*/ 0 h 289"/>
                  <a:gd name="T110" fmla="*/ 0 w 286"/>
                  <a:gd name="T111" fmla="*/ 0 h 289"/>
                  <a:gd name="T112" fmla="*/ 0 w 286"/>
                  <a:gd name="T113" fmla="*/ 0 h 289"/>
                  <a:gd name="T114" fmla="*/ 0 w 286"/>
                  <a:gd name="T115" fmla="*/ 0 h 289"/>
                  <a:gd name="T116" fmla="*/ 0 w 286"/>
                  <a:gd name="T117" fmla="*/ 0 h 289"/>
                  <a:gd name="T118" fmla="*/ 0 w 286"/>
                  <a:gd name="T119" fmla="*/ 0 h 2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6"/>
                  <a:gd name="T181" fmla="*/ 0 h 289"/>
                  <a:gd name="T182" fmla="*/ 286 w 286"/>
                  <a:gd name="T183" fmla="*/ 289 h 2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6" h="289">
                    <a:moveTo>
                      <a:pt x="167" y="0"/>
                    </a:moveTo>
                    <a:lnTo>
                      <a:pt x="171" y="1"/>
                    </a:lnTo>
                    <a:lnTo>
                      <a:pt x="179" y="9"/>
                    </a:lnTo>
                    <a:lnTo>
                      <a:pt x="192" y="19"/>
                    </a:lnTo>
                    <a:lnTo>
                      <a:pt x="208" y="32"/>
                    </a:lnTo>
                    <a:lnTo>
                      <a:pt x="225" y="47"/>
                    </a:lnTo>
                    <a:lnTo>
                      <a:pt x="242" y="63"/>
                    </a:lnTo>
                    <a:lnTo>
                      <a:pt x="257" y="80"/>
                    </a:lnTo>
                    <a:lnTo>
                      <a:pt x="269" y="97"/>
                    </a:lnTo>
                    <a:lnTo>
                      <a:pt x="279" y="115"/>
                    </a:lnTo>
                    <a:lnTo>
                      <a:pt x="282" y="134"/>
                    </a:lnTo>
                    <a:lnTo>
                      <a:pt x="286" y="155"/>
                    </a:lnTo>
                    <a:lnTo>
                      <a:pt x="286" y="176"/>
                    </a:lnTo>
                    <a:lnTo>
                      <a:pt x="286" y="195"/>
                    </a:lnTo>
                    <a:lnTo>
                      <a:pt x="284" y="211"/>
                    </a:lnTo>
                    <a:lnTo>
                      <a:pt x="284" y="222"/>
                    </a:lnTo>
                    <a:lnTo>
                      <a:pt x="284" y="226"/>
                    </a:lnTo>
                    <a:lnTo>
                      <a:pt x="282" y="228"/>
                    </a:lnTo>
                    <a:lnTo>
                      <a:pt x="282" y="236"/>
                    </a:lnTo>
                    <a:lnTo>
                      <a:pt x="279" y="247"/>
                    </a:lnTo>
                    <a:lnTo>
                      <a:pt x="275" y="259"/>
                    </a:lnTo>
                    <a:lnTo>
                      <a:pt x="265" y="270"/>
                    </a:lnTo>
                    <a:lnTo>
                      <a:pt x="254" y="282"/>
                    </a:lnTo>
                    <a:lnTo>
                      <a:pt x="246" y="285"/>
                    </a:lnTo>
                    <a:lnTo>
                      <a:pt x="238" y="287"/>
                    </a:lnTo>
                    <a:lnTo>
                      <a:pt x="229" y="289"/>
                    </a:lnTo>
                    <a:lnTo>
                      <a:pt x="217" y="289"/>
                    </a:lnTo>
                    <a:lnTo>
                      <a:pt x="188" y="287"/>
                    </a:lnTo>
                    <a:lnTo>
                      <a:pt x="154" y="280"/>
                    </a:lnTo>
                    <a:lnTo>
                      <a:pt x="117" y="268"/>
                    </a:lnTo>
                    <a:lnTo>
                      <a:pt x="81" y="253"/>
                    </a:lnTo>
                    <a:lnTo>
                      <a:pt x="66" y="243"/>
                    </a:lnTo>
                    <a:lnTo>
                      <a:pt x="48" y="234"/>
                    </a:lnTo>
                    <a:lnTo>
                      <a:pt x="35" y="222"/>
                    </a:lnTo>
                    <a:lnTo>
                      <a:pt x="21" y="209"/>
                    </a:lnTo>
                    <a:lnTo>
                      <a:pt x="12" y="195"/>
                    </a:lnTo>
                    <a:lnTo>
                      <a:pt x="6" y="180"/>
                    </a:lnTo>
                    <a:lnTo>
                      <a:pt x="0" y="165"/>
                    </a:lnTo>
                    <a:lnTo>
                      <a:pt x="0" y="147"/>
                    </a:lnTo>
                    <a:lnTo>
                      <a:pt x="2" y="130"/>
                    </a:lnTo>
                    <a:lnTo>
                      <a:pt x="8" y="115"/>
                    </a:lnTo>
                    <a:lnTo>
                      <a:pt x="14" y="101"/>
                    </a:lnTo>
                    <a:lnTo>
                      <a:pt x="23" y="90"/>
                    </a:lnTo>
                    <a:lnTo>
                      <a:pt x="33" y="80"/>
                    </a:lnTo>
                    <a:lnTo>
                      <a:pt x="43" y="71"/>
                    </a:lnTo>
                    <a:lnTo>
                      <a:pt x="54" y="63"/>
                    </a:lnTo>
                    <a:lnTo>
                      <a:pt x="66" y="57"/>
                    </a:lnTo>
                    <a:lnTo>
                      <a:pt x="89" y="47"/>
                    </a:lnTo>
                    <a:lnTo>
                      <a:pt x="108" y="42"/>
                    </a:lnTo>
                    <a:lnTo>
                      <a:pt x="121" y="38"/>
                    </a:lnTo>
                    <a:lnTo>
                      <a:pt x="127" y="38"/>
                    </a:lnTo>
                    <a:lnTo>
                      <a:pt x="127" y="36"/>
                    </a:lnTo>
                    <a:lnTo>
                      <a:pt x="131" y="36"/>
                    </a:lnTo>
                    <a:lnTo>
                      <a:pt x="133" y="34"/>
                    </a:lnTo>
                    <a:lnTo>
                      <a:pt x="138" y="32"/>
                    </a:lnTo>
                    <a:lnTo>
                      <a:pt x="142" y="30"/>
                    </a:lnTo>
                    <a:lnTo>
                      <a:pt x="146" y="26"/>
                    </a:lnTo>
                    <a:lnTo>
                      <a:pt x="150" y="23"/>
                    </a:lnTo>
                    <a:lnTo>
                      <a:pt x="152" y="17"/>
                    </a:lnTo>
                    <a:lnTo>
                      <a:pt x="1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07" name="Freeform 208"/>
              <p:cNvSpPr>
                <a:spLocks/>
              </p:cNvSpPr>
              <p:nvPr/>
            </p:nvSpPr>
            <p:spPr bwMode="auto">
              <a:xfrm>
                <a:off x="2969" y="1819"/>
                <a:ext cx="7" cy="8"/>
              </a:xfrm>
              <a:custGeom>
                <a:avLst/>
                <a:gdLst>
                  <a:gd name="T0" fmla="*/ 0 w 61"/>
                  <a:gd name="T1" fmla="*/ 0 h 71"/>
                  <a:gd name="T2" fmla="*/ 0 w 61"/>
                  <a:gd name="T3" fmla="*/ 0 h 71"/>
                  <a:gd name="T4" fmla="*/ 0 w 61"/>
                  <a:gd name="T5" fmla="*/ 0 h 71"/>
                  <a:gd name="T6" fmla="*/ 0 w 61"/>
                  <a:gd name="T7" fmla="*/ 0 h 71"/>
                  <a:gd name="T8" fmla="*/ 0 w 61"/>
                  <a:gd name="T9" fmla="*/ 0 h 71"/>
                  <a:gd name="T10" fmla="*/ 0 60000 65536"/>
                  <a:gd name="T11" fmla="*/ 0 60000 65536"/>
                  <a:gd name="T12" fmla="*/ 0 60000 65536"/>
                  <a:gd name="T13" fmla="*/ 0 60000 65536"/>
                  <a:gd name="T14" fmla="*/ 0 60000 65536"/>
                  <a:gd name="T15" fmla="*/ 0 w 61"/>
                  <a:gd name="T16" fmla="*/ 0 h 71"/>
                  <a:gd name="T17" fmla="*/ 61 w 61"/>
                  <a:gd name="T18" fmla="*/ 71 h 71"/>
                </a:gdLst>
                <a:ahLst/>
                <a:cxnLst>
                  <a:cxn ang="T10">
                    <a:pos x="T0" y="T1"/>
                  </a:cxn>
                  <a:cxn ang="T11">
                    <a:pos x="T2" y="T3"/>
                  </a:cxn>
                  <a:cxn ang="T12">
                    <a:pos x="T4" y="T5"/>
                  </a:cxn>
                  <a:cxn ang="T13">
                    <a:pos x="T6" y="T7"/>
                  </a:cxn>
                  <a:cxn ang="T14">
                    <a:pos x="T8" y="T9"/>
                  </a:cxn>
                </a:cxnLst>
                <a:rect l="T15" t="T16" r="T17" b="T18"/>
                <a:pathLst>
                  <a:path w="61" h="71">
                    <a:moveTo>
                      <a:pt x="38" y="0"/>
                    </a:moveTo>
                    <a:lnTo>
                      <a:pt x="0" y="52"/>
                    </a:lnTo>
                    <a:lnTo>
                      <a:pt x="28" y="71"/>
                    </a:lnTo>
                    <a:lnTo>
                      <a:pt x="61" y="1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08" name="Freeform 209"/>
              <p:cNvSpPr>
                <a:spLocks/>
              </p:cNvSpPr>
              <p:nvPr/>
            </p:nvSpPr>
            <p:spPr bwMode="auto">
              <a:xfrm>
                <a:off x="2974" y="1820"/>
                <a:ext cx="10" cy="10"/>
              </a:xfrm>
              <a:custGeom>
                <a:avLst/>
                <a:gdLst>
                  <a:gd name="T0" fmla="*/ 0 w 80"/>
                  <a:gd name="T1" fmla="*/ 0 h 79"/>
                  <a:gd name="T2" fmla="*/ 0 w 80"/>
                  <a:gd name="T3" fmla="*/ 0 h 79"/>
                  <a:gd name="T4" fmla="*/ 0 w 80"/>
                  <a:gd name="T5" fmla="*/ 0 h 79"/>
                  <a:gd name="T6" fmla="*/ 0 w 80"/>
                  <a:gd name="T7" fmla="*/ 0 h 79"/>
                  <a:gd name="T8" fmla="*/ 0 w 80"/>
                  <a:gd name="T9" fmla="*/ 0 h 79"/>
                  <a:gd name="T10" fmla="*/ 0 60000 65536"/>
                  <a:gd name="T11" fmla="*/ 0 60000 65536"/>
                  <a:gd name="T12" fmla="*/ 0 60000 65536"/>
                  <a:gd name="T13" fmla="*/ 0 60000 65536"/>
                  <a:gd name="T14" fmla="*/ 0 60000 65536"/>
                  <a:gd name="T15" fmla="*/ 0 w 80"/>
                  <a:gd name="T16" fmla="*/ 0 h 79"/>
                  <a:gd name="T17" fmla="*/ 80 w 80"/>
                  <a:gd name="T18" fmla="*/ 79 h 79"/>
                </a:gdLst>
                <a:ahLst/>
                <a:cxnLst>
                  <a:cxn ang="T10">
                    <a:pos x="T0" y="T1"/>
                  </a:cxn>
                  <a:cxn ang="T11">
                    <a:pos x="T2" y="T3"/>
                  </a:cxn>
                  <a:cxn ang="T12">
                    <a:pos x="T4" y="T5"/>
                  </a:cxn>
                  <a:cxn ang="T13">
                    <a:pos x="T6" y="T7"/>
                  </a:cxn>
                  <a:cxn ang="T14">
                    <a:pos x="T8" y="T9"/>
                  </a:cxn>
                </a:cxnLst>
                <a:rect l="T15" t="T16" r="T17" b="T18"/>
                <a:pathLst>
                  <a:path w="80" h="79">
                    <a:moveTo>
                      <a:pt x="30" y="0"/>
                    </a:moveTo>
                    <a:lnTo>
                      <a:pt x="0" y="60"/>
                    </a:lnTo>
                    <a:lnTo>
                      <a:pt x="57" y="79"/>
                    </a:lnTo>
                    <a:lnTo>
                      <a:pt x="80" y="14"/>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09" name="Freeform 210"/>
              <p:cNvSpPr>
                <a:spLocks/>
              </p:cNvSpPr>
              <p:nvPr/>
            </p:nvSpPr>
            <p:spPr bwMode="auto">
              <a:xfrm>
                <a:off x="2983" y="1823"/>
                <a:ext cx="6" cy="8"/>
              </a:xfrm>
              <a:custGeom>
                <a:avLst/>
                <a:gdLst>
                  <a:gd name="T0" fmla="*/ 0 w 48"/>
                  <a:gd name="T1" fmla="*/ 0 h 77"/>
                  <a:gd name="T2" fmla="*/ 0 w 48"/>
                  <a:gd name="T3" fmla="*/ 0 h 77"/>
                  <a:gd name="T4" fmla="*/ 0 w 48"/>
                  <a:gd name="T5" fmla="*/ 0 h 77"/>
                  <a:gd name="T6" fmla="*/ 0 w 48"/>
                  <a:gd name="T7" fmla="*/ 0 h 77"/>
                  <a:gd name="T8" fmla="*/ 0 w 48"/>
                  <a:gd name="T9" fmla="*/ 0 h 77"/>
                  <a:gd name="T10" fmla="*/ 0 60000 65536"/>
                  <a:gd name="T11" fmla="*/ 0 60000 65536"/>
                  <a:gd name="T12" fmla="*/ 0 60000 65536"/>
                  <a:gd name="T13" fmla="*/ 0 60000 65536"/>
                  <a:gd name="T14" fmla="*/ 0 60000 65536"/>
                  <a:gd name="T15" fmla="*/ 0 w 48"/>
                  <a:gd name="T16" fmla="*/ 0 h 77"/>
                  <a:gd name="T17" fmla="*/ 48 w 48"/>
                  <a:gd name="T18" fmla="*/ 77 h 77"/>
                </a:gdLst>
                <a:ahLst/>
                <a:cxnLst>
                  <a:cxn ang="T10">
                    <a:pos x="T0" y="T1"/>
                  </a:cxn>
                  <a:cxn ang="T11">
                    <a:pos x="T2" y="T3"/>
                  </a:cxn>
                  <a:cxn ang="T12">
                    <a:pos x="T4" y="T5"/>
                  </a:cxn>
                  <a:cxn ang="T13">
                    <a:pos x="T6" y="T7"/>
                  </a:cxn>
                  <a:cxn ang="T14">
                    <a:pos x="T8" y="T9"/>
                  </a:cxn>
                </a:cxnLst>
                <a:rect l="T15" t="T16" r="T17" b="T18"/>
                <a:pathLst>
                  <a:path w="48" h="77">
                    <a:moveTo>
                      <a:pt x="17" y="0"/>
                    </a:moveTo>
                    <a:lnTo>
                      <a:pt x="0" y="63"/>
                    </a:lnTo>
                    <a:lnTo>
                      <a:pt x="32" y="77"/>
                    </a:lnTo>
                    <a:lnTo>
                      <a:pt x="48" y="7"/>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10" name="Freeform 211"/>
              <p:cNvSpPr>
                <a:spLocks/>
              </p:cNvSpPr>
              <p:nvPr/>
            </p:nvSpPr>
            <p:spPr bwMode="auto">
              <a:xfrm>
                <a:off x="2989" y="1824"/>
                <a:ext cx="7" cy="7"/>
              </a:xfrm>
              <a:custGeom>
                <a:avLst/>
                <a:gdLst>
                  <a:gd name="T0" fmla="*/ 0 w 63"/>
                  <a:gd name="T1" fmla="*/ 0 h 66"/>
                  <a:gd name="T2" fmla="*/ 0 w 63"/>
                  <a:gd name="T3" fmla="*/ 0 h 66"/>
                  <a:gd name="T4" fmla="*/ 0 w 63"/>
                  <a:gd name="T5" fmla="*/ 0 h 66"/>
                  <a:gd name="T6" fmla="*/ 0 w 63"/>
                  <a:gd name="T7" fmla="*/ 0 h 66"/>
                  <a:gd name="T8" fmla="*/ 0 w 63"/>
                  <a:gd name="T9" fmla="*/ 0 h 66"/>
                  <a:gd name="T10" fmla="*/ 0 60000 65536"/>
                  <a:gd name="T11" fmla="*/ 0 60000 65536"/>
                  <a:gd name="T12" fmla="*/ 0 60000 65536"/>
                  <a:gd name="T13" fmla="*/ 0 60000 65536"/>
                  <a:gd name="T14" fmla="*/ 0 60000 65536"/>
                  <a:gd name="T15" fmla="*/ 0 w 63"/>
                  <a:gd name="T16" fmla="*/ 0 h 66"/>
                  <a:gd name="T17" fmla="*/ 63 w 63"/>
                  <a:gd name="T18" fmla="*/ 66 h 66"/>
                </a:gdLst>
                <a:ahLst/>
                <a:cxnLst>
                  <a:cxn ang="T10">
                    <a:pos x="T0" y="T1"/>
                  </a:cxn>
                  <a:cxn ang="T11">
                    <a:pos x="T2" y="T3"/>
                  </a:cxn>
                  <a:cxn ang="T12">
                    <a:pos x="T4" y="T5"/>
                  </a:cxn>
                  <a:cxn ang="T13">
                    <a:pos x="T6" y="T7"/>
                  </a:cxn>
                  <a:cxn ang="T14">
                    <a:pos x="T8" y="T9"/>
                  </a:cxn>
                </a:cxnLst>
                <a:rect l="T15" t="T16" r="T17" b="T18"/>
                <a:pathLst>
                  <a:path w="63" h="66">
                    <a:moveTo>
                      <a:pt x="0" y="66"/>
                    </a:moveTo>
                    <a:lnTo>
                      <a:pt x="11" y="0"/>
                    </a:lnTo>
                    <a:lnTo>
                      <a:pt x="63" y="0"/>
                    </a:lnTo>
                    <a:lnTo>
                      <a:pt x="63" y="66"/>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11" name="Freeform 212"/>
              <p:cNvSpPr>
                <a:spLocks/>
              </p:cNvSpPr>
              <p:nvPr/>
            </p:nvSpPr>
            <p:spPr bwMode="auto">
              <a:xfrm>
                <a:off x="2998" y="1823"/>
                <a:ext cx="6" cy="8"/>
              </a:xfrm>
              <a:custGeom>
                <a:avLst/>
                <a:gdLst>
                  <a:gd name="T0" fmla="*/ 0 w 54"/>
                  <a:gd name="T1" fmla="*/ 0 h 70"/>
                  <a:gd name="T2" fmla="*/ 0 w 54"/>
                  <a:gd name="T3" fmla="*/ 0 h 70"/>
                  <a:gd name="T4" fmla="*/ 0 w 54"/>
                  <a:gd name="T5" fmla="*/ 0 h 70"/>
                  <a:gd name="T6" fmla="*/ 0 w 54"/>
                  <a:gd name="T7" fmla="*/ 0 h 70"/>
                  <a:gd name="T8" fmla="*/ 0 w 54"/>
                  <a:gd name="T9" fmla="*/ 0 h 70"/>
                  <a:gd name="T10" fmla="*/ 0 60000 65536"/>
                  <a:gd name="T11" fmla="*/ 0 60000 65536"/>
                  <a:gd name="T12" fmla="*/ 0 60000 65536"/>
                  <a:gd name="T13" fmla="*/ 0 60000 65536"/>
                  <a:gd name="T14" fmla="*/ 0 60000 65536"/>
                  <a:gd name="T15" fmla="*/ 0 w 54"/>
                  <a:gd name="T16" fmla="*/ 0 h 70"/>
                  <a:gd name="T17" fmla="*/ 54 w 54"/>
                  <a:gd name="T18" fmla="*/ 70 h 70"/>
                </a:gdLst>
                <a:ahLst/>
                <a:cxnLst>
                  <a:cxn ang="T10">
                    <a:pos x="T0" y="T1"/>
                  </a:cxn>
                  <a:cxn ang="T11">
                    <a:pos x="T2" y="T3"/>
                  </a:cxn>
                  <a:cxn ang="T12">
                    <a:pos x="T4" y="T5"/>
                  </a:cxn>
                  <a:cxn ang="T13">
                    <a:pos x="T6" y="T7"/>
                  </a:cxn>
                  <a:cxn ang="T14">
                    <a:pos x="T8" y="T9"/>
                  </a:cxn>
                </a:cxnLst>
                <a:rect l="T15" t="T16" r="T17" b="T18"/>
                <a:pathLst>
                  <a:path w="54" h="70">
                    <a:moveTo>
                      <a:pt x="0" y="4"/>
                    </a:moveTo>
                    <a:lnTo>
                      <a:pt x="0" y="70"/>
                    </a:lnTo>
                    <a:lnTo>
                      <a:pt x="54" y="70"/>
                    </a:lnTo>
                    <a:lnTo>
                      <a:pt x="54"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12" name="Freeform 213"/>
              <p:cNvSpPr>
                <a:spLocks/>
              </p:cNvSpPr>
              <p:nvPr/>
            </p:nvSpPr>
            <p:spPr bwMode="auto">
              <a:xfrm>
                <a:off x="2986" y="1817"/>
                <a:ext cx="5" cy="5"/>
              </a:xfrm>
              <a:custGeom>
                <a:avLst/>
                <a:gdLst>
                  <a:gd name="T0" fmla="*/ 0 w 45"/>
                  <a:gd name="T1" fmla="*/ 0 h 40"/>
                  <a:gd name="T2" fmla="*/ 0 w 45"/>
                  <a:gd name="T3" fmla="*/ 0 h 40"/>
                  <a:gd name="T4" fmla="*/ 0 w 45"/>
                  <a:gd name="T5" fmla="*/ 0 h 40"/>
                  <a:gd name="T6" fmla="*/ 0 w 45"/>
                  <a:gd name="T7" fmla="*/ 0 h 40"/>
                  <a:gd name="T8" fmla="*/ 0 w 45"/>
                  <a:gd name="T9" fmla="*/ 0 h 40"/>
                  <a:gd name="T10" fmla="*/ 0 60000 65536"/>
                  <a:gd name="T11" fmla="*/ 0 60000 65536"/>
                  <a:gd name="T12" fmla="*/ 0 60000 65536"/>
                  <a:gd name="T13" fmla="*/ 0 60000 65536"/>
                  <a:gd name="T14" fmla="*/ 0 60000 65536"/>
                  <a:gd name="T15" fmla="*/ 0 w 45"/>
                  <a:gd name="T16" fmla="*/ 0 h 40"/>
                  <a:gd name="T17" fmla="*/ 45 w 45"/>
                  <a:gd name="T18" fmla="*/ 40 h 40"/>
                </a:gdLst>
                <a:ahLst/>
                <a:cxnLst>
                  <a:cxn ang="T10">
                    <a:pos x="T0" y="T1"/>
                  </a:cxn>
                  <a:cxn ang="T11">
                    <a:pos x="T2" y="T3"/>
                  </a:cxn>
                  <a:cxn ang="T12">
                    <a:pos x="T4" y="T5"/>
                  </a:cxn>
                  <a:cxn ang="T13">
                    <a:pos x="T6" y="T7"/>
                  </a:cxn>
                  <a:cxn ang="T14">
                    <a:pos x="T8" y="T9"/>
                  </a:cxn>
                </a:cxnLst>
                <a:rect l="T15" t="T16" r="T17" b="T18"/>
                <a:pathLst>
                  <a:path w="45" h="40">
                    <a:moveTo>
                      <a:pt x="0" y="34"/>
                    </a:moveTo>
                    <a:lnTo>
                      <a:pt x="22" y="40"/>
                    </a:lnTo>
                    <a:lnTo>
                      <a:pt x="45" y="0"/>
                    </a:lnTo>
                    <a:lnTo>
                      <a:pt x="27" y="2"/>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13" name="Freeform 214"/>
              <p:cNvSpPr>
                <a:spLocks/>
              </p:cNvSpPr>
              <p:nvPr/>
            </p:nvSpPr>
            <p:spPr bwMode="auto">
              <a:xfrm>
                <a:off x="2991" y="1817"/>
                <a:ext cx="5" cy="6"/>
              </a:xfrm>
              <a:custGeom>
                <a:avLst/>
                <a:gdLst>
                  <a:gd name="T0" fmla="*/ 0 w 46"/>
                  <a:gd name="T1" fmla="*/ 0 h 44"/>
                  <a:gd name="T2" fmla="*/ 0 w 46"/>
                  <a:gd name="T3" fmla="*/ 0 h 44"/>
                  <a:gd name="T4" fmla="*/ 0 w 46"/>
                  <a:gd name="T5" fmla="*/ 0 h 44"/>
                  <a:gd name="T6" fmla="*/ 0 w 46"/>
                  <a:gd name="T7" fmla="*/ 0 h 44"/>
                  <a:gd name="T8" fmla="*/ 0 w 46"/>
                  <a:gd name="T9" fmla="*/ 0 h 44"/>
                  <a:gd name="T10" fmla="*/ 0 60000 65536"/>
                  <a:gd name="T11" fmla="*/ 0 60000 65536"/>
                  <a:gd name="T12" fmla="*/ 0 60000 65536"/>
                  <a:gd name="T13" fmla="*/ 0 60000 65536"/>
                  <a:gd name="T14" fmla="*/ 0 60000 65536"/>
                  <a:gd name="T15" fmla="*/ 0 w 46"/>
                  <a:gd name="T16" fmla="*/ 0 h 44"/>
                  <a:gd name="T17" fmla="*/ 46 w 46"/>
                  <a:gd name="T18" fmla="*/ 44 h 44"/>
                </a:gdLst>
                <a:ahLst/>
                <a:cxnLst>
                  <a:cxn ang="T10">
                    <a:pos x="T0" y="T1"/>
                  </a:cxn>
                  <a:cxn ang="T11">
                    <a:pos x="T2" y="T3"/>
                  </a:cxn>
                  <a:cxn ang="T12">
                    <a:pos x="T4" y="T5"/>
                  </a:cxn>
                  <a:cxn ang="T13">
                    <a:pos x="T6" y="T7"/>
                  </a:cxn>
                  <a:cxn ang="T14">
                    <a:pos x="T8" y="T9"/>
                  </a:cxn>
                </a:cxnLst>
                <a:rect l="T15" t="T16" r="T17" b="T18"/>
                <a:pathLst>
                  <a:path w="46" h="44">
                    <a:moveTo>
                      <a:pt x="0" y="44"/>
                    </a:moveTo>
                    <a:lnTo>
                      <a:pt x="46" y="44"/>
                    </a:lnTo>
                    <a:lnTo>
                      <a:pt x="44" y="0"/>
                    </a:lnTo>
                    <a:lnTo>
                      <a:pt x="15" y="0"/>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14" name="Freeform 215"/>
              <p:cNvSpPr>
                <a:spLocks/>
              </p:cNvSpPr>
              <p:nvPr/>
            </p:nvSpPr>
            <p:spPr bwMode="auto">
              <a:xfrm>
                <a:off x="2998" y="1817"/>
                <a:ext cx="5" cy="5"/>
              </a:xfrm>
              <a:custGeom>
                <a:avLst/>
                <a:gdLst>
                  <a:gd name="T0" fmla="*/ 0 w 48"/>
                  <a:gd name="T1" fmla="*/ 0 h 42"/>
                  <a:gd name="T2" fmla="*/ 0 w 48"/>
                  <a:gd name="T3" fmla="*/ 0 h 42"/>
                  <a:gd name="T4" fmla="*/ 0 w 48"/>
                  <a:gd name="T5" fmla="*/ 0 h 42"/>
                  <a:gd name="T6" fmla="*/ 0 w 48"/>
                  <a:gd name="T7" fmla="*/ 0 h 42"/>
                  <a:gd name="T8" fmla="*/ 0 w 48"/>
                  <a:gd name="T9" fmla="*/ 0 h 42"/>
                  <a:gd name="T10" fmla="*/ 0 60000 65536"/>
                  <a:gd name="T11" fmla="*/ 0 60000 65536"/>
                  <a:gd name="T12" fmla="*/ 0 60000 65536"/>
                  <a:gd name="T13" fmla="*/ 0 60000 65536"/>
                  <a:gd name="T14" fmla="*/ 0 60000 65536"/>
                  <a:gd name="T15" fmla="*/ 0 w 48"/>
                  <a:gd name="T16" fmla="*/ 0 h 42"/>
                  <a:gd name="T17" fmla="*/ 48 w 48"/>
                  <a:gd name="T18" fmla="*/ 42 h 42"/>
                </a:gdLst>
                <a:ahLst/>
                <a:cxnLst>
                  <a:cxn ang="T10">
                    <a:pos x="T0" y="T1"/>
                  </a:cxn>
                  <a:cxn ang="T11">
                    <a:pos x="T2" y="T3"/>
                  </a:cxn>
                  <a:cxn ang="T12">
                    <a:pos x="T4" y="T5"/>
                  </a:cxn>
                  <a:cxn ang="T13">
                    <a:pos x="T6" y="T7"/>
                  </a:cxn>
                  <a:cxn ang="T14">
                    <a:pos x="T8" y="T9"/>
                  </a:cxn>
                </a:cxnLst>
                <a:rect l="T15" t="T16" r="T17" b="T18"/>
                <a:pathLst>
                  <a:path w="48" h="42">
                    <a:moveTo>
                      <a:pt x="0" y="2"/>
                    </a:moveTo>
                    <a:lnTo>
                      <a:pt x="0" y="42"/>
                    </a:lnTo>
                    <a:lnTo>
                      <a:pt x="48" y="42"/>
                    </a:lnTo>
                    <a:lnTo>
                      <a:pt x="31"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15" name="Freeform 216"/>
              <p:cNvSpPr>
                <a:spLocks/>
              </p:cNvSpPr>
              <p:nvPr/>
            </p:nvSpPr>
            <p:spPr bwMode="auto">
              <a:xfrm>
                <a:off x="3050" y="1848"/>
                <a:ext cx="5" cy="5"/>
              </a:xfrm>
              <a:custGeom>
                <a:avLst/>
                <a:gdLst>
                  <a:gd name="T0" fmla="*/ 0 w 38"/>
                  <a:gd name="T1" fmla="*/ 0 h 46"/>
                  <a:gd name="T2" fmla="*/ 0 w 38"/>
                  <a:gd name="T3" fmla="*/ 0 h 46"/>
                  <a:gd name="T4" fmla="*/ 0 w 38"/>
                  <a:gd name="T5" fmla="*/ 0 h 46"/>
                  <a:gd name="T6" fmla="*/ 0 w 38"/>
                  <a:gd name="T7" fmla="*/ 0 h 46"/>
                  <a:gd name="T8" fmla="*/ 0 w 38"/>
                  <a:gd name="T9" fmla="*/ 0 h 46"/>
                  <a:gd name="T10" fmla="*/ 0 w 38"/>
                  <a:gd name="T11" fmla="*/ 0 h 46"/>
                  <a:gd name="T12" fmla="*/ 0 w 38"/>
                  <a:gd name="T13" fmla="*/ 0 h 46"/>
                  <a:gd name="T14" fmla="*/ 0 w 38"/>
                  <a:gd name="T15" fmla="*/ 0 h 46"/>
                  <a:gd name="T16" fmla="*/ 0 w 38"/>
                  <a:gd name="T17" fmla="*/ 0 h 46"/>
                  <a:gd name="T18" fmla="*/ 0 w 38"/>
                  <a:gd name="T19" fmla="*/ 0 h 46"/>
                  <a:gd name="T20" fmla="*/ 0 w 38"/>
                  <a:gd name="T21" fmla="*/ 0 h 46"/>
                  <a:gd name="T22" fmla="*/ 0 w 38"/>
                  <a:gd name="T23" fmla="*/ 0 h 46"/>
                  <a:gd name="T24" fmla="*/ 0 w 38"/>
                  <a:gd name="T25" fmla="*/ 0 h 46"/>
                  <a:gd name="T26" fmla="*/ 0 w 38"/>
                  <a:gd name="T27" fmla="*/ 0 h 46"/>
                  <a:gd name="T28" fmla="*/ 0 w 38"/>
                  <a:gd name="T29" fmla="*/ 0 h 46"/>
                  <a:gd name="T30" fmla="*/ 0 w 38"/>
                  <a:gd name="T31" fmla="*/ 0 h 46"/>
                  <a:gd name="T32" fmla="*/ 0 w 38"/>
                  <a:gd name="T33" fmla="*/ 0 h 46"/>
                  <a:gd name="T34" fmla="*/ 0 w 38"/>
                  <a:gd name="T35" fmla="*/ 0 h 46"/>
                  <a:gd name="T36" fmla="*/ 0 w 38"/>
                  <a:gd name="T37" fmla="*/ 0 h 46"/>
                  <a:gd name="T38" fmla="*/ 0 w 38"/>
                  <a:gd name="T39" fmla="*/ 0 h 46"/>
                  <a:gd name="T40" fmla="*/ 0 w 38"/>
                  <a:gd name="T41" fmla="*/ 0 h 46"/>
                  <a:gd name="T42" fmla="*/ 0 w 38"/>
                  <a:gd name="T43" fmla="*/ 0 h 46"/>
                  <a:gd name="T44" fmla="*/ 0 w 38"/>
                  <a:gd name="T45" fmla="*/ 0 h 46"/>
                  <a:gd name="T46" fmla="*/ 0 w 38"/>
                  <a:gd name="T47" fmla="*/ 0 h 46"/>
                  <a:gd name="T48" fmla="*/ 0 w 38"/>
                  <a:gd name="T49" fmla="*/ 0 h 46"/>
                  <a:gd name="T50" fmla="*/ 0 w 38"/>
                  <a:gd name="T51" fmla="*/ 0 h 46"/>
                  <a:gd name="T52" fmla="*/ 0 w 38"/>
                  <a:gd name="T53" fmla="*/ 0 h 46"/>
                  <a:gd name="T54" fmla="*/ 0 w 38"/>
                  <a:gd name="T55" fmla="*/ 0 h 46"/>
                  <a:gd name="T56" fmla="*/ 0 w 38"/>
                  <a:gd name="T57" fmla="*/ 0 h 46"/>
                  <a:gd name="T58" fmla="*/ 0 w 38"/>
                  <a:gd name="T59" fmla="*/ 0 h 46"/>
                  <a:gd name="T60" fmla="*/ 0 w 38"/>
                  <a:gd name="T61" fmla="*/ 0 h 46"/>
                  <a:gd name="T62" fmla="*/ 0 w 38"/>
                  <a:gd name="T63" fmla="*/ 0 h 46"/>
                  <a:gd name="T64" fmla="*/ 0 w 38"/>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46"/>
                  <a:gd name="T101" fmla="*/ 38 w 38"/>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46">
                    <a:moveTo>
                      <a:pt x="19" y="46"/>
                    </a:moveTo>
                    <a:lnTo>
                      <a:pt x="23" y="45"/>
                    </a:lnTo>
                    <a:lnTo>
                      <a:pt x="27" y="45"/>
                    </a:lnTo>
                    <a:lnTo>
                      <a:pt x="31" y="41"/>
                    </a:lnTo>
                    <a:lnTo>
                      <a:pt x="32" y="39"/>
                    </a:lnTo>
                    <a:lnTo>
                      <a:pt x="36" y="35"/>
                    </a:lnTo>
                    <a:lnTo>
                      <a:pt x="38" y="31"/>
                    </a:lnTo>
                    <a:lnTo>
                      <a:pt x="38" y="27"/>
                    </a:lnTo>
                    <a:lnTo>
                      <a:pt x="38" y="23"/>
                    </a:lnTo>
                    <a:lnTo>
                      <a:pt x="38" y="18"/>
                    </a:lnTo>
                    <a:lnTo>
                      <a:pt x="38" y="14"/>
                    </a:lnTo>
                    <a:lnTo>
                      <a:pt x="36" y="10"/>
                    </a:lnTo>
                    <a:lnTo>
                      <a:pt x="32" y="6"/>
                    </a:lnTo>
                    <a:lnTo>
                      <a:pt x="31" y="4"/>
                    </a:lnTo>
                    <a:lnTo>
                      <a:pt x="27" y="2"/>
                    </a:lnTo>
                    <a:lnTo>
                      <a:pt x="23" y="0"/>
                    </a:lnTo>
                    <a:lnTo>
                      <a:pt x="19" y="0"/>
                    </a:lnTo>
                    <a:lnTo>
                      <a:pt x="15" y="0"/>
                    </a:lnTo>
                    <a:lnTo>
                      <a:pt x="11" y="2"/>
                    </a:lnTo>
                    <a:lnTo>
                      <a:pt x="9" y="4"/>
                    </a:lnTo>
                    <a:lnTo>
                      <a:pt x="6" y="6"/>
                    </a:lnTo>
                    <a:lnTo>
                      <a:pt x="4" y="10"/>
                    </a:lnTo>
                    <a:lnTo>
                      <a:pt x="2" y="14"/>
                    </a:lnTo>
                    <a:lnTo>
                      <a:pt x="0" y="18"/>
                    </a:lnTo>
                    <a:lnTo>
                      <a:pt x="0" y="23"/>
                    </a:lnTo>
                    <a:lnTo>
                      <a:pt x="0" y="27"/>
                    </a:lnTo>
                    <a:lnTo>
                      <a:pt x="2" y="31"/>
                    </a:lnTo>
                    <a:lnTo>
                      <a:pt x="4" y="35"/>
                    </a:lnTo>
                    <a:lnTo>
                      <a:pt x="6" y="39"/>
                    </a:lnTo>
                    <a:lnTo>
                      <a:pt x="9" y="41"/>
                    </a:lnTo>
                    <a:lnTo>
                      <a:pt x="11" y="45"/>
                    </a:lnTo>
                    <a:lnTo>
                      <a:pt x="15" y="45"/>
                    </a:lnTo>
                    <a:lnTo>
                      <a:pt x="19"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16" name="Freeform 217"/>
              <p:cNvSpPr>
                <a:spLocks/>
              </p:cNvSpPr>
              <p:nvPr/>
            </p:nvSpPr>
            <p:spPr bwMode="auto">
              <a:xfrm>
                <a:off x="3065" y="1847"/>
                <a:ext cx="4" cy="5"/>
              </a:xfrm>
              <a:custGeom>
                <a:avLst/>
                <a:gdLst>
                  <a:gd name="T0" fmla="*/ 0 w 38"/>
                  <a:gd name="T1" fmla="*/ 0 h 46"/>
                  <a:gd name="T2" fmla="*/ 0 w 38"/>
                  <a:gd name="T3" fmla="*/ 0 h 46"/>
                  <a:gd name="T4" fmla="*/ 0 w 38"/>
                  <a:gd name="T5" fmla="*/ 0 h 46"/>
                  <a:gd name="T6" fmla="*/ 0 w 38"/>
                  <a:gd name="T7" fmla="*/ 0 h 46"/>
                  <a:gd name="T8" fmla="*/ 0 w 38"/>
                  <a:gd name="T9" fmla="*/ 0 h 46"/>
                  <a:gd name="T10" fmla="*/ 0 w 38"/>
                  <a:gd name="T11" fmla="*/ 0 h 46"/>
                  <a:gd name="T12" fmla="*/ 0 w 38"/>
                  <a:gd name="T13" fmla="*/ 0 h 46"/>
                  <a:gd name="T14" fmla="*/ 0 w 38"/>
                  <a:gd name="T15" fmla="*/ 0 h 46"/>
                  <a:gd name="T16" fmla="*/ 0 w 38"/>
                  <a:gd name="T17" fmla="*/ 0 h 46"/>
                  <a:gd name="T18" fmla="*/ 0 w 38"/>
                  <a:gd name="T19" fmla="*/ 0 h 46"/>
                  <a:gd name="T20" fmla="*/ 0 w 38"/>
                  <a:gd name="T21" fmla="*/ 0 h 46"/>
                  <a:gd name="T22" fmla="*/ 0 w 38"/>
                  <a:gd name="T23" fmla="*/ 0 h 46"/>
                  <a:gd name="T24" fmla="*/ 0 w 38"/>
                  <a:gd name="T25" fmla="*/ 0 h 46"/>
                  <a:gd name="T26" fmla="*/ 0 w 38"/>
                  <a:gd name="T27" fmla="*/ 0 h 46"/>
                  <a:gd name="T28" fmla="*/ 0 w 38"/>
                  <a:gd name="T29" fmla="*/ 0 h 46"/>
                  <a:gd name="T30" fmla="*/ 0 w 38"/>
                  <a:gd name="T31" fmla="*/ 0 h 46"/>
                  <a:gd name="T32" fmla="*/ 0 w 38"/>
                  <a:gd name="T33" fmla="*/ 0 h 46"/>
                  <a:gd name="T34" fmla="*/ 0 w 38"/>
                  <a:gd name="T35" fmla="*/ 0 h 46"/>
                  <a:gd name="T36" fmla="*/ 0 w 38"/>
                  <a:gd name="T37" fmla="*/ 0 h 46"/>
                  <a:gd name="T38" fmla="*/ 0 w 38"/>
                  <a:gd name="T39" fmla="*/ 0 h 46"/>
                  <a:gd name="T40" fmla="*/ 0 w 38"/>
                  <a:gd name="T41" fmla="*/ 0 h 46"/>
                  <a:gd name="T42" fmla="*/ 0 w 38"/>
                  <a:gd name="T43" fmla="*/ 0 h 46"/>
                  <a:gd name="T44" fmla="*/ 0 w 38"/>
                  <a:gd name="T45" fmla="*/ 0 h 46"/>
                  <a:gd name="T46" fmla="*/ 0 w 38"/>
                  <a:gd name="T47" fmla="*/ 0 h 46"/>
                  <a:gd name="T48" fmla="*/ 0 w 38"/>
                  <a:gd name="T49" fmla="*/ 0 h 46"/>
                  <a:gd name="T50" fmla="*/ 0 w 38"/>
                  <a:gd name="T51" fmla="*/ 0 h 46"/>
                  <a:gd name="T52" fmla="*/ 0 w 38"/>
                  <a:gd name="T53" fmla="*/ 0 h 46"/>
                  <a:gd name="T54" fmla="*/ 0 w 38"/>
                  <a:gd name="T55" fmla="*/ 0 h 46"/>
                  <a:gd name="T56" fmla="*/ 0 w 38"/>
                  <a:gd name="T57" fmla="*/ 0 h 46"/>
                  <a:gd name="T58" fmla="*/ 0 w 38"/>
                  <a:gd name="T59" fmla="*/ 0 h 46"/>
                  <a:gd name="T60" fmla="*/ 0 w 38"/>
                  <a:gd name="T61" fmla="*/ 0 h 46"/>
                  <a:gd name="T62" fmla="*/ 0 w 38"/>
                  <a:gd name="T63" fmla="*/ 0 h 46"/>
                  <a:gd name="T64" fmla="*/ 0 w 38"/>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46"/>
                  <a:gd name="T101" fmla="*/ 38 w 38"/>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46">
                    <a:moveTo>
                      <a:pt x="19" y="46"/>
                    </a:moveTo>
                    <a:lnTo>
                      <a:pt x="23" y="44"/>
                    </a:lnTo>
                    <a:lnTo>
                      <a:pt x="26" y="44"/>
                    </a:lnTo>
                    <a:lnTo>
                      <a:pt x="30" y="42"/>
                    </a:lnTo>
                    <a:lnTo>
                      <a:pt x="32" y="38"/>
                    </a:lnTo>
                    <a:lnTo>
                      <a:pt x="34" y="34"/>
                    </a:lnTo>
                    <a:lnTo>
                      <a:pt x="36" y="31"/>
                    </a:lnTo>
                    <a:lnTo>
                      <a:pt x="38" y="27"/>
                    </a:lnTo>
                    <a:lnTo>
                      <a:pt x="38" y="23"/>
                    </a:lnTo>
                    <a:lnTo>
                      <a:pt x="38" y="17"/>
                    </a:lnTo>
                    <a:lnTo>
                      <a:pt x="36" y="13"/>
                    </a:lnTo>
                    <a:lnTo>
                      <a:pt x="34" y="9"/>
                    </a:lnTo>
                    <a:lnTo>
                      <a:pt x="32" y="7"/>
                    </a:lnTo>
                    <a:lnTo>
                      <a:pt x="30" y="4"/>
                    </a:lnTo>
                    <a:lnTo>
                      <a:pt x="26" y="2"/>
                    </a:lnTo>
                    <a:lnTo>
                      <a:pt x="23" y="0"/>
                    </a:lnTo>
                    <a:lnTo>
                      <a:pt x="19" y="0"/>
                    </a:lnTo>
                    <a:lnTo>
                      <a:pt x="15" y="0"/>
                    </a:lnTo>
                    <a:lnTo>
                      <a:pt x="11" y="2"/>
                    </a:lnTo>
                    <a:lnTo>
                      <a:pt x="7" y="4"/>
                    </a:lnTo>
                    <a:lnTo>
                      <a:pt x="5" y="7"/>
                    </a:lnTo>
                    <a:lnTo>
                      <a:pt x="3" y="9"/>
                    </a:lnTo>
                    <a:lnTo>
                      <a:pt x="1" y="13"/>
                    </a:lnTo>
                    <a:lnTo>
                      <a:pt x="0" y="17"/>
                    </a:lnTo>
                    <a:lnTo>
                      <a:pt x="0" y="23"/>
                    </a:lnTo>
                    <a:lnTo>
                      <a:pt x="0" y="27"/>
                    </a:lnTo>
                    <a:lnTo>
                      <a:pt x="1" y="31"/>
                    </a:lnTo>
                    <a:lnTo>
                      <a:pt x="3" y="34"/>
                    </a:lnTo>
                    <a:lnTo>
                      <a:pt x="5" y="38"/>
                    </a:lnTo>
                    <a:lnTo>
                      <a:pt x="7" y="42"/>
                    </a:lnTo>
                    <a:lnTo>
                      <a:pt x="11" y="44"/>
                    </a:lnTo>
                    <a:lnTo>
                      <a:pt x="15" y="44"/>
                    </a:lnTo>
                    <a:lnTo>
                      <a:pt x="19"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17" name="Freeform 218"/>
              <p:cNvSpPr>
                <a:spLocks/>
              </p:cNvSpPr>
              <p:nvPr/>
            </p:nvSpPr>
            <p:spPr bwMode="auto">
              <a:xfrm>
                <a:off x="3077" y="1846"/>
                <a:ext cx="5" cy="6"/>
              </a:xfrm>
              <a:custGeom>
                <a:avLst/>
                <a:gdLst>
                  <a:gd name="T0" fmla="*/ 0 w 40"/>
                  <a:gd name="T1" fmla="*/ 0 h 44"/>
                  <a:gd name="T2" fmla="*/ 0 w 40"/>
                  <a:gd name="T3" fmla="*/ 0 h 44"/>
                  <a:gd name="T4" fmla="*/ 0 w 40"/>
                  <a:gd name="T5" fmla="*/ 0 h 44"/>
                  <a:gd name="T6" fmla="*/ 0 w 40"/>
                  <a:gd name="T7" fmla="*/ 0 h 44"/>
                  <a:gd name="T8" fmla="*/ 0 w 40"/>
                  <a:gd name="T9" fmla="*/ 0 h 44"/>
                  <a:gd name="T10" fmla="*/ 0 w 40"/>
                  <a:gd name="T11" fmla="*/ 0 h 44"/>
                  <a:gd name="T12" fmla="*/ 0 w 40"/>
                  <a:gd name="T13" fmla="*/ 0 h 44"/>
                  <a:gd name="T14" fmla="*/ 0 w 40"/>
                  <a:gd name="T15" fmla="*/ 0 h 44"/>
                  <a:gd name="T16" fmla="*/ 0 w 40"/>
                  <a:gd name="T17" fmla="*/ 0 h 44"/>
                  <a:gd name="T18" fmla="*/ 0 w 40"/>
                  <a:gd name="T19" fmla="*/ 0 h 44"/>
                  <a:gd name="T20" fmla="*/ 0 w 40"/>
                  <a:gd name="T21" fmla="*/ 0 h 44"/>
                  <a:gd name="T22" fmla="*/ 0 w 40"/>
                  <a:gd name="T23" fmla="*/ 0 h 44"/>
                  <a:gd name="T24" fmla="*/ 0 w 40"/>
                  <a:gd name="T25" fmla="*/ 0 h 44"/>
                  <a:gd name="T26" fmla="*/ 0 w 40"/>
                  <a:gd name="T27" fmla="*/ 0 h 44"/>
                  <a:gd name="T28" fmla="*/ 0 w 40"/>
                  <a:gd name="T29" fmla="*/ 0 h 44"/>
                  <a:gd name="T30" fmla="*/ 0 w 40"/>
                  <a:gd name="T31" fmla="*/ 0 h 44"/>
                  <a:gd name="T32" fmla="*/ 0 w 40"/>
                  <a:gd name="T33" fmla="*/ 0 h 44"/>
                  <a:gd name="T34" fmla="*/ 0 w 40"/>
                  <a:gd name="T35" fmla="*/ 0 h 44"/>
                  <a:gd name="T36" fmla="*/ 0 w 40"/>
                  <a:gd name="T37" fmla="*/ 0 h 44"/>
                  <a:gd name="T38" fmla="*/ 0 w 40"/>
                  <a:gd name="T39" fmla="*/ 0 h 44"/>
                  <a:gd name="T40" fmla="*/ 0 w 40"/>
                  <a:gd name="T41" fmla="*/ 0 h 44"/>
                  <a:gd name="T42" fmla="*/ 0 w 40"/>
                  <a:gd name="T43" fmla="*/ 0 h 44"/>
                  <a:gd name="T44" fmla="*/ 0 w 40"/>
                  <a:gd name="T45" fmla="*/ 0 h 44"/>
                  <a:gd name="T46" fmla="*/ 0 w 40"/>
                  <a:gd name="T47" fmla="*/ 0 h 44"/>
                  <a:gd name="T48" fmla="*/ 0 w 40"/>
                  <a:gd name="T49" fmla="*/ 0 h 44"/>
                  <a:gd name="T50" fmla="*/ 0 w 40"/>
                  <a:gd name="T51" fmla="*/ 0 h 44"/>
                  <a:gd name="T52" fmla="*/ 0 w 40"/>
                  <a:gd name="T53" fmla="*/ 0 h 44"/>
                  <a:gd name="T54" fmla="*/ 0 w 40"/>
                  <a:gd name="T55" fmla="*/ 0 h 44"/>
                  <a:gd name="T56" fmla="*/ 0 w 40"/>
                  <a:gd name="T57" fmla="*/ 0 h 44"/>
                  <a:gd name="T58" fmla="*/ 0 w 40"/>
                  <a:gd name="T59" fmla="*/ 0 h 44"/>
                  <a:gd name="T60" fmla="*/ 0 w 40"/>
                  <a:gd name="T61" fmla="*/ 0 h 44"/>
                  <a:gd name="T62" fmla="*/ 0 w 40"/>
                  <a:gd name="T63" fmla="*/ 0 h 44"/>
                  <a:gd name="T64" fmla="*/ 0 w 40"/>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44"/>
                  <a:gd name="T101" fmla="*/ 40 w 40"/>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44">
                    <a:moveTo>
                      <a:pt x="19" y="44"/>
                    </a:moveTo>
                    <a:lnTo>
                      <a:pt x="23" y="44"/>
                    </a:lnTo>
                    <a:lnTo>
                      <a:pt x="27" y="42"/>
                    </a:lnTo>
                    <a:lnTo>
                      <a:pt x="31" y="40"/>
                    </a:lnTo>
                    <a:lnTo>
                      <a:pt x="35" y="38"/>
                    </a:lnTo>
                    <a:lnTo>
                      <a:pt x="36" y="35"/>
                    </a:lnTo>
                    <a:lnTo>
                      <a:pt x="38" y="31"/>
                    </a:lnTo>
                    <a:lnTo>
                      <a:pt x="38" y="27"/>
                    </a:lnTo>
                    <a:lnTo>
                      <a:pt x="40" y="21"/>
                    </a:lnTo>
                    <a:lnTo>
                      <a:pt x="38" y="17"/>
                    </a:lnTo>
                    <a:lnTo>
                      <a:pt x="38" y="13"/>
                    </a:lnTo>
                    <a:lnTo>
                      <a:pt x="36" y="10"/>
                    </a:lnTo>
                    <a:lnTo>
                      <a:pt x="35" y="6"/>
                    </a:lnTo>
                    <a:lnTo>
                      <a:pt x="31" y="4"/>
                    </a:lnTo>
                    <a:lnTo>
                      <a:pt x="27" y="2"/>
                    </a:lnTo>
                    <a:lnTo>
                      <a:pt x="23" y="0"/>
                    </a:lnTo>
                    <a:lnTo>
                      <a:pt x="19" y="0"/>
                    </a:lnTo>
                    <a:lnTo>
                      <a:pt x="15" y="0"/>
                    </a:lnTo>
                    <a:lnTo>
                      <a:pt x="11" y="2"/>
                    </a:lnTo>
                    <a:lnTo>
                      <a:pt x="10" y="4"/>
                    </a:lnTo>
                    <a:lnTo>
                      <a:pt x="6" y="6"/>
                    </a:lnTo>
                    <a:lnTo>
                      <a:pt x="4" y="10"/>
                    </a:lnTo>
                    <a:lnTo>
                      <a:pt x="2" y="13"/>
                    </a:lnTo>
                    <a:lnTo>
                      <a:pt x="0" y="17"/>
                    </a:lnTo>
                    <a:lnTo>
                      <a:pt x="0" y="21"/>
                    </a:lnTo>
                    <a:lnTo>
                      <a:pt x="0" y="27"/>
                    </a:lnTo>
                    <a:lnTo>
                      <a:pt x="2" y="31"/>
                    </a:lnTo>
                    <a:lnTo>
                      <a:pt x="4" y="35"/>
                    </a:lnTo>
                    <a:lnTo>
                      <a:pt x="6" y="38"/>
                    </a:lnTo>
                    <a:lnTo>
                      <a:pt x="10" y="40"/>
                    </a:lnTo>
                    <a:lnTo>
                      <a:pt x="11" y="42"/>
                    </a:lnTo>
                    <a:lnTo>
                      <a:pt x="15" y="44"/>
                    </a:lnTo>
                    <a:lnTo>
                      <a:pt x="1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18" name="Freeform 219"/>
              <p:cNvSpPr>
                <a:spLocks/>
              </p:cNvSpPr>
              <p:nvPr/>
            </p:nvSpPr>
            <p:spPr bwMode="auto">
              <a:xfrm>
                <a:off x="2990" y="1838"/>
                <a:ext cx="5" cy="10"/>
              </a:xfrm>
              <a:custGeom>
                <a:avLst/>
                <a:gdLst>
                  <a:gd name="T0" fmla="*/ 0 w 50"/>
                  <a:gd name="T1" fmla="*/ 0 h 90"/>
                  <a:gd name="T2" fmla="*/ 0 w 50"/>
                  <a:gd name="T3" fmla="*/ 0 h 90"/>
                  <a:gd name="T4" fmla="*/ 0 w 50"/>
                  <a:gd name="T5" fmla="*/ 0 h 90"/>
                  <a:gd name="T6" fmla="*/ 0 w 50"/>
                  <a:gd name="T7" fmla="*/ 0 h 90"/>
                  <a:gd name="T8" fmla="*/ 0 w 50"/>
                  <a:gd name="T9" fmla="*/ 0 h 90"/>
                  <a:gd name="T10" fmla="*/ 0 60000 65536"/>
                  <a:gd name="T11" fmla="*/ 0 60000 65536"/>
                  <a:gd name="T12" fmla="*/ 0 60000 65536"/>
                  <a:gd name="T13" fmla="*/ 0 60000 65536"/>
                  <a:gd name="T14" fmla="*/ 0 60000 65536"/>
                  <a:gd name="T15" fmla="*/ 0 w 50"/>
                  <a:gd name="T16" fmla="*/ 0 h 90"/>
                  <a:gd name="T17" fmla="*/ 50 w 50"/>
                  <a:gd name="T18" fmla="*/ 90 h 90"/>
                </a:gdLst>
                <a:ahLst/>
                <a:cxnLst>
                  <a:cxn ang="T10">
                    <a:pos x="T0" y="T1"/>
                  </a:cxn>
                  <a:cxn ang="T11">
                    <a:pos x="T2" y="T3"/>
                  </a:cxn>
                  <a:cxn ang="T12">
                    <a:pos x="T4" y="T5"/>
                  </a:cxn>
                  <a:cxn ang="T13">
                    <a:pos x="T6" y="T7"/>
                  </a:cxn>
                  <a:cxn ang="T14">
                    <a:pos x="T8" y="T9"/>
                  </a:cxn>
                </a:cxnLst>
                <a:rect l="T15" t="T16" r="T17" b="T18"/>
                <a:pathLst>
                  <a:path w="50" h="90">
                    <a:moveTo>
                      <a:pt x="0" y="4"/>
                    </a:moveTo>
                    <a:lnTo>
                      <a:pt x="0" y="90"/>
                    </a:lnTo>
                    <a:lnTo>
                      <a:pt x="50" y="90"/>
                    </a:lnTo>
                    <a:lnTo>
                      <a:pt x="5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19" name="Freeform 220"/>
              <p:cNvSpPr>
                <a:spLocks/>
              </p:cNvSpPr>
              <p:nvPr/>
            </p:nvSpPr>
            <p:spPr bwMode="auto">
              <a:xfrm>
                <a:off x="2960" y="1794"/>
                <a:ext cx="155" cy="44"/>
              </a:xfrm>
              <a:custGeom>
                <a:avLst/>
                <a:gdLst>
                  <a:gd name="T0" fmla="*/ 0 w 1345"/>
                  <a:gd name="T1" fmla="*/ 0 h 386"/>
                  <a:gd name="T2" fmla="*/ 0 w 1345"/>
                  <a:gd name="T3" fmla="*/ 0 h 386"/>
                  <a:gd name="T4" fmla="*/ 0 w 1345"/>
                  <a:gd name="T5" fmla="*/ 0 h 386"/>
                  <a:gd name="T6" fmla="*/ 0 w 1345"/>
                  <a:gd name="T7" fmla="*/ 0 h 386"/>
                  <a:gd name="T8" fmla="*/ 0 w 1345"/>
                  <a:gd name="T9" fmla="*/ 0 h 386"/>
                  <a:gd name="T10" fmla="*/ 0 w 1345"/>
                  <a:gd name="T11" fmla="*/ 0 h 386"/>
                  <a:gd name="T12" fmla="*/ 0 w 1345"/>
                  <a:gd name="T13" fmla="*/ 0 h 386"/>
                  <a:gd name="T14" fmla="*/ 0 w 1345"/>
                  <a:gd name="T15" fmla="*/ 0 h 386"/>
                  <a:gd name="T16" fmla="*/ 0 w 1345"/>
                  <a:gd name="T17" fmla="*/ 0 h 386"/>
                  <a:gd name="T18" fmla="*/ 0 w 1345"/>
                  <a:gd name="T19" fmla="*/ 0 h 386"/>
                  <a:gd name="T20" fmla="*/ 0 w 1345"/>
                  <a:gd name="T21" fmla="*/ 0 h 386"/>
                  <a:gd name="T22" fmla="*/ 0 w 1345"/>
                  <a:gd name="T23" fmla="*/ 0 h 386"/>
                  <a:gd name="T24" fmla="*/ 0 w 1345"/>
                  <a:gd name="T25" fmla="*/ 0 h 386"/>
                  <a:gd name="T26" fmla="*/ 0 w 1345"/>
                  <a:gd name="T27" fmla="*/ 0 h 386"/>
                  <a:gd name="T28" fmla="*/ 0 w 1345"/>
                  <a:gd name="T29" fmla="*/ 0 h 386"/>
                  <a:gd name="T30" fmla="*/ 0 w 1345"/>
                  <a:gd name="T31" fmla="*/ 0 h 386"/>
                  <a:gd name="T32" fmla="*/ 0 w 1345"/>
                  <a:gd name="T33" fmla="*/ 0 h 386"/>
                  <a:gd name="T34" fmla="*/ 0 w 1345"/>
                  <a:gd name="T35" fmla="*/ 0 h 386"/>
                  <a:gd name="T36" fmla="*/ 0 w 1345"/>
                  <a:gd name="T37" fmla="*/ 0 h 386"/>
                  <a:gd name="T38" fmla="*/ 0 w 1345"/>
                  <a:gd name="T39" fmla="*/ 0 h 386"/>
                  <a:gd name="T40" fmla="*/ 0 w 1345"/>
                  <a:gd name="T41" fmla="*/ 0 h 386"/>
                  <a:gd name="T42" fmla="*/ 0 w 1345"/>
                  <a:gd name="T43" fmla="*/ 0 h 386"/>
                  <a:gd name="T44" fmla="*/ 0 w 1345"/>
                  <a:gd name="T45" fmla="*/ 0 h 386"/>
                  <a:gd name="T46" fmla="*/ 0 w 1345"/>
                  <a:gd name="T47" fmla="*/ 0 h 386"/>
                  <a:gd name="T48" fmla="*/ 0 w 1345"/>
                  <a:gd name="T49" fmla="*/ 0 h 386"/>
                  <a:gd name="T50" fmla="*/ 0 w 1345"/>
                  <a:gd name="T51" fmla="*/ 0 h 386"/>
                  <a:gd name="T52" fmla="*/ 0 w 1345"/>
                  <a:gd name="T53" fmla="*/ 0 h 386"/>
                  <a:gd name="T54" fmla="*/ 0 w 1345"/>
                  <a:gd name="T55" fmla="*/ 0 h 386"/>
                  <a:gd name="T56" fmla="*/ 0 w 1345"/>
                  <a:gd name="T57" fmla="*/ 0 h 386"/>
                  <a:gd name="T58" fmla="*/ 0 w 1345"/>
                  <a:gd name="T59" fmla="*/ 0 h 386"/>
                  <a:gd name="T60" fmla="*/ 0 w 1345"/>
                  <a:gd name="T61" fmla="*/ 0 h 386"/>
                  <a:gd name="T62" fmla="*/ 0 w 1345"/>
                  <a:gd name="T63" fmla="*/ 0 h 386"/>
                  <a:gd name="T64" fmla="*/ 0 w 1345"/>
                  <a:gd name="T65" fmla="*/ 0 h 386"/>
                  <a:gd name="T66" fmla="*/ 0 w 1345"/>
                  <a:gd name="T67" fmla="*/ 0 h 3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5"/>
                  <a:gd name="T103" fmla="*/ 0 h 386"/>
                  <a:gd name="T104" fmla="*/ 1345 w 1345"/>
                  <a:gd name="T105" fmla="*/ 386 h 3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5" h="386">
                    <a:moveTo>
                      <a:pt x="1345" y="0"/>
                    </a:moveTo>
                    <a:lnTo>
                      <a:pt x="1339" y="6"/>
                    </a:lnTo>
                    <a:lnTo>
                      <a:pt x="1331" y="8"/>
                    </a:lnTo>
                    <a:lnTo>
                      <a:pt x="1320" y="12"/>
                    </a:lnTo>
                    <a:lnTo>
                      <a:pt x="1307" y="16"/>
                    </a:lnTo>
                    <a:lnTo>
                      <a:pt x="1276" y="19"/>
                    </a:lnTo>
                    <a:lnTo>
                      <a:pt x="1241" y="23"/>
                    </a:lnTo>
                    <a:lnTo>
                      <a:pt x="1209" y="25"/>
                    </a:lnTo>
                    <a:lnTo>
                      <a:pt x="1180" y="27"/>
                    </a:lnTo>
                    <a:lnTo>
                      <a:pt x="1161" y="29"/>
                    </a:lnTo>
                    <a:lnTo>
                      <a:pt x="1153" y="29"/>
                    </a:lnTo>
                    <a:lnTo>
                      <a:pt x="537" y="77"/>
                    </a:lnTo>
                    <a:lnTo>
                      <a:pt x="522" y="77"/>
                    </a:lnTo>
                    <a:lnTo>
                      <a:pt x="482" y="81"/>
                    </a:lnTo>
                    <a:lnTo>
                      <a:pt x="420" y="87"/>
                    </a:lnTo>
                    <a:lnTo>
                      <a:pt x="347" y="98"/>
                    </a:lnTo>
                    <a:lnTo>
                      <a:pt x="309" y="106"/>
                    </a:lnTo>
                    <a:lnTo>
                      <a:pt x="270" y="117"/>
                    </a:lnTo>
                    <a:lnTo>
                      <a:pt x="232" y="129"/>
                    </a:lnTo>
                    <a:lnTo>
                      <a:pt x="196" y="144"/>
                    </a:lnTo>
                    <a:lnTo>
                      <a:pt x="161" y="161"/>
                    </a:lnTo>
                    <a:lnTo>
                      <a:pt x="130" y="181"/>
                    </a:lnTo>
                    <a:lnTo>
                      <a:pt x="117" y="192"/>
                    </a:lnTo>
                    <a:lnTo>
                      <a:pt x="104" y="204"/>
                    </a:lnTo>
                    <a:lnTo>
                      <a:pt x="92" y="217"/>
                    </a:lnTo>
                    <a:lnTo>
                      <a:pt x="82" y="230"/>
                    </a:lnTo>
                    <a:lnTo>
                      <a:pt x="81" y="234"/>
                    </a:lnTo>
                    <a:lnTo>
                      <a:pt x="71" y="248"/>
                    </a:lnTo>
                    <a:lnTo>
                      <a:pt x="59" y="265"/>
                    </a:lnTo>
                    <a:lnTo>
                      <a:pt x="44" y="288"/>
                    </a:lnTo>
                    <a:lnTo>
                      <a:pt x="31" y="313"/>
                    </a:lnTo>
                    <a:lnTo>
                      <a:pt x="17" y="338"/>
                    </a:lnTo>
                    <a:lnTo>
                      <a:pt x="6" y="363"/>
                    </a:lnTo>
                    <a:lnTo>
                      <a:pt x="0" y="3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20" name="Freeform 221"/>
              <p:cNvSpPr>
                <a:spLocks/>
              </p:cNvSpPr>
              <p:nvPr/>
            </p:nvSpPr>
            <p:spPr bwMode="auto">
              <a:xfrm>
                <a:off x="2972" y="1757"/>
                <a:ext cx="178" cy="36"/>
              </a:xfrm>
              <a:custGeom>
                <a:avLst/>
                <a:gdLst>
                  <a:gd name="T0" fmla="*/ 0 w 1546"/>
                  <a:gd name="T1" fmla="*/ 0 h 313"/>
                  <a:gd name="T2" fmla="*/ 0 w 1546"/>
                  <a:gd name="T3" fmla="*/ 0 h 313"/>
                  <a:gd name="T4" fmla="*/ 0 w 1546"/>
                  <a:gd name="T5" fmla="*/ 0 h 313"/>
                  <a:gd name="T6" fmla="*/ 0 w 1546"/>
                  <a:gd name="T7" fmla="*/ 0 h 313"/>
                  <a:gd name="T8" fmla="*/ 0 w 1546"/>
                  <a:gd name="T9" fmla="*/ 0 h 313"/>
                  <a:gd name="T10" fmla="*/ 0 w 1546"/>
                  <a:gd name="T11" fmla="*/ 0 h 313"/>
                  <a:gd name="T12" fmla="*/ 0 w 1546"/>
                  <a:gd name="T13" fmla="*/ 0 h 313"/>
                  <a:gd name="T14" fmla="*/ 0 w 1546"/>
                  <a:gd name="T15" fmla="*/ 0 h 313"/>
                  <a:gd name="T16" fmla="*/ 0 w 1546"/>
                  <a:gd name="T17" fmla="*/ 0 h 313"/>
                  <a:gd name="T18" fmla="*/ 0 w 1546"/>
                  <a:gd name="T19" fmla="*/ 0 h 313"/>
                  <a:gd name="T20" fmla="*/ 0 w 1546"/>
                  <a:gd name="T21" fmla="*/ 0 h 313"/>
                  <a:gd name="T22" fmla="*/ 0 w 1546"/>
                  <a:gd name="T23" fmla="*/ 0 h 313"/>
                  <a:gd name="T24" fmla="*/ 0 w 1546"/>
                  <a:gd name="T25" fmla="*/ 0 h 313"/>
                  <a:gd name="T26" fmla="*/ 0 w 1546"/>
                  <a:gd name="T27" fmla="*/ 0 h 313"/>
                  <a:gd name="T28" fmla="*/ 0 w 1546"/>
                  <a:gd name="T29" fmla="*/ 0 h 313"/>
                  <a:gd name="T30" fmla="*/ 0 w 1546"/>
                  <a:gd name="T31" fmla="*/ 0 h 313"/>
                  <a:gd name="T32" fmla="*/ 0 w 1546"/>
                  <a:gd name="T33" fmla="*/ 0 h 313"/>
                  <a:gd name="T34" fmla="*/ 0 w 1546"/>
                  <a:gd name="T35" fmla="*/ 0 h 313"/>
                  <a:gd name="T36" fmla="*/ 0 w 1546"/>
                  <a:gd name="T37" fmla="*/ 0 h 313"/>
                  <a:gd name="T38" fmla="*/ 0 w 1546"/>
                  <a:gd name="T39" fmla="*/ 0 h 313"/>
                  <a:gd name="T40" fmla="*/ 0 w 1546"/>
                  <a:gd name="T41" fmla="*/ 0 h 313"/>
                  <a:gd name="T42" fmla="*/ 0 w 1546"/>
                  <a:gd name="T43" fmla="*/ 0 h 313"/>
                  <a:gd name="T44" fmla="*/ 0 w 1546"/>
                  <a:gd name="T45" fmla="*/ 0 h 313"/>
                  <a:gd name="T46" fmla="*/ 0 w 1546"/>
                  <a:gd name="T47" fmla="*/ 0 h 313"/>
                  <a:gd name="T48" fmla="*/ 0 w 1546"/>
                  <a:gd name="T49" fmla="*/ 0 h 313"/>
                  <a:gd name="T50" fmla="*/ 0 w 1546"/>
                  <a:gd name="T51" fmla="*/ 0 h 313"/>
                  <a:gd name="T52" fmla="*/ 0 w 1546"/>
                  <a:gd name="T53" fmla="*/ 0 h 313"/>
                  <a:gd name="T54" fmla="*/ 0 w 1546"/>
                  <a:gd name="T55" fmla="*/ 0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46"/>
                  <a:gd name="T85" fmla="*/ 0 h 313"/>
                  <a:gd name="T86" fmla="*/ 1546 w 1546"/>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46" h="313">
                    <a:moveTo>
                      <a:pt x="1546" y="311"/>
                    </a:moveTo>
                    <a:lnTo>
                      <a:pt x="1437" y="313"/>
                    </a:lnTo>
                    <a:lnTo>
                      <a:pt x="260" y="9"/>
                    </a:lnTo>
                    <a:lnTo>
                      <a:pt x="214" y="4"/>
                    </a:lnTo>
                    <a:lnTo>
                      <a:pt x="163" y="0"/>
                    </a:lnTo>
                    <a:lnTo>
                      <a:pt x="113" y="0"/>
                    </a:lnTo>
                    <a:lnTo>
                      <a:pt x="65" y="4"/>
                    </a:lnTo>
                    <a:lnTo>
                      <a:pt x="46" y="6"/>
                    </a:lnTo>
                    <a:lnTo>
                      <a:pt x="28" y="7"/>
                    </a:lnTo>
                    <a:lnTo>
                      <a:pt x="15" y="11"/>
                    </a:lnTo>
                    <a:lnTo>
                      <a:pt x="5" y="15"/>
                    </a:lnTo>
                    <a:lnTo>
                      <a:pt x="1" y="19"/>
                    </a:lnTo>
                    <a:lnTo>
                      <a:pt x="0" y="21"/>
                    </a:lnTo>
                    <a:lnTo>
                      <a:pt x="0" y="23"/>
                    </a:lnTo>
                    <a:lnTo>
                      <a:pt x="1" y="27"/>
                    </a:lnTo>
                    <a:lnTo>
                      <a:pt x="9" y="32"/>
                    </a:lnTo>
                    <a:lnTo>
                      <a:pt x="23" y="38"/>
                    </a:lnTo>
                    <a:lnTo>
                      <a:pt x="406" y="174"/>
                    </a:lnTo>
                    <a:lnTo>
                      <a:pt x="401" y="174"/>
                    </a:lnTo>
                    <a:lnTo>
                      <a:pt x="385" y="174"/>
                    </a:lnTo>
                    <a:lnTo>
                      <a:pt x="364" y="178"/>
                    </a:lnTo>
                    <a:lnTo>
                      <a:pt x="337" y="180"/>
                    </a:lnTo>
                    <a:lnTo>
                      <a:pt x="308" y="186"/>
                    </a:lnTo>
                    <a:lnTo>
                      <a:pt x="280" y="194"/>
                    </a:lnTo>
                    <a:lnTo>
                      <a:pt x="266" y="197"/>
                    </a:lnTo>
                    <a:lnTo>
                      <a:pt x="255" y="203"/>
                    </a:lnTo>
                    <a:lnTo>
                      <a:pt x="243" y="209"/>
                    </a:lnTo>
                    <a:lnTo>
                      <a:pt x="234" y="2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21" name="Line 222"/>
              <p:cNvSpPr>
                <a:spLocks noChangeShapeType="1"/>
              </p:cNvSpPr>
              <p:nvPr/>
            </p:nvSpPr>
            <p:spPr bwMode="auto">
              <a:xfrm flipV="1">
                <a:off x="3151" y="1790"/>
                <a:ext cx="4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22" name="Freeform 223"/>
              <p:cNvSpPr>
                <a:spLocks/>
              </p:cNvSpPr>
              <p:nvPr/>
            </p:nvSpPr>
            <p:spPr bwMode="auto">
              <a:xfrm>
                <a:off x="3193" y="1688"/>
                <a:ext cx="186" cy="117"/>
              </a:xfrm>
              <a:custGeom>
                <a:avLst/>
                <a:gdLst>
                  <a:gd name="T0" fmla="*/ 0 w 1620"/>
                  <a:gd name="T1" fmla="*/ 0 h 1011"/>
                  <a:gd name="T2" fmla="*/ 0 w 1620"/>
                  <a:gd name="T3" fmla="*/ 0 h 1011"/>
                  <a:gd name="T4" fmla="*/ 0 w 1620"/>
                  <a:gd name="T5" fmla="*/ 0 h 1011"/>
                  <a:gd name="T6" fmla="*/ 0 w 1620"/>
                  <a:gd name="T7" fmla="*/ 0 h 1011"/>
                  <a:gd name="T8" fmla="*/ 0 w 1620"/>
                  <a:gd name="T9" fmla="*/ 0 h 1011"/>
                  <a:gd name="T10" fmla="*/ 0 w 1620"/>
                  <a:gd name="T11" fmla="*/ 0 h 1011"/>
                  <a:gd name="T12" fmla="*/ 0 w 1620"/>
                  <a:gd name="T13" fmla="*/ 0 h 1011"/>
                  <a:gd name="T14" fmla="*/ 0 w 1620"/>
                  <a:gd name="T15" fmla="*/ 0 h 1011"/>
                  <a:gd name="T16" fmla="*/ 0 w 1620"/>
                  <a:gd name="T17" fmla="*/ 0 h 1011"/>
                  <a:gd name="T18" fmla="*/ 0 w 1620"/>
                  <a:gd name="T19" fmla="*/ 0 h 1011"/>
                  <a:gd name="T20" fmla="*/ 0 w 1620"/>
                  <a:gd name="T21" fmla="*/ 0 h 1011"/>
                  <a:gd name="T22" fmla="*/ 0 w 1620"/>
                  <a:gd name="T23" fmla="*/ 0 h 1011"/>
                  <a:gd name="T24" fmla="*/ 0 w 1620"/>
                  <a:gd name="T25" fmla="*/ 0 h 1011"/>
                  <a:gd name="T26" fmla="*/ 0 w 1620"/>
                  <a:gd name="T27" fmla="*/ 0 h 1011"/>
                  <a:gd name="T28" fmla="*/ 0 w 1620"/>
                  <a:gd name="T29" fmla="*/ 0 h 1011"/>
                  <a:gd name="T30" fmla="*/ 0 w 1620"/>
                  <a:gd name="T31" fmla="*/ 0 h 1011"/>
                  <a:gd name="T32" fmla="*/ 0 w 1620"/>
                  <a:gd name="T33" fmla="*/ 0 h 1011"/>
                  <a:gd name="T34" fmla="*/ 0 w 1620"/>
                  <a:gd name="T35" fmla="*/ 0 h 1011"/>
                  <a:gd name="T36" fmla="*/ 0 w 1620"/>
                  <a:gd name="T37" fmla="*/ 0 h 1011"/>
                  <a:gd name="T38" fmla="*/ 0 w 1620"/>
                  <a:gd name="T39" fmla="*/ 0 h 1011"/>
                  <a:gd name="T40" fmla="*/ 0 w 1620"/>
                  <a:gd name="T41" fmla="*/ 0 h 1011"/>
                  <a:gd name="T42" fmla="*/ 0 w 1620"/>
                  <a:gd name="T43" fmla="*/ 0 h 1011"/>
                  <a:gd name="T44" fmla="*/ 0 w 1620"/>
                  <a:gd name="T45" fmla="*/ 0 h 1011"/>
                  <a:gd name="T46" fmla="*/ 0 w 1620"/>
                  <a:gd name="T47" fmla="*/ 0 h 1011"/>
                  <a:gd name="T48" fmla="*/ 0 w 1620"/>
                  <a:gd name="T49" fmla="*/ 0 h 1011"/>
                  <a:gd name="T50" fmla="*/ 0 w 1620"/>
                  <a:gd name="T51" fmla="*/ 0 h 1011"/>
                  <a:gd name="T52" fmla="*/ 0 w 1620"/>
                  <a:gd name="T53" fmla="*/ 0 h 1011"/>
                  <a:gd name="T54" fmla="*/ 0 w 1620"/>
                  <a:gd name="T55" fmla="*/ 0 h 1011"/>
                  <a:gd name="T56" fmla="*/ 0 w 1620"/>
                  <a:gd name="T57" fmla="*/ 0 h 1011"/>
                  <a:gd name="T58" fmla="*/ 0 w 1620"/>
                  <a:gd name="T59" fmla="*/ 0 h 1011"/>
                  <a:gd name="T60" fmla="*/ 0 w 1620"/>
                  <a:gd name="T61" fmla="*/ 0 h 1011"/>
                  <a:gd name="T62" fmla="*/ 0 w 1620"/>
                  <a:gd name="T63" fmla="*/ 0 h 1011"/>
                  <a:gd name="T64" fmla="*/ 0 w 1620"/>
                  <a:gd name="T65" fmla="*/ 0 h 1011"/>
                  <a:gd name="T66" fmla="*/ 0 w 1620"/>
                  <a:gd name="T67" fmla="*/ 0 h 1011"/>
                  <a:gd name="T68" fmla="*/ 0 w 1620"/>
                  <a:gd name="T69" fmla="*/ 0 h 1011"/>
                  <a:gd name="T70" fmla="*/ 0 w 1620"/>
                  <a:gd name="T71" fmla="*/ 0 h 1011"/>
                  <a:gd name="T72" fmla="*/ 0 w 1620"/>
                  <a:gd name="T73" fmla="*/ 0 h 1011"/>
                  <a:gd name="T74" fmla="*/ 0 w 1620"/>
                  <a:gd name="T75" fmla="*/ 0 h 1011"/>
                  <a:gd name="T76" fmla="*/ 0 w 1620"/>
                  <a:gd name="T77" fmla="*/ 0 h 1011"/>
                  <a:gd name="T78" fmla="*/ 0 w 1620"/>
                  <a:gd name="T79" fmla="*/ 0 h 1011"/>
                  <a:gd name="T80" fmla="*/ 0 w 1620"/>
                  <a:gd name="T81" fmla="*/ 0 h 1011"/>
                  <a:gd name="T82" fmla="*/ 0 w 1620"/>
                  <a:gd name="T83" fmla="*/ 0 h 1011"/>
                  <a:gd name="T84" fmla="*/ 0 w 1620"/>
                  <a:gd name="T85" fmla="*/ 0 h 1011"/>
                  <a:gd name="T86" fmla="*/ 0 w 1620"/>
                  <a:gd name="T87" fmla="*/ 0 h 1011"/>
                  <a:gd name="T88" fmla="*/ 0 w 1620"/>
                  <a:gd name="T89" fmla="*/ 0 h 1011"/>
                  <a:gd name="T90" fmla="*/ 0 w 1620"/>
                  <a:gd name="T91" fmla="*/ 0 h 1011"/>
                  <a:gd name="T92" fmla="*/ 0 w 1620"/>
                  <a:gd name="T93" fmla="*/ 0 h 1011"/>
                  <a:gd name="T94" fmla="*/ 0 w 1620"/>
                  <a:gd name="T95" fmla="*/ 0 h 1011"/>
                  <a:gd name="T96" fmla="*/ 0 w 1620"/>
                  <a:gd name="T97" fmla="*/ 0 h 1011"/>
                  <a:gd name="T98" fmla="*/ 0 w 1620"/>
                  <a:gd name="T99" fmla="*/ 0 h 1011"/>
                  <a:gd name="T100" fmla="*/ 0 w 1620"/>
                  <a:gd name="T101" fmla="*/ 0 h 1011"/>
                  <a:gd name="T102" fmla="*/ 0 w 1620"/>
                  <a:gd name="T103" fmla="*/ 0 h 1011"/>
                  <a:gd name="T104" fmla="*/ 0 w 1620"/>
                  <a:gd name="T105" fmla="*/ 0 h 1011"/>
                  <a:gd name="T106" fmla="*/ 0 w 1620"/>
                  <a:gd name="T107" fmla="*/ 0 h 1011"/>
                  <a:gd name="T108" fmla="*/ 0 w 1620"/>
                  <a:gd name="T109" fmla="*/ 0 h 1011"/>
                  <a:gd name="T110" fmla="*/ 0 w 1620"/>
                  <a:gd name="T111" fmla="*/ 0 h 1011"/>
                  <a:gd name="T112" fmla="*/ 0 w 1620"/>
                  <a:gd name="T113" fmla="*/ 0 h 1011"/>
                  <a:gd name="T114" fmla="*/ 0 w 1620"/>
                  <a:gd name="T115" fmla="*/ 0 h 1011"/>
                  <a:gd name="T116" fmla="*/ 0 w 1620"/>
                  <a:gd name="T117" fmla="*/ 0 h 1011"/>
                  <a:gd name="T118" fmla="*/ 0 w 1620"/>
                  <a:gd name="T119" fmla="*/ 0 h 1011"/>
                  <a:gd name="T120" fmla="*/ 0 w 1620"/>
                  <a:gd name="T121" fmla="*/ 0 h 1011"/>
                  <a:gd name="T122" fmla="*/ 0 w 1620"/>
                  <a:gd name="T123" fmla="*/ 0 h 10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20"/>
                  <a:gd name="T187" fmla="*/ 0 h 1011"/>
                  <a:gd name="T188" fmla="*/ 1620 w 1620"/>
                  <a:gd name="T189" fmla="*/ 1011 h 10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20" h="1011">
                    <a:moveTo>
                      <a:pt x="0" y="875"/>
                    </a:moveTo>
                    <a:lnTo>
                      <a:pt x="430" y="758"/>
                    </a:lnTo>
                    <a:lnTo>
                      <a:pt x="432" y="756"/>
                    </a:lnTo>
                    <a:lnTo>
                      <a:pt x="440" y="752"/>
                    </a:lnTo>
                    <a:lnTo>
                      <a:pt x="451" y="746"/>
                    </a:lnTo>
                    <a:lnTo>
                      <a:pt x="465" y="739"/>
                    </a:lnTo>
                    <a:lnTo>
                      <a:pt x="480" y="725"/>
                    </a:lnTo>
                    <a:lnTo>
                      <a:pt x="493" y="712"/>
                    </a:lnTo>
                    <a:lnTo>
                      <a:pt x="499" y="702"/>
                    </a:lnTo>
                    <a:lnTo>
                      <a:pt x="505" y="693"/>
                    </a:lnTo>
                    <a:lnTo>
                      <a:pt x="511" y="681"/>
                    </a:lnTo>
                    <a:lnTo>
                      <a:pt x="514" y="670"/>
                    </a:lnTo>
                    <a:lnTo>
                      <a:pt x="532" y="622"/>
                    </a:lnTo>
                    <a:lnTo>
                      <a:pt x="564" y="539"/>
                    </a:lnTo>
                    <a:lnTo>
                      <a:pt x="607" y="438"/>
                    </a:lnTo>
                    <a:lnTo>
                      <a:pt x="653" y="326"/>
                    </a:lnTo>
                    <a:lnTo>
                      <a:pt x="699" y="217"/>
                    </a:lnTo>
                    <a:lnTo>
                      <a:pt x="737" y="127"/>
                    </a:lnTo>
                    <a:lnTo>
                      <a:pt x="764" y="61"/>
                    </a:lnTo>
                    <a:lnTo>
                      <a:pt x="775" y="38"/>
                    </a:lnTo>
                    <a:lnTo>
                      <a:pt x="775" y="37"/>
                    </a:lnTo>
                    <a:lnTo>
                      <a:pt x="777" y="33"/>
                    </a:lnTo>
                    <a:lnTo>
                      <a:pt x="781" y="27"/>
                    </a:lnTo>
                    <a:lnTo>
                      <a:pt x="785" y="19"/>
                    </a:lnTo>
                    <a:lnTo>
                      <a:pt x="793" y="12"/>
                    </a:lnTo>
                    <a:lnTo>
                      <a:pt x="802" y="6"/>
                    </a:lnTo>
                    <a:lnTo>
                      <a:pt x="814" y="2"/>
                    </a:lnTo>
                    <a:lnTo>
                      <a:pt x="827" y="0"/>
                    </a:lnTo>
                    <a:lnTo>
                      <a:pt x="891" y="0"/>
                    </a:lnTo>
                    <a:lnTo>
                      <a:pt x="892" y="0"/>
                    </a:lnTo>
                    <a:lnTo>
                      <a:pt x="898" y="0"/>
                    </a:lnTo>
                    <a:lnTo>
                      <a:pt x="908" y="0"/>
                    </a:lnTo>
                    <a:lnTo>
                      <a:pt x="917" y="4"/>
                    </a:lnTo>
                    <a:lnTo>
                      <a:pt x="923" y="8"/>
                    </a:lnTo>
                    <a:lnTo>
                      <a:pt x="929" y="12"/>
                    </a:lnTo>
                    <a:lnTo>
                      <a:pt x="935" y="15"/>
                    </a:lnTo>
                    <a:lnTo>
                      <a:pt x="938" y="23"/>
                    </a:lnTo>
                    <a:lnTo>
                      <a:pt x="944" y="31"/>
                    </a:lnTo>
                    <a:lnTo>
                      <a:pt x="948" y="40"/>
                    </a:lnTo>
                    <a:lnTo>
                      <a:pt x="950" y="54"/>
                    </a:lnTo>
                    <a:lnTo>
                      <a:pt x="952" y="67"/>
                    </a:lnTo>
                    <a:lnTo>
                      <a:pt x="1006" y="821"/>
                    </a:lnTo>
                    <a:lnTo>
                      <a:pt x="1021" y="823"/>
                    </a:lnTo>
                    <a:lnTo>
                      <a:pt x="1032" y="827"/>
                    </a:lnTo>
                    <a:lnTo>
                      <a:pt x="1036" y="833"/>
                    </a:lnTo>
                    <a:lnTo>
                      <a:pt x="1038" y="839"/>
                    </a:lnTo>
                    <a:lnTo>
                      <a:pt x="1036" y="842"/>
                    </a:lnTo>
                    <a:lnTo>
                      <a:pt x="1032" y="848"/>
                    </a:lnTo>
                    <a:lnTo>
                      <a:pt x="1029" y="852"/>
                    </a:lnTo>
                    <a:lnTo>
                      <a:pt x="1023" y="854"/>
                    </a:lnTo>
                    <a:lnTo>
                      <a:pt x="1620" y="982"/>
                    </a:lnTo>
                    <a:lnTo>
                      <a:pt x="1610" y="990"/>
                    </a:lnTo>
                    <a:lnTo>
                      <a:pt x="1600" y="998"/>
                    </a:lnTo>
                    <a:lnTo>
                      <a:pt x="1587" y="1004"/>
                    </a:lnTo>
                    <a:lnTo>
                      <a:pt x="1574" y="1007"/>
                    </a:lnTo>
                    <a:lnTo>
                      <a:pt x="1539" y="1011"/>
                    </a:lnTo>
                    <a:lnTo>
                      <a:pt x="1503" y="1011"/>
                    </a:lnTo>
                    <a:lnTo>
                      <a:pt x="1466" y="1009"/>
                    </a:lnTo>
                    <a:lnTo>
                      <a:pt x="1430" y="1005"/>
                    </a:lnTo>
                    <a:lnTo>
                      <a:pt x="1397" y="1002"/>
                    </a:lnTo>
                    <a:lnTo>
                      <a:pt x="1370" y="1000"/>
                    </a:lnTo>
                    <a:lnTo>
                      <a:pt x="787" y="92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23" name="Freeform 224"/>
              <p:cNvSpPr>
                <a:spLocks/>
              </p:cNvSpPr>
              <p:nvPr/>
            </p:nvSpPr>
            <p:spPr bwMode="auto">
              <a:xfrm>
                <a:off x="3155" y="1796"/>
                <a:ext cx="234" cy="49"/>
              </a:xfrm>
              <a:custGeom>
                <a:avLst/>
                <a:gdLst>
                  <a:gd name="T0" fmla="*/ 0 w 2036"/>
                  <a:gd name="T1" fmla="*/ 0 h 426"/>
                  <a:gd name="T2" fmla="*/ 0 w 2036"/>
                  <a:gd name="T3" fmla="*/ 0 h 426"/>
                  <a:gd name="T4" fmla="*/ 0 w 2036"/>
                  <a:gd name="T5" fmla="*/ 0 h 426"/>
                  <a:gd name="T6" fmla="*/ 0 w 2036"/>
                  <a:gd name="T7" fmla="*/ 0 h 426"/>
                  <a:gd name="T8" fmla="*/ 0 w 2036"/>
                  <a:gd name="T9" fmla="*/ 0 h 426"/>
                  <a:gd name="T10" fmla="*/ 0 w 2036"/>
                  <a:gd name="T11" fmla="*/ 0 h 426"/>
                  <a:gd name="T12" fmla="*/ 0 w 2036"/>
                  <a:gd name="T13" fmla="*/ 0 h 426"/>
                  <a:gd name="T14" fmla="*/ 0 w 2036"/>
                  <a:gd name="T15" fmla="*/ 0 h 426"/>
                  <a:gd name="T16" fmla="*/ 0 w 2036"/>
                  <a:gd name="T17" fmla="*/ 0 h 426"/>
                  <a:gd name="T18" fmla="*/ 0 w 2036"/>
                  <a:gd name="T19" fmla="*/ 0 h 426"/>
                  <a:gd name="T20" fmla="*/ 0 w 2036"/>
                  <a:gd name="T21" fmla="*/ 0 h 426"/>
                  <a:gd name="T22" fmla="*/ 0 w 2036"/>
                  <a:gd name="T23" fmla="*/ 0 h 426"/>
                  <a:gd name="T24" fmla="*/ 0 w 2036"/>
                  <a:gd name="T25" fmla="*/ 0 h 426"/>
                  <a:gd name="T26" fmla="*/ 0 w 2036"/>
                  <a:gd name="T27" fmla="*/ 0 h 426"/>
                  <a:gd name="T28" fmla="*/ 0 w 2036"/>
                  <a:gd name="T29" fmla="*/ 0 h 426"/>
                  <a:gd name="T30" fmla="*/ 0 w 2036"/>
                  <a:gd name="T31" fmla="*/ 0 h 426"/>
                  <a:gd name="T32" fmla="*/ 0 w 2036"/>
                  <a:gd name="T33" fmla="*/ 0 h 426"/>
                  <a:gd name="T34" fmla="*/ 0 w 2036"/>
                  <a:gd name="T35" fmla="*/ 0 h 426"/>
                  <a:gd name="T36" fmla="*/ 0 w 2036"/>
                  <a:gd name="T37" fmla="*/ 0 h 426"/>
                  <a:gd name="T38" fmla="*/ 0 w 2036"/>
                  <a:gd name="T39" fmla="*/ 0 h 426"/>
                  <a:gd name="T40" fmla="*/ 0 w 2036"/>
                  <a:gd name="T41" fmla="*/ 0 h 426"/>
                  <a:gd name="T42" fmla="*/ 0 w 2036"/>
                  <a:gd name="T43" fmla="*/ 0 h 426"/>
                  <a:gd name="T44" fmla="*/ 0 w 2036"/>
                  <a:gd name="T45" fmla="*/ 0 h 426"/>
                  <a:gd name="T46" fmla="*/ 0 w 2036"/>
                  <a:gd name="T47" fmla="*/ 0 h 426"/>
                  <a:gd name="T48" fmla="*/ 0 w 2036"/>
                  <a:gd name="T49" fmla="*/ 0 h 426"/>
                  <a:gd name="T50" fmla="*/ 0 w 2036"/>
                  <a:gd name="T51" fmla="*/ 0 h 426"/>
                  <a:gd name="T52" fmla="*/ 0 w 2036"/>
                  <a:gd name="T53" fmla="*/ 0 h 426"/>
                  <a:gd name="T54" fmla="*/ 0 w 2036"/>
                  <a:gd name="T55" fmla="*/ 0 h 426"/>
                  <a:gd name="T56" fmla="*/ 0 w 2036"/>
                  <a:gd name="T57" fmla="*/ 0 h 426"/>
                  <a:gd name="T58" fmla="*/ 0 w 2036"/>
                  <a:gd name="T59" fmla="*/ 0 h 4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36"/>
                  <a:gd name="T91" fmla="*/ 0 h 426"/>
                  <a:gd name="T92" fmla="*/ 2036 w 2036"/>
                  <a:gd name="T93" fmla="*/ 426 h 4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36" h="426">
                    <a:moveTo>
                      <a:pt x="0" y="0"/>
                    </a:moveTo>
                    <a:lnTo>
                      <a:pt x="10" y="6"/>
                    </a:lnTo>
                    <a:lnTo>
                      <a:pt x="29" y="12"/>
                    </a:lnTo>
                    <a:lnTo>
                      <a:pt x="58" y="22"/>
                    </a:lnTo>
                    <a:lnTo>
                      <a:pt x="96" y="29"/>
                    </a:lnTo>
                    <a:lnTo>
                      <a:pt x="198" y="52"/>
                    </a:lnTo>
                    <a:lnTo>
                      <a:pt x="326" y="77"/>
                    </a:lnTo>
                    <a:lnTo>
                      <a:pt x="645" y="137"/>
                    </a:lnTo>
                    <a:lnTo>
                      <a:pt x="1010" y="202"/>
                    </a:lnTo>
                    <a:lnTo>
                      <a:pt x="1372" y="263"/>
                    </a:lnTo>
                    <a:lnTo>
                      <a:pt x="1687" y="315"/>
                    </a:lnTo>
                    <a:lnTo>
                      <a:pt x="1907" y="352"/>
                    </a:lnTo>
                    <a:lnTo>
                      <a:pt x="1992" y="367"/>
                    </a:lnTo>
                    <a:lnTo>
                      <a:pt x="2009" y="369"/>
                    </a:lnTo>
                    <a:lnTo>
                      <a:pt x="2023" y="371"/>
                    </a:lnTo>
                    <a:lnTo>
                      <a:pt x="2032" y="376"/>
                    </a:lnTo>
                    <a:lnTo>
                      <a:pt x="2036" y="382"/>
                    </a:lnTo>
                    <a:lnTo>
                      <a:pt x="2034" y="388"/>
                    </a:lnTo>
                    <a:lnTo>
                      <a:pt x="2028" y="394"/>
                    </a:lnTo>
                    <a:lnTo>
                      <a:pt x="2017" y="401"/>
                    </a:lnTo>
                    <a:lnTo>
                      <a:pt x="2001" y="407"/>
                    </a:lnTo>
                    <a:lnTo>
                      <a:pt x="1978" y="413"/>
                    </a:lnTo>
                    <a:lnTo>
                      <a:pt x="1952" y="419"/>
                    </a:lnTo>
                    <a:lnTo>
                      <a:pt x="1919" y="423"/>
                    </a:lnTo>
                    <a:lnTo>
                      <a:pt x="1881" y="424"/>
                    </a:lnTo>
                    <a:lnTo>
                      <a:pt x="1836" y="426"/>
                    </a:lnTo>
                    <a:lnTo>
                      <a:pt x="1785" y="426"/>
                    </a:lnTo>
                    <a:lnTo>
                      <a:pt x="1729" y="424"/>
                    </a:lnTo>
                    <a:lnTo>
                      <a:pt x="1666" y="419"/>
                    </a:lnTo>
                    <a:lnTo>
                      <a:pt x="655" y="2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24" name="Freeform 225"/>
              <p:cNvSpPr>
                <a:spLocks/>
              </p:cNvSpPr>
              <p:nvPr/>
            </p:nvSpPr>
            <p:spPr bwMode="auto">
              <a:xfrm>
                <a:off x="3206" y="1774"/>
                <a:ext cx="33" cy="8"/>
              </a:xfrm>
              <a:custGeom>
                <a:avLst/>
                <a:gdLst>
                  <a:gd name="T0" fmla="*/ 0 w 285"/>
                  <a:gd name="T1" fmla="*/ 0 h 69"/>
                  <a:gd name="T2" fmla="*/ 0 w 285"/>
                  <a:gd name="T3" fmla="*/ 0 h 69"/>
                  <a:gd name="T4" fmla="*/ 0 w 285"/>
                  <a:gd name="T5" fmla="*/ 0 h 69"/>
                  <a:gd name="T6" fmla="*/ 0 w 285"/>
                  <a:gd name="T7" fmla="*/ 0 h 69"/>
                  <a:gd name="T8" fmla="*/ 0 w 285"/>
                  <a:gd name="T9" fmla="*/ 0 h 69"/>
                  <a:gd name="T10" fmla="*/ 0 w 285"/>
                  <a:gd name="T11" fmla="*/ 0 h 69"/>
                  <a:gd name="T12" fmla="*/ 0 w 285"/>
                  <a:gd name="T13" fmla="*/ 0 h 69"/>
                  <a:gd name="T14" fmla="*/ 0 w 285"/>
                  <a:gd name="T15" fmla="*/ 0 h 69"/>
                  <a:gd name="T16" fmla="*/ 0 w 285"/>
                  <a:gd name="T17" fmla="*/ 0 h 69"/>
                  <a:gd name="T18" fmla="*/ 0 w 285"/>
                  <a:gd name="T19" fmla="*/ 0 h 69"/>
                  <a:gd name="T20" fmla="*/ 0 w 285"/>
                  <a:gd name="T21" fmla="*/ 0 h 69"/>
                  <a:gd name="T22" fmla="*/ 0 w 285"/>
                  <a:gd name="T23" fmla="*/ 0 h 69"/>
                  <a:gd name="T24" fmla="*/ 0 w 285"/>
                  <a:gd name="T25" fmla="*/ 0 h 69"/>
                  <a:gd name="T26" fmla="*/ 0 w 285"/>
                  <a:gd name="T27" fmla="*/ 0 h 69"/>
                  <a:gd name="T28" fmla="*/ 0 w 285"/>
                  <a:gd name="T29" fmla="*/ 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5"/>
                  <a:gd name="T46" fmla="*/ 0 h 69"/>
                  <a:gd name="T47" fmla="*/ 285 w 285"/>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5" h="69">
                    <a:moveTo>
                      <a:pt x="126" y="69"/>
                    </a:moveTo>
                    <a:lnTo>
                      <a:pt x="36" y="44"/>
                    </a:lnTo>
                    <a:lnTo>
                      <a:pt x="32" y="42"/>
                    </a:lnTo>
                    <a:lnTo>
                      <a:pt x="21" y="36"/>
                    </a:lnTo>
                    <a:lnTo>
                      <a:pt x="7" y="30"/>
                    </a:lnTo>
                    <a:lnTo>
                      <a:pt x="0" y="23"/>
                    </a:lnTo>
                    <a:lnTo>
                      <a:pt x="1" y="17"/>
                    </a:lnTo>
                    <a:lnTo>
                      <a:pt x="3" y="13"/>
                    </a:lnTo>
                    <a:lnTo>
                      <a:pt x="11" y="9"/>
                    </a:lnTo>
                    <a:lnTo>
                      <a:pt x="24" y="7"/>
                    </a:lnTo>
                    <a:lnTo>
                      <a:pt x="42" y="4"/>
                    </a:lnTo>
                    <a:lnTo>
                      <a:pt x="67" y="2"/>
                    </a:lnTo>
                    <a:lnTo>
                      <a:pt x="99" y="0"/>
                    </a:lnTo>
                    <a:lnTo>
                      <a:pt x="138" y="0"/>
                    </a:lnTo>
                    <a:lnTo>
                      <a:pt x="285"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25" name="Freeform 226"/>
              <p:cNvSpPr>
                <a:spLocks/>
              </p:cNvSpPr>
              <p:nvPr/>
            </p:nvSpPr>
            <p:spPr bwMode="auto">
              <a:xfrm>
                <a:off x="2964" y="1863"/>
                <a:ext cx="125" cy="9"/>
              </a:xfrm>
              <a:custGeom>
                <a:avLst/>
                <a:gdLst>
                  <a:gd name="T0" fmla="*/ 0 w 1089"/>
                  <a:gd name="T1" fmla="*/ 0 h 77"/>
                  <a:gd name="T2" fmla="*/ 0 w 1089"/>
                  <a:gd name="T3" fmla="*/ 0 h 77"/>
                  <a:gd name="T4" fmla="*/ 0 w 1089"/>
                  <a:gd name="T5" fmla="*/ 0 h 77"/>
                  <a:gd name="T6" fmla="*/ 0 w 1089"/>
                  <a:gd name="T7" fmla="*/ 0 h 77"/>
                  <a:gd name="T8" fmla="*/ 0 w 1089"/>
                  <a:gd name="T9" fmla="*/ 0 h 77"/>
                  <a:gd name="T10" fmla="*/ 0 w 1089"/>
                  <a:gd name="T11" fmla="*/ 0 h 77"/>
                  <a:gd name="T12" fmla="*/ 0 w 1089"/>
                  <a:gd name="T13" fmla="*/ 0 h 77"/>
                  <a:gd name="T14" fmla="*/ 0 w 1089"/>
                  <a:gd name="T15" fmla="*/ 0 h 77"/>
                  <a:gd name="T16" fmla="*/ 0 w 1089"/>
                  <a:gd name="T17" fmla="*/ 0 h 77"/>
                  <a:gd name="T18" fmla="*/ 0 w 1089"/>
                  <a:gd name="T19" fmla="*/ 0 h 77"/>
                  <a:gd name="T20" fmla="*/ 0 w 1089"/>
                  <a:gd name="T21" fmla="*/ 0 h 77"/>
                  <a:gd name="T22" fmla="*/ 0 w 1089"/>
                  <a:gd name="T23" fmla="*/ 0 h 77"/>
                  <a:gd name="T24" fmla="*/ 0 w 1089"/>
                  <a:gd name="T25" fmla="*/ 0 h 77"/>
                  <a:gd name="T26" fmla="*/ 0 w 1089"/>
                  <a:gd name="T27" fmla="*/ 0 h 77"/>
                  <a:gd name="T28" fmla="*/ 0 w 1089"/>
                  <a:gd name="T29" fmla="*/ 0 h 77"/>
                  <a:gd name="T30" fmla="*/ 0 w 1089"/>
                  <a:gd name="T31" fmla="*/ 0 h 77"/>
                  <a:gd name="T32" fmla="*/ 0 w 1089"/>
                  <a:gd name="T33" fmla="*/ 0 h 77"/>
                  <a:gd name="T34" fmla="*/ 0 w 1089"/>
                  <a:gd name="T35" fmla="*/ 0 h 77"/>
                  <a:gd name="T36" fmla="*/ 0 w 1089"/>
                  <a:gd name="T37" fmla="*/ 0 h 77"/>
                  <a:gd name="T38" fmla="*/ 0 w 1089"/>
                  <a:gd name="T39" fmla="*/ 0 h 77"/>
                  <a:gd name="T40" fmla="*/ 0 w 1089"/>
                  <a:gd name="T41" fmla="*/ 0 h 77"/>
                  <a:gd name="T42" fmla="*/ 0 w 1089"/>
                  <a:gd name="T43" fmla="*/ 0 h 77"/>
                  <a:gd name="T44" fmla="*/ 0 w 1089"/>
                  <a:gd name="T45" fmla="*/ 0 h 77"/>
                  <a:gd name="T46" fmla="*/ 0 w 1089"/>
                  <a:gd name="T47" fmla="*/ 0 h 77"/>
                  <a:gd name="T48" fmla="*/ 0 w 1089"/>
                  <a:gd name="T49" fmla="*/ 0 h 77"/>
                  <a:gd name="T50" fmla="*/ 0 w 1089"/>
                  <a:gd name="T51" fmla="*/ 0 h 77"/>
                  <a:gd name="T52" fmla="*/ 0 w 1089"/>
                  <a:gd name="T53" fmla="*/ 0 h 77"/>
                  <a:gd name="T54" fmla="*/ 0 w 1089"/>
                  <a:gd name="T55" fmla="*/ 0 h 77"/>
                  <a:gd name="T56" fmla="*/ 0 w 1089"/>
                  <a:gd name="T57" fmla="*/ 0 h 77"/>
                  <a:gd name="T58" fmla="*/ 0 w 1089"/>
                  <a:gd name="T59" fmla="*/ 0 h 77"/>
                  <a:gd name="T60" fmla="*/ 0 w 1089"/>
                  <a:gd name="T61" fmla="*/ 0 h 77"/>
                  <a:gd name="T62" fmla="*/ 0 w 1089"/>
                  <a:gd name="T63" fmla="*/ 0 h 77"/>
                  <a:gd name="T64" fmla="*/ 0 w 1089"/>
                  <a:gd name="T65" fmla="*/ 0 h 77"/>
                  <a:gd name="T66" fmla="*/ 0 w 1089"/>
                  <a:gd name="T67" fmla="*/ 0 h 77"/>
                  <a:gd name="T68" fmla="*/ 0 w 1089"/>
                  <a:gd name="T69" fmla="*/ 0 h 77"/>
                  <a:gd name="T70" fmla="*/ 0 w 1089"/>
                  <a:gd name="T71" fmla="*/ 0 h 77"/>
                  <a:gd name="T72" fmla="*/ 0 w 1089"/>
                  <a:gd name="T73" fmla="*/ 0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9"/>
                  <a:gd name="T112" fmla="*/ 0 h 77"/>
                  <a:gd name="T113" fmla="*/ 1089 w 1089"/>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9" h="77">
                    <a:moveTo>
                      <a:pt x="1089" y="2"/>
                    </a:moveTo>
                    <a:lnTo>
                      <a:pt x="1086" y="0"/>
                    </a:lnTo>
                    <a:lnTo>
                      <a:pt x="992" y="13"/>
                    </a:lnTo>
                    <a:lnTo>
                      <a:pt x="865" y="29"/>
                    </a:lnTo>
                    <a:lnTo>
                      <a:pt x="717" y="44"/>
                    </a:lnTo>
                    <a:lnTo>
                      <a:pt x="556" y="57"/>
                    </a:lnTo>
                    <a:lnTo>
                      <a:pt x="475" y="61"/>
                    </a:lnTo>
                    <a:lnTo>
                      <a:pt x="395" y="65"/>
                    </a:lnTo>
                    <a:lnTo>
                      <a:pt x="318" y="65"/>
                    </a:lnTo>
                    <a:lnTo>
                      <a:pt x="243" y="63"/>
                    </a:lnTo>
                    <a:lnTo>
                      <a:pt x="207" y="59"/>
                    </a:lnTo>
                    <a:lnTo>
                      <a:pt x="172" y="57"/>
                    </a:lnTo>
                    <a:lnTo>
                      <a:pt x="140" y="52"/>
                    </a:lnTo>
                    <a:lnTo>
                      <a:pt x="109" y="48"/>
                    </a:lnTo>
                    <a:lnTo>
                      <a:pt x="80" y="42"/>
                    </a:lnTo>
                    <a:lnTo>
                      <a:pt x="51" y="34"/>
                    </a:lnTo>
                    <a:lnTo>
                      <a:pt x="26" y="27"/>
                    </a:lnTo>
                    <a:lnTo>
                      <a:pt x="3" y="17"/>
                    </a:lnTo>
                    <a:lnTo>
                      <a:pt x="0" y="29"/>
                    </a:lnTo>
                    <a:lnTo>
                      <a:pt x="23" y="38"/>
                    </a:lnTo>
                    <a:lnTo>
                      <a:pt x="50" y="46"/>
                    </a:lnTo>
                    <a:lnTo>
                      <a:pt x="76" y="54"/>
                    </a:lnTo>
                    <a:lnTo>
                      <a:pt x="107" y="59"/>
                    </a:lnTo>
                    <a:lnTo>
                      <a:pt x="138" y="65"/>
                    </a:lnTo>
                    <a:lnTo>
                      <a:pt x="172" y="69"/>
                    </a:lnTo>
                    <a:lnTo>
                      <a:pt x="207" y="73"/>
                    </a:lnTo>
                    <a:lnTo>
                      <a:pt x="241" y="75"/>
                    </a:lnTo>
                    <a:lnTo>
                      <a:pt x="316" y="77"/>
                    </a:lnTo>
                    <a:lnTo>
                      <a:pt x="395" y="77"/>
                    </a:lnTo>
                    <a:lnTo>
                      <a:pt x="475" y="75"/>
                    </a:lnTo>
                    <a:lnTo>
                      <a:pt x="558" y="69"/>
                    </a:lnTo>
                    <a:lnTo>
                      <a:pt x="717" y="56"/>
                    </a:lnTo>
                    <a:lnTo>
                      <a:pt x="867" y="40"/>
                    </a:lnTo>
                    <a:lnTo>
                      <a:pt x="993" y="25"/>
                    </a:lnTo>
                    <a:lnTo>
                      <a:pt x="1087" y="13"/>
                    </a:lnTo>
                    <a:lnTo>
                      <a:pt x="1086" y="13"/>
                    </a:lnTo>
                    <a:lnTo>
                      <a:pt x="108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26" name="Freeform 227"/>
              <p:cNvSpPr>
                <a:spLocks/>
              </p:cNvSpPr>
              <p:nvPr/>
            </p:nvSpPr>
            <p:spPr bwMode="auto">
              <a:xfrm>
                <a:off x="3089" y="1861"/>
                <a:ext cx="39" cy="5"/>
              </a:xfrm>
              <a:custGeom>
                <a:avLst/>
                <a:gdLst>
                  <a:gd name="T0" fmla="*/ 0 w 343"/>
                  <a:gd name="T1" fmla="*/ 0 h 37"/>
                  <a:gd name="T2" fmla="*/ 0 w 343"/>
                  <a:gd name="T3" fmla="*/ 0 h 37"/>
                  <a:gd name="T4" fmla="*/ 0 w 343"/>
                  <a:gd name="T5" fmla="*/ 0 h 37"/>
                  <a:gd name="T6" fmla="*/ 0 w 343"/>
                  <a:gd name="T7" fmla="*/ 0 h 37"/>
                  <a:gd name="T8" fmla="*/ 0 w 343"/>
                  <a:gd name="T9" fmla="*/ 0 h 37"/>
                  <a:gd name="T10" fmla="*/ 0 w 343"/>
                  <a:gd name="T11" fmla="*/ 0 h 37"/>
                  <a:gd name="T12" fmla="*/ 0 w 343"/>
                  <a:gd name="T13" fmla="*/ 0 h 37"/>
                  <a:gd name="T14" fmla="*/ 0 w 343"/>
                  <a:gd name="T15" fmla="*/ 0 h 37"/>
                  <a:gd name="T16" fmla="*/ 0 w 343"/>
                  <a:gd name="T17" fmla="*/ 0 h 37"/>
                  <a:gd name="T18" fmla="*/ 0 w 343"/>
                  <a:gd name="T19" fmla="*/ 0 h 37"/>
                  <a:gd name="T20" fmla="*/ 0 w 343"/>
                  <a:gd name="T21" fmla="*/ 0 h 37"/>
                  <a:gd name="T22" fmla="*/ 0 w 343"/>
                  <a:gd name="T23" fmla="*/ 0 h 37"/>
                  <a:gd name="T24" fmla="*/ 0 w 343"/>
                  <a:gd name="T25" fmla="*/ 0 h 37"/>
                  <a:gd name="T26" fmla="*/ 0 w 343"/>
                  <a:gd name="T27" fmla="*/ 0 h 37"/>
                  <a:gd name="T28" fmla="*/ 0 w 343"/>
                  <a:gd name="T29" fmla="*/ 0 h 37"/>
                  <a:gd name="T30" fmla="*/ 0 w 343"/>
                  <a:gd name="T31" fmla="*/ 0 h 37"/>
                  <a:gd name="T32" fmla="*/ 0 w 343"/>
                  <a:gd name="T33" fmla="*/ 0 h 37"/>
                  <a:gd name="T34" fmla="*/ 0 w 343"/>
                  <a:gd name="T35" fmla="*/ 0 h 37"/>
                  <a:gd name="T36" fmla="*/ 0 w 343"/>
                  <a:gd name="T37" fmla="*/ 0 h 37"/>
                  <a:gd name="T38" fmla="*/ 0 w 343"/>
                  <a:gd name="T39" fmla="*/ 0 h 37"/>
                  <a:gd name="T40" fmla="*/ 0 w 343"/>
                  <a:gd name="T41" fmla="*/ 0 h 37"/>
                  <a:gd name="T42" fmla="*/ 0 w 343"/>
                  <a:gd name="T43" fmla="*/ 0 h 37"/>
                  <a:gd name="T44" fmla="*/ 0 w 343"/>
                  <a:gd name="T45" fmla="*/ 0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3"/>
                  <a:gd name="T70" fmla="*/ 0 h 37"/>
                  <a:gd name="T71" fmla="*/ 343 w 343"/>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3" h="37">
                    <a:moveTo>
                      <a:pt x="341" y="0"/>
                    </a:moveTo>
                    <a:lnTo>
                      <a:pt x="299" y="8"/>
                    </a:lnTo>
                    <a:lnTo>
                      <a:pt x="261" y="14"/>
                    </a:lnTo>
                    <a:lnTo>
                      <a:pt x="224" y="18"/>
                    </a:lnTo>
                    <a:lnTo>
                      <a:pt x="191" y="22"/>
                    </a:lnTo>
                    <a:lnTo>
                      <a:pt x="132" y="25"/>
                    </a:lnTo>
                    <a:lnTo>
                      <a:pt x="86" y="23"/>
                    </a:lnTo>
                    <a:lnTo>
                      <a:pt x="49" y="22"/>
                    </a:lnTo>
                    <a:lnTo>
                      <a:pt x="23" y="20"/>
                    </a:lnTo>
                    <a:lnTo>
                      <a:pt x="7" y="16"/>
                    </a:lnTo>
                    <a:lnTo>
                      <a:pt x="3" y="16"/>
                    </a:lnTo>
                    <a:lnTo>
                      <a:pt x="0" y="27"/>
                    </a:lnTo>
                    <a:lnTo>
                      <a:pt x="5" y="27"/>
                    </a:lnTo>
                    <a:lnTo>
                      <a:pt x="21" y="31"/>
                    </a:lnTo>
                    <a:lnTo>
                      <a:pt x="48" y="33"/>
                    </a:lnTo>
                    <a:lnTo>
                      <a:pt x="84" y="37"/>
                    </a:lnTo>
                    <a:lnTo>
                      <a:pt x="132" y="37"/>
                    </a:lnTo>
                    <a:lnTo>
                      <a:pt x="191" y="33"/>
                    </a:lnTo>
                    <a:lnTo>
                      <a:pt x="226" y="31"/>
                    </a:lnTo>
                    <a:lnTo>
                      <a:pt x="262" y="25"/>
                    </a:lnTo>
                    <a:lnTo>
                      <a:pt x="301" y="20"/>
                    </a:lnTo>
                    <a:lnTo>
                      <a:pt x="343" y="12"/>
                    </a:lnTo>
                    <a:lnTo>
                      <a:pt x="3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27" name="Freeform 228"/>
              <p:cNvSpPr>
                <a:spLocks/>
              </p:cNvSpPr>
              <p:nvPr/>
            </p:nvSpPr>
            <p:spPr bwMode="auto">
              <a:xfrm>
                <a:off x="3241" y="1830"/>
                <a:ext cx="22" cy="16"/>
              </a:xfrm>
              <a:custGeom>
                <a:avLst/>
                <a:gdLst>
                  <a:gd name="T0" fmla="*/ 0 w 188"/>
                  <a:gd name="T1" fmla="*/ 0 h 130"/>
                  <a:gd name="T2" fmla="*/ 0 w 188"/>
                  <a:gd name="T3" fmla="*/ 0 h 130"/>
                  <a:gd name="T4" fmla="*/ 0 w 188"/>
                  <a:gd name="T5" fmla="*/ 0 h 130"/>
                  <a:gd name="T6" fmla="*/ 0 w 188"/>
                  <a:gd name="T7" fmla="*/ 0 h 130"/>
                  <a:gd name="T8" fmla="*/ 0 w 188"/>
                  <a:gd name="T9" fmla="*/ 0 h 130"/>
                  <a:gd name="T10" fmla="*/ 0 w 188"/>
                  <a:gd name="T11" fmla="*/ 0 h 130"/>
                  <a:gd name="T12" fmla="*/ 0 w 188"/>
                  <a:gd name="T13" fmla="*/ 0 h 130"/>
                  <a:gd name="T14" fmla="*/ 0 w 188"/>
                  <a:gd name="T15" fmla="*/ 0 h 130"/>
                  <a:gd name="T16" fmla="*/ 0 w 188"/>
                  <a:gd name="T17" fmla="*/ 0 h 130"/>
                  <a:gd name="T18" fmla="*/ 0 w 188"/>
                  <a:gd name="T19" fmla="*/ 0 h 130"/>
                  <a:gd name="T20" fmla="*/ 0 w 188"/>
                  <a:gd name="T21" fmla="*/ 0 h 130"/>
                  <a:gd name="T22" fmla="*/ 0 w 188"/>
                  <a:gd name="T23" fmla="*/ 0 h 130"/>
                  <a:gd name="T24" fmla="*/ 0 w 188"/>
                  <a:gd name="T25" fmla="*/ 0 h 130"/>
                  <a:gd name="T26" fmla="*/ 0 w 188"/>
                  <a:gd name="T27" fmla="*/ 0 h 130"/>
                  <a:gd name="T28" fmla="*/ 0 w 188"/>
                  <a:gd name="T29" fmla="*/ 0 h 130"/>
                  <a:gd name="T30" fmla="*/ 0 w 188"/>
                  <a:gd name="T31" fmla="*/ 0 h 130"/>
                  <a:gd name="T32" fmla="*/ 0 w 188"/>
                  <a:gd name="T33" fmla="*/ 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
                  <a:gd name="T52" fmla="*/ 0 h 130"/>
                  <a:gd name="T53" fmla="*/ 188 w 188"/>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 h="130">
                    <a:moveTo>
                      <a:pt x="0" y="0"/>
                    </a:moveTo>
                    <a:lnTo>
                      <a:pt x="34" y="4"/>
                    </a:lnTo>
                    <a:lnTo>
                      <a:pt x="67" y="9"/>
                    </a:lnTo>
                    <a:lnTo>
                      <a:pt x="99" y="19"/>
                    </a:lnTo>
                    <a:lnTo>
                      <a:pt x="128" y="27"/>
                    </a:lnTo>
                    <a:lnTo>
                      <a:pt x="153" y="36"/>
                    </a:lnTo>
                    <a:lnTo>
                      <a:pt x="172" y="42"/>
                    </a:lnTo>
                    <a:lnTo>
                      <a:pt x="184" y="48"/>
                    </a:lnTo>
                    <a:lnTo>
                      <a:pt x="188" y="50"/>
                    </a:lnTo>
                    <a:lnTo>
                      <a:pt x="186" y="52"/>
                    </a:lnTo>
                    <a:lnTo>
                      <a:pt x="178" y="57"/>
                    </a:lnTo>
                    <a:lnTo>
                      <a:pt x="165" y="67"/>
                    </a:lnTo>
                    <a:lnTo>
                      <a:pt x="145" y="78"/>
                    </a:lnTo>
                    <a:lnTo>
                      <a:pt x="122" y="90"/>
                    </a:lnTo>
                    <a:lnTo>
                      <a:pt x="94" y="103"/>
                    </a:lnTo>
                    <a:lnTo>
                      <a:pt x="59" y="117"/>
                    </a:lnTo>
                    <a:lnTo>
                      <a:pt x="19" y="1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28" name="Freeform 229"/>
              <p:cNvSpPr>
                <a:spLocks/>
              </p:cNvSpPr>
              <p:nvPr/>
            </p:nvSpPr>
            <p:spPr bwMode="auto">
              <a:xfrm>
                <a:off x="2972" y="1832"/>
                <a:ext cx="8" cy="10"/>
              </a:xfrm>
              <a:custGeom>
                <a:avLst/>
                <a:gdLst>
                  <a:gd name="T0" fmla="*/ 0 w 67"/>
                  <a:gd name="T1" fmla="*/ 0 h 92"/>
                  <a:gd name="T2" fmla="*/ 0 w 67"/>
                  <a:gd name="T3" fmla="*/ 0 h 92"/>
                  <a:gd name="T4" fmla="*/ 0 w 67"/>
                  <a:gd name="T5" fmla="*/ 0 h 92"/>
                  <a:gd name="T6" fmla="*/ 0 w 67"/>
                  <a:gd name="T7" fmla="*/ 0 h 92"/>
                  <a:gd name="T8" fmla="*/ 0 w 67"/>
                  <a:gd name="T9" fmla="*/ 0 h 92"/>
                  <a:gd name="T10" fmla="*/ 0 w 67"/>
                  <a:gd name="T11" fmla="*/ 0 h 92"/>
                  <a:gd name="T12" fmla="*/ 0 w 67"/>
                  <a:gd name="T13" fmla="*/ 0 h 92"/>
                  <a:gd name="T14" fmla="*/ 0 w 67"/>
                  <a:gd name="T15" fmla="*/ 0 h 92"/>
                  <a:gd name="T16" fmla="*/ 0 w 67"/>
                  <a:gd name="T17" fmla="*/ 0 h 92"/>
                  <a:gd name="T18" fmla="*/ 0 w 67"/>
                  <a:gd name="T19" fmla="*/ 0 h 92"/>
                  <a:gd name="T20" fmla="*/ 0 w 67"/>
                  <a:gd name="T21" fmla="*/ 0 h 92"/>
                  <a:gd name="T22" fmla="*/ 0 w 67"/>
                  <a:gd name="T23" fmla="*/ 0 h 92"/>
                  <a:gd name="T24" fmla="*/ 0 w 67"/>
                  <a:gd name="T25" fmla="*/ 0 h 92"/>
                  <a:gd name="T26" fmla="*/ 0 w 67"/>
                  <a:gd name="T27" fmla="*/ 0 h 92"/>
                  <a:gd name="T28" fmla="*/ 0 w 67"/>
                  <a:gd name="T29" fmla="*/ 0 h 92"/>
                  <a:gd name="T30" fmla="*/ 0 w 67"/>
                  <a:gd name="T31" fmla="*/ 0 h 92"/>
                  <a:gd name="T32" fmla="*/ 0 w 67"/>
                  <a:gd name="T33" fmla="*/ 0 h 92"/>
                  <a:gd name="T34" fmla="*/ 0 w 67"/>
                  <a:gd name="T35" fmla="*/ 0 h 92"/>
                  <a:gd name="T36" fmla="*/ 0 w 67"/>
                  <a:gd name="T37" fmla="*/ 0 h 92"/>
                  <a:gd name="T38" fmla="*/ 0 w 67"/>
                  <a:gd name="T39" fmla="*/ 0 h 92"/>
                  <a:gd name="T40" fmla="*/ 0 w 67"/>
                  <a:gd name="T41" fmla="*/ 0 h 92"/>
                  <a:gd name="T42" fmla="*/ 0 w 67"/>
                  <a:gd name="T43" fmla="*/ 0 h 92"/>
                  <a:gd name="T44" fmla="*/ 0 w 67"/>
                  <a:gd name="T45" fmla="*/ 0 h 92"/>
                  <a:gd name="T46" fmla="*/ 0 w 67"/>
                  <a:gd name="T47" fmla="*/ 0 h 92"/>
                  <a:gd name="T48" fmla="*/ 0 w 67"/>
                  <a:gd name="T49" fmla="*/ 0 h 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92"/>
                  <a:gd name="T77" fmla="*/ 67 w 67"/>
                  <a:gd name="T78" fmla="*/ 92 h 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92">
                    <a:moveTo>
                      <a:pt x="0" y="85"/>
                    </a:moveTo>
                    <a:lnTo>
                      <a:pt x="46" y="92"/>
                    </a:lnTo>
                    <a:lnTo>
                      <a:pt x="46" y="91"/>
                    </a:lnTo>
                    <a:lnTo>
                      <a:pt x="44" y="87"/>
                    </a:lnTo>
                    <a:lnTo>
                      <a:pt x="44" y="83"/>
                    </a:lnTo>
                    <a:lnTo>
                      <a:pt x="44" y="75"/>
                    </a:lnTo>
                    <a:lnTo>
                      <a:pt x="44" y="69"/>
                    </a:lnTo>
                    <a:lnTo>
                      <a:pt x="44" y="62"/>
                    </a:lnTo>
                    <a:lnTo>
                      <a:pt x="48" y="54"/>
                    </a:lnTo>
                    <a:lnTo>
                      <a:pt x="49" y="48"/>
                    </a:lnTo>
                    <a:lnTo>
                      <a:pt x="13" y="46"/>
                    </a:lnTo>
                    <a:lnTo>
                      <a:pt x="11" y="50"/>
                    </a:lnTo>
                    <a:lnTo>
                      <a:pt x="9" y="54"/>
                    </a:lnTo>
                    <a:lnTo>
                      <a:pt x="7" y="60"/>
                    </a:lnTo>
                    <a:lnTo>
                      <a:pt x="5" y="66"/>
                    </a:lnTo>
                    <a:lnTo>
                      <a:pt x="3" y="73"/>
                    </a:lnTo>
                    <a:lnTo>
                      <a:pt x="2" y="79"/>
                    </a:lnTo>
                    <a:lnTo>
                      <a:pt x="0" y="85"/>
                    </a:lnTo>
                    <a:lnTo>
                      <a:pt x="19" y="31"/>
                    </a:lnTo>
                    <a:lnTo>
                      <a:pt x="53" y="37"/>
                    </a:lnTo>
                    <a:lnTo>
                      <a:pt x="67" y="6"/>
                    </a:lnTo>
                    <a:lnTo>
                      <a:pt x="34" y="0"/>
                    </a:lnTo>
                    <a:lnTo>
                      <a:pt x="19" y="31"/>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29" name="Freeform 230"/>
              <p:cNvSpPr>
                <a:spLocks/>
              </p:cNvSpPr>
              <p:nvPr/>
            </p:nvSpPr>
            <p:spPr bwMode="auto">
              <a:xfrm>
                <a:off x="3074" y="1795"/>
                <a:ext cx="14" cy="4"/>
              </a:xfrm>
              <a:custGeom>
                <a:avLst/>
                <a:gdLst>
                  <a:gd name="T0" fmla="*/ 0 w 125"/>
                  <a:gd name="T1" fmla="*/ 0 h 34"/>
                  <a:gd name="T2" fmla="*/ 0 w 125"/>
                  <a:gd name="T3" fmla="*/ 0 h 34"/>
                  <a:gd name="T4" fmla="*/ 0 w 125"/>
                  <a:gd name="T5" fmla="*/ 0 h 34"/>
                  <a:gd name="T6" fmla="*/ 0 w 125"/>
                  <a:gd name="T7" fmla="*/ 0 h 34"/>
                  <a:gd name="T8" fmla="*/ 0 w 125"/>
                  <a:gd name="T9" fmla="*/ 0 h 34"/>
                  <a:gd name="T10" fmla="*/ 0 w 125"/>
                  <a:gd name="T11" fmla="*/ 0 h 34"/>
                  <a:gd name="T12" fmla="*/ 0 w 125"/>
                  <a:gd name="T13" fmla="*/ 0 h 34"/>
                  <a:gd name="T14" fmla="*/ 0 w 125"/>
                  <a:gd name="T15" fmla="*/ 0 h 34"/>
                  <a:gd name="T16" fmla="*/ 0 w 125"/>
                  <a:gd name="T17" fmla="*/ 0 h 34"/>
                  <a:gd name="T18" fmla="*/ 0 w 125"/>
                  <a:gd name="T19" fmla="*/ 0 h 34"/>
                  <a:gd name="T20" fmla="*/ 0 w 125"/>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34"/>
                  <a:gd name="T35" fmla="*/ 125 w 125"/>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34">
                    <a:moveTo>
                      <a:pt x="0" y="0"/>
                    </a:moveTo>
                    <a:lnTo>
                      <a:pt x="10" y="34"/>
                    </a:lnTo>
                    <a:lnTo>
                      <a:pt x="125" y="25"/>
                    </a:lnTo>
                    <a:lnTo>
                      <a:pt x="121" y="25"/>
                    </a:lnTo>
                    <a:lnTo>
                      <a:pt x="110" y="23"/>
                    </a:lnTo>
                    <a:lnTo>
                      <a:pt x="92" y="21"/>
                    </a:lnTo>
                    <a:lnTo>
                      <a:pt x="73" y="17"/>
                    </a:lnTo>
                    <a:lnTo>
                      <a:pt x="52" y="13"/>
                    </a:lnTo>
                    <a:lnTo>
                      <a:pt x="31" y="10"/>
                    </a:lnTo>
                    <a:lnTo>
                      <a:pt x="14"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30" name="Freeform 231"/>
              <p:cNvSpPr>
                <a:spLocks/>
              </p:cNvSpPr>
              <p:nvPr/>
            </p:nvSpPr>
            <p:spPr bwMode="auto">
              <a:xfrm>
                <a:off x="3036" y="1783"/>
                <a:ext cx="23" cy="10"/>
              </a:xfrm>
              <a:custGeom>
                <a:avLst/>
                <a:gdLst>
                  <a:gd name="T0" fmla="*/ 0 w 198"/>
                  <a:gd name="T1" fmla="*/ 0 h 90"/>
                  <a:gd name="T2" fmla="*/ 0 w 198"/>
                  <a:gd name="T3" fmla="*/ 0 h 90"/>
                  <a:gd name="T4" fmla="*/ 0 w 198"/>
                  <a:gd name="T5" fmla="*/ 0 h 90"/>
                  <a:gd name="T6" fmla="*/ 0 w 198"/>
                  <a:gd name="T7" fmla="*/ 0 h 90"/>
                  <a:gd name="T8" fmla="*/ 0 w 198"/>
                  <a:gd name="T9" fmla="*/ 0 h 90"/>
                  <a:gd name="T10" fmla="*/ 0 w 198"/>
                  <a:gd name="T11" fmla="*/ 0 h 90"/>
                  <a:gd name="T12" fmla="*/ 0 w 198"/>
                  <a:gd name="T13" fmla="*/ 0 h 90"/>
                  <a:gd name="T14" fmla="*/ 0 w 198"/>
                  <a:gd name="T15" fmla="*/ 0 h 90"/>
                  <a:gd name="T16" fmla="*/ 0 w 198"/>
                  <a:gd name="T17" fmla="*/ 0 h 90"/>
                  <a:gd name="T18" fmla="*/ 0 w 198"/>
                  <a:gd name="T19" fmla="*/ 0 h 90"/>
                  <a:gd name="T20" fmla="*/ 0 w 198"/>
                  <a:gd name="T21" fmla="*/ 0 h 90"/>
                  <a:gd name="T22" fmla="*/ 0 w 198"/>
                  <a:gd name="T23" fmla="*/ 0 h 90"/>
                  <a:gd name="T24" fmla="*/ 0 w 198"/>
                  <a:gd name="T25" fmla="*/ 0 h 90"/>
                  <a:gd name="T26" fmla="*/ 0 w 198"/>
                  <a:gd name="T27" fmla="*/ 0 h 90"/>
                  <a:gd name="T28" fmla="*/ 0 w 198"/>
                  <a:gd name="T29" fmla="*/ 0 h 90"/>
                  <a:gd name="T30" fmla="*/ 0 w 198"/>
                  <a:gd name="T31" fmla="*/ 0 h 90"/>
                  <a:gd name="T32" fmla="*/ 0 w 198"/>
                  <a:gd name="T33" fmla="*/ 0 h 90"/>
                  <a:gd name="T34" fmla="*/ 0 w 198"/>
                  <a:gd name="T35" fmla="*/ 0 h 90"/>
                  <a:gd name="T36" fmla="*/ 0 w 198"/>
                  <a:gd name="T37" fmla="*/ 0 h 90"/>
                  <a:gd name="T38" fmla="*/ 0 w 198"/>
                  <a:gd name="T39" fmla="*/ 0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0"/>
                    </a:moveTo>
                    <a:lnTo>
                      <a:pt x="198" y="56"/>
                    </a:lnTo>
                    <a:lnTo>
                      <a:pt x="192" y="56"/>
                    </a:lnTo>
                    <a:lnTo>
                      <a:pt x="175" y="60"/>
                    </a:lnTo>
                    <a:lnTo>
                      <a:pt x="152" y="62"/>
                    </a:lnTo>
                    <a:lnTo>
                      <a:pt x="123" y="67"/>
                    </a:lnTo>
                    <a:lnTo>
                      <a:pt x="94" y="73"/>
                    </a:lnTo>
                    <a:lnTo>
                      <a:pt x="67" y="79"/>
                    </a:lnTo>
                    <a:lnTo>
                      <a:pt x="46" y="85"/>
                    </a:lnTo>
                    <a:lnTo>
                      <a:pt x="33" y="90"/>
                    </a:lnTo>
                    <a:lnTo>
                      <a:pt x="33" y="87"/>
                    </a:lnTo>
                    <a:lnTo>
                      <a:pt x="33" y="79"/>
                    </a:lnTo>
                    <a:lnTo>
                      <a:pt x="31" y="67"/>
                    </a:lnTo>
                    <a:lnTo>
                      <a:pt x="29" y="54"/>
                    </a:lnTo>
                    <a:lnTo>
                      <a:pt x="25" y="39"/>
                    </a:lnTo>
                    <a:lnTo>
                      <a:pt x="19" y="23"/>
                    </a:lnTo>
                    <a:lnTo>
                      <a:pt x="15" y="16"/>
                    </a:lnTo>
                    <a:lnTo>
                      <a:pt x="12" y="10"/>
                    </a:lnTo>
                    <a:lnTo>
                      <a:pt x="6"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31" name="Freeform 232"/>
              <p:cNvSpPr>
                <a:spLocks/>
              </p:cNvSpPr>
              <p:nvPr/>
            </p:nvSpPr>
            <p:spPr bwMode="auto">
              <a:xfrm>
                <a:off x="3024" y="1792"/>
                <a:ext cx="17" cy="10"/>
              </a:xfrm>
              <a:custGeom>
                <a:avLst/>
                <a:gdLst>
                  <a:gd name="T0" fmla="*/ 0 w 144"/>
                  <a:gd name="T1" fmla="*/ 0 h 86"/>
                  <a:gd name="T2" fmla="*/ 0 w 144"/>
                  <a:gd name="T3" fmla="*/ 0 h 86"/>
                  <a:gd name="T4" fmla="*/ 0 w 144"/>
                  <a:gd name="T5" fmla="*/ 0 h 86"/>
                  <a:gd name="T6" fmla="*/ 0 w 144"/>
                  <a:gd name="T7" fmla="*/ 0 h 86"/>
                  <a:gd name="T8" fmla="*/ 0 w 144"/>
                  <a:gd name="T9" fmla="*/ 0 h 86"/>
                  <a:gd name="T10" fmla="*/ 0 w 144"/>
                  <a:gd name="T11" fmla="*/ 0 h 86"/>
                  <a:gd name="T12" fmla="*/ 0 w 144"/>
                  <a:gd name="T13" fmla="*/ 0 h 86"/>
                  <a:gd name="T14" fmla="*/ 0 w 144"/>
                  <a:gd name="T15" fmla="*/ 0 h 86"/>
                  <a:gd name="T16" fmla="*/ 0 w 144"/>
                  <a:gd name="T17" fmla="*/ 0 h 86"/>
                  <a:gd name="T18" fmla="*/ 0 w 144"/>
                  <a:gd name="T19" fmla="*/ 0 h 86"/>
                  <a:gd name="T20" fmla="*/ 0 w 144"/>
                  <a:gd name="T21" fmla="*/ 0 h 86"/>
                  <a:gd name="T22" fmla="*/ 0 w 144"/>
                  <a:gd name="T23" fmla="*/ 0 h 86"/>
                  <a:gd name="T24" fmla="*/ 0 w 144"/>
                  <a:gd name="T25" fmla="*/ 0 h 86"/>
                  <a:gd name="T26" fmla="*/ 0 w 144"/>
                  <a:gd name="T27" fmla="*/ 0 h 86"/>
                  <a:gd name="T28" fmla="*/ 0 w 144"/>
                  <a:gd name="T29" fmla="*/ 0 h 86"/>
                  <a:gd name="T30" fmla="*/ 0 w 144"/>
                  <a:gd name="T31" fmla="*/ 0 h 86"/>
                  <a:gd name="T32" fmla="*/ 0 w 144"/>
                  <a:gd name="T33" fmla="*/ 0 h 86"/>
                  <a:gd name="T34" fmla="*/ 0 w 144"/>
                  <a:gd name="T35" fmla="*/ 0 h 86"/>
                  <a:gd name="T36" fmla="*/ 0 w 144"/>
                  <a:gd name="T37" fmla="*/ 0 h 86"/>
                  <a:gd name="T38" fmla="*/ 0 w 144"/>
                  <a:gd name="T39" fmla="*/ 0 h 86"/>
                  <a:gd name="T40" fmla="*/ 0 w 144"/>
                  <a:gd name="T41" fmla="*/ 0 h 86"/>
                  <a:gd name="T42" fmla="*/ 0 w 144"/>
                  <a:gd name="T43" fmla="*/ 0 h 86"/>
                  <a:gd name="T44" fmla="*/ 0 w 144"/>
                  <a:gd name="T45" fmla="*/ 0 h 86"/>
                  <a:gd name="T46" fmla="*/ 0 w 144"/>
                  <a:gd name="T47" fmla="*/ 0 h 86"/>
                  <a:gd name="T48" fmla="*/ 0 w 144"/>
                  <a:gd name="T49" fmla="*/ 0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86"/>
                  <a:gd name="T77" fmla="*/ 144 w 144"/>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86">
                    <a:moveTo>
                      <a:pt x="142" y="77"/>
                    </a:moveTo>
                    <a:lnTo>
                      <a:pt x="144" y="69"/>
                    </a:lnTo>
                    <a:lnTo>
                      <a:pt x="144" y="61"/>
                    </a:lnTo>
                    <a:lnTo>
                      <a:pt x="142" y="54"/>
                    </a:lnTo>
                    <a:lnTo>
                      <a:pt x="139" y="44"/>
                    </a:lnTo>
                    <a:lnTo>
                      <a:pt x="135" y="36"/>
                    </a:lnTo>
                    <a:lnTo>
                      <a:pt x="131" y="29"/>
                    </a:lnTo>
                    <a:lnTo>
                      <a:pt x="125" y="25"/>
                    </a:lnTo>
                    <a:lnTo>
                      <a:pt x="119" y="21"/>
                    </a:lnTo>
                    <a:lnTo>
                      <a:pt x="116" y="0"/>
                    </a:lnTo>
                    <a:lnTo>
                      <a:pt x="93" y="0"/>
                    </a:lnTo>
                    <a:lnTo>
                      <a:pt x="96" y="19"/>
                    </a:lnTo>
                    <a:lnTo>
                      <a:pt x="69" y="31"/>
                    </a:lnTo>
                    <a:lnTo>
                      <a:pt x="60" y="17"/>
                    </a:lnTo>
                    <a:lnTo>
                      <a:pt x="31" y="31"/>
                    </a:lnTo>
                    <a:lnTo>
                      <a:pt x="39" y="52"/>
                    </a:lnTo>
                    <a:lnTo>
                      <a:pt x="37" y="52"/>
                    </a:lnTo>
                    <a:lnTo>
                      <a:pt x="33" y="55"/>
                    </a:lnTo>
                    <a:lnTo>
                      <a:pt x="27" y="59"/>
                    </a:lnTo>
                    <a:lnTo>
                      <a:pt x="20" y="63"/>
                    </a:lnTo>
                    <a:lnTo>
                      <a:pt x="12" y="69"/>
                    </a:lnTo>
                    <a:lnTo>
                      <a:pt x="6" y="75"/>
                    </a:lnTo>
                    <a:lnTo>
                      <a:pt x="2" y="80"/>
                    </a:lnTo>
                    <a:lnTo>
                      <a:pt x="0" y="86"/>
                    </a:lnTo>
                    <a:lnTo>
                      <a:pt x="142"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32" name="Freeform 233"/>
              <p:cNvSpPr>
                <a:spLocks/>
              </p:cNvSpPr>
              <p:nvPr/>
            </p:nvSpPr>
            <p:spPr bwMode="auto">
              <a:xfrm>
                <a:off x="2990" y="1779"/>
                <a:ext cx="15" cy="19"/>
              </a:xfrm>
              <a:custGeom>
                <a:avLst/>
                <a:gdLst>
                  <a:gd name="T0" fmla="*/ 0 w 127"/>
                  <a:gd name="T1" fmla="*/ 0 h 163"/>
                  <a:gd name="T2" fmla="*/ 0 w 127"/>
                  <a:gd name="T3" fmla="*/ 0 h 163"/>
                  <a:gd name="T4" fmla="*/ 0 w 127"/>
                  <a:gd name="T5" fmla="*/ 0 h 163"/>
                  <a:gd name="T6" fmla="*/ 0 w 127"/>
                  <a:gd name="T7" fmla="*/ 0 h 163"/>
                  <a:gd name="T8" fmla="*/ 0 w 127"/>
                  <a:gd name="T9" fmla="*/ 0 h 163"/>
                  <a:gd name="T10" fmla="*/ 0 w 127"/>
                  <a:gd name="T11" fmla="*/ 0 h 163"/>
                  <a:gd name="T12" fmla="*/ 0 w 127"/>
                  <a:gd name="T13" fmla="*/ 0 h 163"/>
                  <a:gd name="T14" fmla="*/ 0 w 127"/>
                  <a:gd name="T15" fmla="*/ 0 h 163"/>
                  <a:gd name="T16" fmla="*/ 0 w 127"/>
                  <a:gd name="T17" fmla="*/ 0 h 163"/>
                  <a:gd name="T18" fmla="*/ 0 w 127"/>
                  <a:gd name="T19" fmla="*/ 0 h 163"/>
                  <a:gd name="T20" fmla="*/ 0 w 127"/>
                  <a:gd name="T21" fmla="*/ 0 h 163"/>
                  <a:gd name="T22" fmla="*/ 0 w 127"/>
                  <a:gd name="T23" fmla="*/ 0 h 163"/>
                  <a:gd name="T24" fmla="*/ 0 w 127"/>
                  <a:gd name="T25" fmla="*/ 0 h 163"/>
                  <a:gd name="T26" fmla="*/ 0 w 127"/>
                  <a:gd name="T27" fmla="*/ 0 h 163"/>
                  <a:gd name="T28" fmla="*/ 0 w 127"/>
                  <a:gd name="T29" fmla="*/ 0 h 163"/>
                  <a:gd name="T30" fmla="*/ 0 w 127"/>
                  <a:gd name="T31" fmla="*/ 0 h 163"/>
                  <a:gd name="T32" fmla="*/ 0 w 127"/>
                  <a:gd name="T33" fmla="*/ 0 h 163"/>
                  <a:gd name="T34" fmla="*/ 0 w 127"/>
                  <a:gd name="T35" fmla="*/ 0 h 163"/>
                  <a:gd name="T36" fmla="*/ 0 w 127"/>
                  <a:gd name="T37" fmla="*/ 0 h 163"/>
                  <a:gd name="T38" fmla="*/ 0 w 127"/>
                  <a:gd name="T39" fmla="*/ 0 h 163"/>
                  <a:gd name="T40" fmla="*/ 0 w 127"/>
                  <a:gd name="T41" fmla="*/ 0 h 163"/>
                  <a:gd name="T42" fmla="*/ 0 w 127"/>
                  <a:gd name="T43" fmla="*/ 0 h 163"/>
                  <a:gd name="T44" fmla="*/ 0 w 127"/>
                  <a:gd name="T45" fmla="*/ 0 h 163"/>
                  <a:gd name="T46" fmla="*/ 0 w 127"/>
                  <a:gd name="T47" fmla="*/ 0 h 163"/>
                  <a:gd name="T48" fmla="*/ 0 w 127"/>
                  <a:gd name="T49" fmla="*/ 0 h 163"/>
                  <a:gd name="T50" fmla="*/ 0 w 127"/>
                  <a:gd name="T51" fmla="*/ 0 h 163"/>
                  <a:gd name="T52" fmla="*/ 0 w 127"/>
                  <a:gd name="T53" fmla="*/ 0 h 163"/>
                  <a:gd name="T54" fmla="*/ 0 w 127"/>
                  <a:gd name="T55" fmla="*/ 0 h 163"/>
                  <a:gd name="T56" fmla="*/ 0 w 127"/>
                  <a:gd name="T57" fmla="*/ 0 h 163"/>
                  <a:gd name="T58" fmla="*/ 0 w 127"/>
                  <a:gd name="T59" fmla="*/ 0 h 163"/>
                  <a:gd name="T60" fmla="*/ 0 w 127"/>
                  <a:gd name="T61" fmla="*/ 0 h 163"/>
                  <a:gd name="T62" fmla="*/ 0 w 127"/>
                  <a:gd name="T63" fmla="*/ 0 h 163"/>
                  <a:gd name="T64" fmla="*/ 0 w 127"/>
                  <a:gd name="T65" fmla="*/ 0 h 163"/>
                  <a:gd name="T66" fmla="*/ 0 w 127"/>
                  <a:gd name="T67" fmla="*/ 0 h 163"/>
                  <a:gd name="T68" fmla="*/ 0 w 127"/>
                  <a:gd name="T69" fmla="*/ 0 h 163"/>
                  <a:gd name="T70" fmla="*/ 0 w 127"/>
                  <a:gd name="T71" fmla="*/ 0 h 163"/>
                  <a:gd name="T72" fmla="*/ 0 w 127"/>
                  <a:gd name="T73" fmla="*/ 0 h 163"/>
                  <a:gd name="T74" fmla="*/ 0 w 127"/>
                  <a:gd name="T75" fmla="*/ 0 h 163"/>
                  <a:gd name="T76" fmla="*/ 0 w 127"/>
                  <a:gd name="T77" fmla="*/ 0 h 163"/>
                  <a:gd name="T78" fmla="*/ 0 w 127"/>
                  <a:gd name="T79" fmla="*/ 0 h 163"/>
                  <a:gd name="T80" fmla="*/ 0 w 127"/>
                  <a:gd name="T81" fmla="*/ 0 h 163"/>
                  <a:gd name="T82" fmla="*/ 0 w 127"/>
                  <a:gd name="T83" fmla="*/ 0 h 163"/>
                  <a:gd name="T84" fmla="*/ 0 w 127"/>
                  <a:gd name="T85" fmla="*/ 0 h 163"/>
                  <a:gd name="T86" fmla="*/ 0 w 127"/>
                  <a:gd name="T87" fmla="*/ 0 h 163"/>
                  <a:gd name="T88" fmla="*/ 0 w 127"/>
                  <a:gd name="T89" fmla="*/ 0 h 163"/>
                  <a:gd name="T90" fmla="*/ 0 w 127"/>
                  <a:gd name="T91" fmla="*/ 0 h 163"/>
                  <a:gd name="T92" fmla="*/ 0 w 127"/>
                  <a:gd name="T93" fmla="*/ 0 h 163"/>
                  <a:gd name="T94" fmla="*/ 0 w 127"/>
                  <a:gd name="T95" fmla="*/ 0 h 163"/>
                  <a:gd name="T96" fmla="*/ 0 w 127"/>
                  <a:gd name="T97" fmla="*/ 0 h 163"/>
                  <a:gd name="T98" fmla="*/ 0 w 127"/>
                  <a:gd name="T99" fmla="*/ 0 h 163"/>
                  <a:gd name="T100" fmla="*/ 0 w 127"/>
                  <a:gd name="T101" fmla="*/ 0 h 163"/>
                  <a:gd name="T102" fmla="*/ 0 w 127"/>
                  <a:gd name="T103" fmla="*/ 0 h 1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163"/>
                  <a:gd name="T158" fmla="*/ 127 w 127"/>
                  <a:gd name="T159" fmla="*/ 163 h 1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163">
                    <a:moveTo>
                      <a:pt x="31" y="157"/>
                    </a:moveTo>
                    <a:lnTo>
                      <a:pt x="59" y="163"/>
                    </a:lnTo>
                    <a:lnTo>
                      <a:pt x="67" y="128"/>
                    </a:lnTo>
                    <a:lnTo>
                      <a:pt x="86" y="123"/>
                    </a:lnTo>
                    <a:lnTo>
                      <a:pt x="102" y="138"/>
                    </a:lnTo>
                    <a:lnTo>
                      <a:pt x="102" y="140"/>
                    </a:lnTo>
                    <a:lnTo>
                      <a:pt x="106" y="140"/>
                    </a:lnTo>
                    <a:lnTo>
                      <a:pt x="109" y="142"/>
                    </a:lnTo>
                    <a:lnTo>
                      <a:pt x="113" y="142"/>
                    </a:lnTo>
                    <a:lnTo>
                      <a:pt x="117" y="140"/>
                    </a:lnTo>
                    <a:lnTo>
                      <a:pt x="123" y="136"/>
                    </a:lnTo>
                    <a:lnTo>
                      <a:pt x="125" y="128"/>
                    </a:lnTo>
                    <a:lnTo>
                      <a:pt x="127" y="117"/>
                    </a:lnTo>
                    <a:lnTo>
                      <a:pt x="127" y="113"/>
                    </a:lnTo>
                    <a:lnTo>
                      <a:pt x="127" y="109"/>
                    </a:lnTo>
                    <a:lnTo>
                      <a:pt x="125" y="107"/>
                    </a:lnTo>
                    <a:lnTo>
                      <a:pt x="121" y="103"/>
                    </a:lnTo>
                    <a:lnTo>
                      <a:pt x="119" y="101"/>
                    </a:lnTo>
                    <a:lnTo>
                      <a:pt x="117" y="99"/>
                    </a:lnTo>
                    <a:lnTo>
                      <a:pt x="115" y="99"/>
                    </a:lnTo>
                    <a:lnTo>
                      <a:pt x="119" y="90"/>
                    </a:lnTo>
                    <a:lnTo>
                      <a:pt x="119" y="80"/>
                    </a:lnTo>
                    <a:lnTo>
                      <a:pt x="119" y="69"/>
                    </a:lnTo>
                    <a:lnTo>
                      <a:pt x="117" y="57"/>
                    </a:lnTo>
                    <a:lnTo>
                      <a:pt x="113" y="48"/>
                    </a:lnTo>
                    <a:lnTo>
                      <a:pt x="107" y="38"/>
                    </a:lnTo>
                    <a:lnTo>
                      <a:pt x="100" y="32"/>
                    </a:lnTo>
                    <a:lnTo>
                      <a:pt x="92" y="29"/>
                    </a:lnTo>
                    <a:lnTo>
                      <a:pt x="98" y="5"/>
                    </a:lnTo>
                    <a:lnTo>
                      <a:pt x="63" y="0"/>
                    </a:lnTo>
                    <a:lnTo>
                      <a:pt x="65" y="29"/>
                    </a:lnTo>
                    <a:lnTo>
                      <a:pt x="63" y="29"/>
                    </a:lnTo>
                    <a:lnTo>
                      <a:pt x="59" y="29"/>
                    </a:lnTo>
                    <a:lnTo>
                      <a:pt x="54" y="30"/>
                    </a:lnTo>
                    <a:lnTo>
                      <a:pt x="48" y="32"/>
                    </a:lnTo>
                    <a:lnTo>
                      <a:pt x="42" y="34"/>
                    </a:lnTo>
                    <a:lnTo>
                      <a:pt x="36" y="38"/>
                    </a:lnTo>
                    <a:lnTo>
                      <a:pt x="31" y="42"/>
                    </a:lnTo>
                    <a:lnTo>
                      <a:pt x="29" y="46"/>
                    </a:lnTo>
                    <a:lnTo>
                      <a:pt x="6" y="30"/>
                    </a:lnTo>
                    <a:lnTo>
                      <a:pt x="0" y="75"/>
                    </a:lnTo>
                    <a:lnTo>
                      <a:pt x="13" y="76"/>
                    </a:lnTo>
                    <a:lnTo>
                      <a:pt x="8" y="78"/>
                    </a:lnTo>
                    <a:lnTo>
                      <a:pt x="4" y="80"/>
                    </a:lnTo>
                    <a:lnTo>
                      <a:pt x="2" y="84"/>
                    </a:lnTo>
                    <a:lnTo>
                      <a:pt x="2" y="88"/>
                    </a:lnTo>
                    <a:lnTo>
                      <a:pt x="8" y="94"/>
                    </a:lnTo>
                    <a:lnTo>
                      <a:pt x="21" y="99"/>
                    </a:lnTo>
                    <a:lnTo>
                      <a:pt x="42" y="105"/>
                    </a:lnTo>
                    <a:lnTo>
                      <a:pt x="31"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33" name="Freeform 234"/>
              <p:cNvSpPr>
                <a:spLocks/>
              </p:cNvSpPr>
              <p:nvPr/>
            </p:nvSpPr>
            <p:spPr bwMode="auto">
              <a:xfrm>
                <a:off x="3216" y="1774"/>
                <a:ext cx="21" cy="7"/>
              </a:xfrm>
              <a:custGeom>
                <a:avLst/>
                <a:gdLst>
                  <a:gd name="T0" fmla="*/ 0 w 184"/>
                  <a:gd name="T1" fmla="*/ 0 h 57"/>
                  <a:gd name="T2" fmla="*/ 0 w 184"/>
                  <a:gd name="T3" fmla="*/ 0 h 57"/>
                  <a:gd name="T4" fmla="*/ 0 w 184"/>
                  <a:gd name="T5" fmla="*/ 0 h 57"/>
                  <a:gd name="T6" fmla="*/ 0 w 184"/>
                  <a:gd name="T7" fmla="*/ 0 h 57"/>
                  <a:gd name="T8" fmla="*/ 0 w 184"/>
                  <a:gd name="T9" fmla="*/ 0 h 57"/>
                  <a:gd name="T10" fmla="*/ 0 w 184"/>
                  <a:gd name="T11" fmla="*/ 0 h 57"/>
                  <a:gd name="T12" fmla="*/ 0 w 184"/>
                  <a:gd name="T13" fmla="*/ 0 h 57"/>
                  <a:gd name="T14" fmla="*/ 0 w 184"/>
                  <a:gd name="T15" fmla="*/ 0 h 57"/>
                  <a:gd name="T16" fmla="*/ 0 w 184"/>
                  <a:gd name="T17" fmla="*/ 0 h 57"/>
                  <a:gd name="T18" fmla="*/ 0 w 184"/>
                  <a:gd name="T19" fmla="*/ 0 h 57"/>
                  <a:gd name="T20" fmla="*/ 0 w 184"/>
                  <a:gd name="T21" fmla="*/ 0 h 57"/>
                  <a:gd name="T22" fmla="*/ 0 w 184"/>
                  <a:gd name="T23" fmla="*/ 0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57"/>
                  <a:gd name="T38" fmla="*/ 184 w 184"/>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57">
                    <a:moveTo>
                      <a:pt x="69" y="57"/>
                    </a:moveTo>
                    <a:lnTo>
                      <a:pt x="0" y="3"/>
                    </a:lnTo>
                    <a:lnTo>
                      <a:pt x="2" y="2"/>
                    </a:lnTo>
                    <a:lnTo>
                      <a:pt x="9" y="2"/>
                    </a:lnTo>
                    <a:lnTo>
                      <a:pt x="21" y="0"/>
                    </a:lnTo>
                    <a:lnTo>
                      <a:pt x="36" y="0"/>
                    </a:lnTo>
                    <a:lnTo>
                      <a:pt x="52" y="0"/>
                    </a:lnTo>
                    <a:lnTo>
                      <a:pt x="67" y="2"/>
                    </a:lnTo>
                    <a:lnTo>
                      <a:pt x="82" y="3"/>
                    </a:lnTo>
                    <a:lnTo>
                      <a:pt x="96" y="7"/>
                    </a:lnTo>
                    <a:lnTo>
                      <a:pt x="184" y="23"/>
                    </a:lnTo>
                    <a:lnTo>
                      <a:pt x="69"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34" name="Freeform 235"/>
              <p:cNvSpPr>
                <a:spLocks/>
              </p:cNvSpPr>
              <p:nvPr/>
            </p:nvSpPr>
            <p:spPr bwMode="auto">
              <a:xfrm>
                <a:off x="3124" y="1816"/>
                <a:ext cx="127" cy="47"/>
              </a:xfrm>
              <a:custGeom>
                <a:avLst/>
                <a:gdLst>
                  <a:gd name="T0" fmla="*/ 0 w 1103"/>
                  <a:gd name="T1" fmla="*/ 0 h 409"/>
                  <a:gd name="T2" fmla="*/ 0 w 1103"/>
                  <a:gd name="T3" fmla="*/ 0 h 409"/>
                  <a:gd name="T4" fmla="*/ 0 w 1103"/>
                  <a:gd name="T5" fmla="*/ 0 h 409"/>
                  <a:gd name="T6" fmla="*/ 0 w 1103"/>
                  <a:gd name="T7" fmla="*/ 0 h 409"/>
                  <a:gd name="T8" fmla="*/ 0 w 1103"/>
                  <a:gd name="T9" fmla="*/ 0 h 409"/>
                  <a:gd name="T10" fmla="*/ 0 w 1103"/>
                  <a:gd name="T11" fmla="*/ 0 h 409"/>
                  <a:gd name="T12" fmla="*/ 0 w 1103"/>
                  <a:gd name="T13" fmla="*/ 0 h 409"/>
                  <a:gd name="T14" fmla="*/ 0 w 1103"/>
                  <a:gd name="T15" fmla="*/ 0 h 409"/>
                  <a:gd name="T16" fmla="*/ 0 w 1103"/>
                  <a:gd name="T17" fmla="*/ 0 h 409"/>
                  <a:gd name="T18" fmla="*/ 0 w 1103"/>
                  <a:gd name="T19" fmla="*/ 0 h 409"/>
                  <a:gd name="T20" fmla="*/ 0 w 1103"/>
                  <a:gd name="T21" fmla="*/ 0 h 409"/>
                  <a:gd name="T22" fmla="*/ 0 w 1103"/>
                  <a:gd name="T23" fmla="*/ 0 h 409"/>
                  <a:gd name="T24" fmla="*/ 0 w 1103"/>
                  <a:gd name="T25" fmla="*/ 0 h 409"/>
                  <a:gd name="T26" fmla="*/ 0 w 1103"/>
                  <a:gd name="T27" fmla="*/ 0 h 409"/>
                  <a:gd name="T28" fmla="*/ 0 w 1103"/>
                  <a:gd name="T29" fmla="*/ 0 h 409"/>
                  <a:gd name="T30" fmla="*/ 0 w 1103"/>
                  <a:gd name="T31" fmla="*/ 0 h 409"/>
                  <a:gd name="T32" fmla="*/ 0 w 1103"/>
                  <a:gd name="T33" fmla="*/ 0 h 409"/>
                  <a:gd name="T34" fmla="*/ 0 w 1103"/>
                  <a:gd name="T35" fmla="*/ 0 h 409"/>
                  <a:gd name="T36" fmla="*/ 0 w 1103"/>
                  <a:gd name="T37" fmla="*/ 0 h 409"/>
                  <a:gd name="T38" fmla="*/ 0 w 1103"/>
                  <a:gd name="T39" fmla="*/ 0 h 409"/>
                  <a:gd name="T40" fmla="*/ 0 w 1103"/>
                  <a:gd name="T41" fmla="*/ 0 h 409"/>
                  <a:gd name="T42" fmla="*/ 0 w 1103"/>
                  <a:gd name="T43" fmla="*/ 0 h 409"/>
                  <a:gd name="T44" fmla="*/ 0 w 1103"/>
                  <a:gd name="T45" fmla="*/ 0 h 409"/>
                  <a:gd name="T46" fmla="*/ 0 w 1103"/>
                  <a:gd name="T47" fmla="*/ 0 h 409"/>
                  <a:gd name="T48" fmla="*/ 0 w 1103"/>
                  <a:gd name="T49" fmla="*/ 0 h 409"/>
                  <a:gd name="T50" fmla="*/ 0 w 1103"/>
                  <a:gd name="T51" fmla="*/ 0 h 409"/>
                  <a:gd name="T52" fmla="*/ 0 w 1103"/>
                  <a:gd name="T53" fmla="*/ 0 h 409"/>
                  <a:gd name="T54" fmla="*/ 0 w 1103"/>
                  <a:gd name="T55" fmla="*/ 0 h 409"/>
                  <a:gd name="T56" fmla="*/ 0 w 1103"/>
                  <a:gd name="T57" fmla="*/ 0 h 409"/>
                  <a:gd name="T58" fmla="*/ 0 w 1103"/>
                  <a:gd name="T59" fmla="*/ 0 h 409"/>
                  <a:gd name="T60" fmla="*/ 0 w 1103"/>
                  <a:gd name="T61" fmla="*/ 0 h 409"/>
                  <a:gd name="T62" fmla="*/ 0 w 1103"/>
                  <a:gd name="T63" fmla="*/ 0 h 409"/>
                  <a:gd name="T64" fmla="*/ 0 w 1103"/>
                  <a:gd name="T65" fmla="*/ 0 h 409"/>
                  <a:gd name="T66" fmla="*/ 0 w 1103"/>
                  <a:gd name="T67" fmla="*/ 0 h 409"/>
                  <a:gd name="T68" fmla="*/ 0 w 1103"/>
                  <a:gd name="T69" fmla="*/ 0 h 409"/>
                  <a:gd name="T70" fmla="*/ 0 w 1103"/>
                  <a:gd name="T71" fmla="*/ 0 h 409"/>
                  <a:gd name="T72" fmla="*/ 0 w 1103"/>
                  <a:gd name="T73" fmla="*/ 0 h 409"/>
                  <a:gd name="T74" fmla="*/ 0 w 1103"/>
                  <a:gd name="T75" fmla="*/ 0 h 409"/>
                  <a:gd name="T76" fmla="*/ 0 w 1103"/>
                  <a:gd name="T77" fmla="*/ 0 h 409"/>
                  <a:gd name="T78" fmla="*/ 0 w 1103"/>
                  <a:gd name="T79" fmla="*/ 0 h 409"/>
                  <a:gd name="T80" fmla="*/ 0 w 1103"/>
                  <a:gd name="T81" fmla="*/ 0 h 409"/>
                  <a:gd name="T82" fmla="*/ 0 w 1103"/>
                  <a:gd name="T83" fmla="*/ 0 h 409"/>
                  <a:gd name="T84" fmla="*/ 0 w 1103"/>
                  <a:gd name="T85" fmla="*/ 0 h 409"/>
                  <a:gd name="T86" fmla="*/ 0 w 1103"/>
                  <a:gd name="T87" fmla="*/ 0 h 4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03"/>
                  <a:gd name="T133" fmla="*/ 0 h 409"/>
                  <a:gd name="T134" fmla="*/ 1103 w 1103"/>
                  <a:gd name="T135" fmla="*/ 409 h 4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03" h="409">
                    <a:moveTo>
                      <a:pt x="1044" y="117"/>
                    </a:moveTo>
                    <a:lnTo>
                      <a:pt x="1045" y="119"/>
                    </a:lnTo>
                    <a:lnTo>
                      <a:pt x="1053" y="127"/>
                    </a:lnTo>
                    <a:lnTo>
                      <a:pt x="1063" y="138"/>
                    </a:lnTo>
                    <a:lnTo>
                      <a:pt x="1074" y="154"/>
                    </a:lnTo>
                    <a:lnTo>
                      <a:pt x="1086" y="171"/>
                    </a:lnTo>
                    <a:lnTo>
                      <a:pt x="1095" y="190"/>
                    </a:lnTo>
                    <a:lnTo>
                      <a:pt x="1099" y="202"/>
                    </a:lnTo>
                    <a:lnTo>
                      <a:pt x="1101" y="211"/>
                    </a:lnTo>
                    <a:lnTo>
                      <a:pt x="1103" y="223"/>
                    </a:lnTo>
                    <a:lnTo>
                      <a:pt x="1103" y="232"/>
                    </a:lnTo>
                    <a:lnTo>
                      <a:pt x="1097" y="234"/>
                    </a:lnTo>
                    <a:lnTo>
                      <a:pt x="1086" y="240"/>
                    </a:lnTo>
                    <a:lnTo>
                      <a:pt x="1065" y="250"/>
                    </a:lnTo>
                    <a:lnTo>
                      <a:pt x="1040" y="261"/>
                    </a:lnTo>
                    <a:lnTo>
                      <a:pt x="1009" y="271"/>
                    </a:lnTo>
                    <a:lnTo>
                      <a:pt x="976" y="282"/>
                    </a:lnTo>
                    <a:lnTo>
                      <a:pt x="940" y="292"/>
                    </a:lnTo>
                    <a:lnTo>
                      <a:pt x="905" y="299"/>
                    </a:lnTo>
                    <a:lnTo>
                      <a:pt x="606" y="336"/>
                    </a:lnTo>
                    <a:lnTo>
                      <a:pt x="600" y="336"/>
                    </a:lnTo>
                    <a:lnTo>
                      <a:pt x="585" y="338"/>
                    </a:lnTo>
                    <a:lnTo>
                      <a:pt x="562" y="340"/>
                    </a:lnTo>
                    <a:lnTo>
                      <a:pt x="533" y="340"/>
                    </a:lnTo>
                    <a:lnTo>
                      <a:pt x="502" y="340"/>
                    </a:lnTo>
                    <a:lnTo>
                      <a:pt x="470" y="340"/>
                    </a:lnTo>
                    <a:lnTo>
                      <a:pt x="441" y="336"/>
                    </a:lnTo>
                    <a:lnTo>
                      <a:pt x="414" y="328"/>
                    </a:lnTo>
                    <a:lnTo>
                      <a:pt x="395" y="361"/>
                    </a:lnTo>
                    <a:lnTo>
                      <a:pt x="384" y="363"/>
                    </a:lnTo>
                    <a:lnTo>
                      <a:pt x="349" y="367"/>
                    </a:lnTo>
                    <a:lnTo>
                      <a:pt x="301" y="374"/>
                    </a:lnTo>
                    <a:lnTo>
                      <a:pt x="242" y="382"/>
                    </a:lnTo>
                    <a:lnTo>
                      <a:pt x="176" y="390"/>
                    </a:lnTo>
                    <a:lnTo>
                      <a:pt x="111" y="397"/>
                    </a:lnTo>
                    <a:lnTo>
                      <a:pt x="50" y="405"/>
                    </a:lnTo>
                    <a:lnTo>
                      <a:pt x="0" y="409"/>
                    </a:lnTo>
                    <a:lnTo>
                      <a:pt x="2" y="407"/>
                    </a:lnTo>
                    <a:lnTo>
                      <a:pt x="11" y="401"/>
                    </a:lnTo>
                    <a:lnTo>
                      <a:pt x="23" y="392"/>
                    </a:lnTo>
                    <a:lnTo>
                      <a:pt x="38" y="380"/>
                    </a:lnTo>
                    <a:lnTo>
                      <a:pt x="55" y="367"/>
                    </a:lnTo>
                    <a:lnTo>
                      <a:pt x="71" y="353"/>
                    </a:lnTo>
                    <a:lnTo>
                      <a:pt x="84" y="340"/>
                    </a:lnTo>
                    <a:lnTo>
                      <a:pt x="96" y="326"/>
                    </a:lnTo>
                    <a:lnTo>
                      <a:pt x="101" y="324"/>
                    </a:lnTo>
                    <a:lnTo>
                      <a:pt x="119" y="322"/>
                    </a:lnTo>
                    <a:lnTo>
                      <a:pt x="144" y="319"/>
                    </a:lnTo>
                    <a:lnTo>
                      <a:pt x="174" y="313"/>
                    </a:lnTo>
                    <a:lnTo>
                      <a:pt x="205" y="305"/>
                    </a:lnTo>
                    <a:lnTo>
                      <a:pt x="236" y="298"/>
                    </a:lnTo>
                    <a:lnTo>
                      <a:pt x="261" y="290"/>
                    </a:lnTo>
                    <a:lnTo>
                      <a:pt x="278" y="282"/>
                    </a:lnTo>
                    <a:lnTo>
                      <a:pt x="282" y="228"/>
                    </a:lnTo>
                    <a:lnTo>
                      <a:pt x="332" y="207"/>
                    </a:lnTo>
                    <a:lnTo>
                      <a:pt x="336" y="129"/>
                    </a:lnTo>
                    <a:lnTo>
                      <a:pt x="337" y="129"/>
                    </a:lnTo>
                    <a:lnTo>
                      <a:pt x="343" y="127"/>
                    </a:lnTo>
                    <a:lnTo>
                      <a:pt x="351" y="123"/>
                    </a:lnTo>
                    <a:lnTo>
                      <a:pt x="361" y="119"/>
                    </a:lnTo>
                    <a:lnTo>
                      <a:pt x="370" y="111"/>
                    </a:lnTo>
                    <a:lnTo>
                      <a:pt x="382" y="102"/>
                    </a:lnTo>
                    <a:lnTo>
                      <a:pt x="391" y="90"/>
                    </a:lnTo>
                    <a:lnTo>
                      <a:pt x="399" y="75"/>
                    </a:lnTo>
                    <a:lnTo>
                      <a:pt x="347" y="0"/>
                    </a:lnTo>
                    <a:lnTo>
                      <a:pt x="355" y="0"/>
                    </a:lnTo>
                    <a:lnTo>
                      <a:pt x="380" y="4"/>
                    </a:lnTo>
                    <a:lnTo>
                      <a:pt x="414" y="10"/>
                    </a:lnTo>
                    <a:lnTo>
                      <a:pt x="458" y="15"/>
                    </a:lnTo>
                    <a:lnTo>
                      <a:pt x="508" y="23"/>
                    </a:lnTo>
                    <a:lnTo>
                      <a:pt x="556" y="29"/>
                    </a:lnTo>
                    <a:lnTo>
                      <a:pt x="604" y="33"/>
                    </a:lnTo>
                    <a:lnTo>
                      <a:pt x="646" y="37"/>
                    </a:lnTo>
                    <a:lnTo>
                      <a:pt x="639" y="37"/>
                    </a:lnTo>
                    <a:lnTo>
                      <a:pt x="623" y="40"/>
                    </a:lnTo>
                    <a:lnTo>
                      <a:pt x="598" y="44"/>
                    </a:lnTo>
                    <a:lnTo>
                      <a:pt x="572" y="50"/>
                    </a:lnTo>
                    <a:lnTo>
                      <a:pt x="545" y="58"/>
                    </a:lnTo>
                    <a:lnTo>
                      <a:pt x="520" y="65"/>
                    </a:lnTo>
                    <a:lnTo>
                      <a:pt x="510" y="69"/>
                    </a:lnTo>
                    <a:lnTo>
                      <a:pt x="502" y="73"/>
                    </a:lnTo>
                    <a:lnTo>
                      <a:pt x="497" y="79"/>
                    </a:lnTo>
                    <a:lnTo>
                      <a:pt x="493" y="83"/>
                    </a:lnTo>
                    <a:lnTo>
                      <a:pt x="497" y="85"/>
                    </a:lnTo>
                    <a:lnTo>
                      <a:pt x="504" y="90"/>
                    </a:lnTo>
                    <a:lnTo>
                      <a:pt x="514" y="98"/>
                    </a:lnTo>
                    <a:lnTo>
                      <a:pt x="524" y="111"/>
                    </a:lnTo>
                    <a:lnTo>
                      <a:pt x="527" y="117"/>
                    </a:lnTo>
                    <a:lnTo>
                      <a:pt x="531" y="127"/>
                    </a:lnTo>
                    <a:lnTo>
                      <a:pt x="533" y="134"/>
                    </a:lnTo>
                    <a:lnTo>
                      <a:pt x="535" y="144"/>
                    </a:lnTo>
                    <a:lnTo>
                      <a:pt x="535" y="156"/>
                    </a:lnTo>
                    <a:lnTo>
                      <a:pt x="533" y="167"/>
                    </a:lnTo>
                    <a:lnTo>
                      <a:pt x="529" y="179"/>
                    </a:lnTo>
                    <a:lnTo>
                      <a:pt x="524" y="190"/>
                    </a:lnTo>
                    <a:lnTo>
                      <a:pt x="524" y="194"/>
                    </a:lnTo>
                    <a:lnTo>
                      <a:pt x="526" y="205"/>
                    </a:lnTo>
                    <a:lnTo>
                      <a:pt x="527" y="219"/>
                    </a:lnTo>
                    <a:lnTo>
                      <a:pt x="527" y="234"/>
                    </a:lnTo>
                    <a:lnTo>
                      <a:pt x="527" y="248"/>
                    </a:lnTo>
                    <a:lnTo>
                      <a:pt x="524" y="259"/>
                    </a:lnTo>
                    <a:lnTo>
                      <a:pt x="520" y="263"/>
                    </a:lnTo>
                    <a:lnTo>
                      <a:pt x="516" y="265"/>
                    </a:lnTo>
                    <a:lnTo>
                      <a:pt x="512" y="265"/>
                    </a:lnTo>
                    <a:lnTo>
                      <a:pt x="504" y="261"/>
                    </a:lnTo>
                    <a:lnTo>
                      <a:pt x="504" y="263"/>
                    </a:lnTo>
                    <a:lnTo>
                      <a:pt x="506" y="269"/>
                    </a:lnTo>
                    <a:lnTo>
                      <a:pt x="514" y="274"/>
                    </a:lnTo>
                    <a:lnTo>
                      <a:pt x="527" y="280"/>
                    </a:lnTo>
                    <a:lnTo>
                      <a:pt x="537" y="284"/>
                    </a:lnTo>
                    <a:lnTo>
                      <a:pt x="550" y="286"/>
                    </a:lnTo>
                    <a:lnTo>
                      <a:pt x="568" y="286"/>
                    </a:lnTo>
                    <a:lnTo>
                      <a:pt x="587" y="286"/>
                    </a:lnTo>
                    <a:lnTo>
                      <a:pt x="612" y="284"/>
                    </a:lnTo>
                    <a:lnTo>
                      <a:pt x="639" y="282"/>
                    </a:lnTo>
                    <a:lnTo>
                      <a:pt x="673" y="276"/>
                    </a:lnTo>
                    <a:lnTo>
                      <a:pt x="710" y="271"/>
                    </a:lnTo>
                    <a:lnTo>
                      <a:pt x="748" y="263"/>
                    </a:lnTo>
                    <a:lnTo>
                      <a:pt x="781" y="255"/>
                    </a:lnTo>
                    <a:lnTo>
                      <a:pt x="809" y="246"/>
                    </a:lnTo>
                    <a:lnTo>
                      <a:pt x="834" y="236"/>
                    </a:lnTo>
                    <a:lnTo>
                      <a:pt x="856" y="227"/>
                    </a:lnTo>
                    <a:lnTo>
                      <a:pt x="873" y="215"/>
                    </a:lnTo>
                    <a:lnTo>
                      <a:pt x="886" y="203"/>
                    </a:lnTo>
                    <a:lnTo>
                      <a:pt x="896" y="192"/>
                    </a:lnTo>
                    <a:lnTo>
                      <a:pt x="902" y="180"/>
                    </a:lnTo>
                    <a:lnTo>
                      <a:pt x="905" y="167"/>
                    </a:lnTo>
                    <a:lnTo>
                      <a:pt x="903" y="154"/>
                    </a:lnTo>
                    <a:lnTo>
                      <a:pt x="902" y="140"/>
                    </a:lnTo>
                    <a:lnTo>
                      <a:pt x="894" y="127"/>
                    </a:lnTo>
                    <a:lnTo>
                      <a:pt x="886" y="111"/>
                    </a:lnTo>
                    <a:lnTo>
                      <a:pt x="873" y="98"/>
                    </a:lnTo>
                    <a:lnTo>
                      <a:pt x="859" y="83"/>
                    </a:lnTo>
                    <a:lnTo>
                      <a:pt x="1044"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35" name="Freeform 236"/>
              <p:cNvSpPr>
                <a:spLocks/>
              </p:cNvSpPr>
              <p:nvPr/>
            </p:nvSpPr>
            <p:spPr bwMode="auto">
              <a:xfrm>
                <a:off x="3097" y="1813"/>
                <a:ext cx="57" cy="35"/>
              </a:xfrm>
              <a:custGeom>
                <a:avLst/>
                <a:gdLst>
                  <a:gd name="T0" fmla="*/ 0 w 491"/>
                  <a:gd name="T1" fmla="*/ 0 h 307"/>
                  <a:gd name="T2" fmla="*/ 0 w 491"/>
                  <a:gd name="T3" fmla="*/ 0 h 307"/>
                  <a:gd name="T4" fmla="*/ 0 w 491"/>
                  <a:gd name="T5" fmla="*/ 0 h 307"/>
                  <a:gd name="T6" fmla="*/ 0 w 491"/>
                  <a:gd name="T7" fmla="*/ 0 h 307"/>
                  <a:gd name="T8" fmla="*/ 0 w 491"/>
                  <a:gd name="T9" fmla="*/ 0 h 307"/>
                  <a:gd name="T10" fmla="*/ 0 w 491"/>
                  <a:gd name="T11" fmla="*/ 0 h 307"/>
                  <a:gd name="T12" fmla="*/ 0 w 491"/>
                  <a:gd name="T13" fmla="*/ 0 h 307"/>
                  <a:gd name="T14" fmla="*/ 0 w 491"/>
                  <a:gd name="T15" fmla="*/ 0 h 307"/>
                  <a:gd name="T16" fmla="*/ 0 w 491"/>
                  <a:gd name="T17" fmla="*/ 0 h 307"/>
                  <a:gd name="T18" fmla="*/ 0 w 491"/>
                  <a:gd name="T19" fmla="*/ 0 h 307"/>
                  <a:gd name="T20" fmla="*/ 0 w 491"/>
                  <a:gd name="T21" fmla="*/ 0 h 307"/>
                  <a:gd name="T22" fmla="*/ 0 w 491"/>
                  <a:gd name="T23" fmla="*/ 0 h 307"/>
                  <a:gd name="T24" fmla="*/ 0 w 491"/>
                  <a:gd name="T25" fmla="*/ 0 h 307"/>
                  <a:gd name="T26" fmla="*/ 0 w 491"/>
                  <a:gd name="T27" fmla="*/ 0 h 307"/>
                  <a:gd name="T28" fmla="*/ 0 w 491"/>
                  <a:gd name="T29" fmla="*/ 0 h 307"/>
                  <a:gd name="T30" fmla="*/ 0 w 491"/>
                  <a:gd name="T31" fmla="*/ 0 h 307"/>
                  <a:gd name="T32" fmla="*/ 0 w 491"/>
                  <a:gd name="T33" fmla="*/ 0 h 307"/>
                  <a:gd name="T34" fmla="*/ 0 w 491"/>
                  <a:gd name="T35" fmla="*/ 0 h 307"/>
                  <a:gd name="T36" fmla="*/ 0 w 491"/>
                  <a:gd name="T37" fmla="*/ 0 h 307"/>
                  <a:gd name="T38" fmla="*/ 0 w 491"/>
                  <a:gd name="T39" fmla="*/ 0 h 307"/>
                  <a:gd name="T40" fmla="*/ 0 w 491"/>
                  <a:gd name="T41" fmla="*/ 0 h 307"/>
                  <a:gd name="T42" fmla="*/ 0 w 491"/>
                  <a:gd name="T43" fmla="*/ 0 h 307"/>
                  <a:gd name="T44" fmla="*/ 0 w 491"/>
                  <a:gd name="T45" fmla="*/ 0 h 307"/>
                  <a:gd name="T46" fmla="*/ 0 w 491"/>
                  <a:gd name="T47" fmla="*/ 0 h 307"/>
                  <a:gd name="T48" fmla="*/ 0 w 491"/>
                  <a:gd name="T49" fmla="*/ 0 h 307"/>
                  <a:gd name="T50" fmla="*/ 0 w 491"/>
                  <a:gd name="T51" fmla="*/ 0 h 307"/>
                  <a:gd name="T52" fmla="*/ 0 w 491"/>
                  <a:gd name="T53" fmla="*/ 0 h 307"/>
                  <a:gd name="T54" fmla="*/ 0 w 491"/>
                  <a:gd name="T55" fmla="*/ 0 h 307"/>
                  <a:gd name="T56" fmla="*/ 0 w 491"/>
                  <a:gd name="T57" fmla="*/ 0 h 307"/>
                  <a:gd name="T58" fmla="*/ 0 w 491"/>
                  <a:gd name="T59" fmla="*/ 0 h 307"/>
                  <a:gd name="T60" fmla="*/ 0 w 491"/>
                  <a:gd name="T61" fmla="*/ 0 h 307"/>
                  <a:gd name="T62" fmla="*/ 0 w 491"/>
                  <a:gd name="T63" fmla="*/ 0 h 307"/>
                  <a:gd name="T64" fmla="*/ 0 w 491"/>
                  <a:gd name="T65" fmla="*/ 0 h 307"/>
                  <a:gd name="T66" fmla="*/ 0 w 491"/>
                  <a:gd name="T67" fmla="*/ 0 h 307"/>
                  <a:gd name="T68" fmla="*/ 0 w 491"/>
                  <a:gd name="T69" fmla="*/ 0 h 307"/>
                  <a:gd name="T70" fmla="*/ 0 w 491"/>
                  <a:gd name="T71" fmla="*/ 0 h 307"/>
                  <a:gd name="T72" fmla="*/ 0 w 491"/>
                  <a:gd name="T73" fmla="*/ 0 h 307"/>
                  <a:gd name="T74" fmla="*/ 0 w 491"/>
                  <a:gd name="T75" fmla="*/ 0 h 307"/>
                  <a:gd name="T76" fmla="*/ 0 w 491"/>
                  <a:gd name="T77" fmla="*/ 0 h 307"/>
                  <a:gd name="T78" fmla="*/ 0 w 491"/>
                  <a:gd name="T79" fmla="*/ 0 h 307"/>
                  <a:gd name="T80" fmla="*/ 0 w 491"/>
                  <a:gd name="T81" fmla="*/ 0 h 307"/>
                  <a:gd name="T82" fmla="*/ 0 w 491"/>
                  <a:gd name="T83" fmla="*/ 0 h 307"/>
                  <a:gd name="T84" fmla="*/ 0 w 491"/>
                  <a:gd name="T85" fmla="*/ 0 h 307"/>
                  <a:gd name="T86" fmla="*/ 0 w 491"/>
                  <a:gd name="T87" fmla="*/ 0 h 307"/>
                  <a:gd name="T88" fmla="*/ 0 w 491"/>
                  <a:gd name="T89" fmla="*/ 0 h 307"/>
                  <a:gd name="T90" fmla="*/ 0 w 491"/>
                  <a:gd name="T91" fmla="*/ 0 h 307"/>
                  <a:gd name="T92" fmla="*/ 0 w 491"/>
                  <a:gd name="T93" fmla="*/ 0 h 307"/>
                  <a:gd name="T94" fmla="*/ 0 w 491"/>
                  <a:gd name="T95" fmla="*/ 0 h 307"/>
                  <a:gd name="T96" fmla="*/ 0 w 491"/>
                  <a:gd name="T97" fmla="*/ 0 h 307"/>
                  <a:gd name="T98" fmla="*/ 0 w 491"/>
                  <a:gd name="T99" fmla="*/ 0 h 307"/>
                  <a:gd name="T100" fmla="*/ 0 w 491"/>
                  <a:gd name="T101" fmla="*/ 0 h 307"/>
                  <a:gd name="T102" fmla="*/ 0 w 491"/>
                  <a:gd name="T103" fmla="*/ 0 h 307"/>
                  <a:gd name="T104" fmla="*/ 0 w 491"/>
                  <a:gd name="T105" fmla="*/ 0 h 307"/>
                  <a:gd name="T106" fmla="*/ 0 w 491"/>
                  <a:gd name="T107" fmla="*/ 0 h 307"/>
                  <a:gd name="T108" fmla="*/ 0 w 491"/>
                  <a:gd name="T109" fmla="*/ 0 h 307"/>
                  <a:gd name="T110" fmla="*/ 0 w 491"/>
                  <a:gd name="T111" fmla="*/ 0 h 307"/>
                  <a:gd name="T112" fmla="*/ 0 w 491"/>
                  <a:gd name="T113" fmla="*/ 0 h 307"/>
                  <a:gd name="T114" fmla="*/ 0 w 491"/>
                  <a:gd name="T115" fmla="*/ 0 h 307"/>
                  <a:gd name="T116" fmla="*/ 0 w 491"/>
                  <a:gd name="T117" fmla="*/ 0 h 307"/>
                  <a:gd name="T118" fmla="*/ 0 w 491"/>
                  <a:gd name="T119" fmla="*/ 0 h 307"/>
                  <a:gd name="T120" fmla="*/ 0 w 491"/>
                  <a:gd name="T121" fmla="*/ 0 h 307"/>
                  <a:gd name="T122" fmla="*/ 0 w 491"/>
                  <a:gd name="T123" fmla="*/ 0 h 3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91"/>
                  <a:gd name="T187" fmla="*/ 0 h 307"/>
                  <a:gd name="T188" fmla="*/ 491 w 491"/>
                  <a:gd name="T189" fmla="*/ 307 h 3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91" h="307">
                    <a:moveTo>
                      <a:pt x="489" y="188"/>
                    </a:moveTo>
                    <a:lnTo>
                      <a:pt x="489" y="188"/>
                    </a:lnTo>
                    <a:lnTo>
                      <a:pt x="489" y="192"/>
                    </a:lnTo>
                    <a:lnTo>
                      <a:pt x="487" y="196"/>
                    </a:lnTo>
                    <a:lnTo>
                      <a:pt x="487" y="204"/>
                    </a:lnTo>
                    <a:lnTo>
                      <a:pt x="487" y="209"/>
                    </a:lnTo>
                    <a:lnTo>
                      <a:pt x="489" y="217"/>
                    </a:lnTo>
                    <a:lnTo>
                      <a:pt x="489" y="225"/>
                    </a:lnTo>
                    <a:lnTo>
                      <a:pt x="491" y="234"/>
                    </a:lnTo>
                    <a:lnTo>
                      <a:pt x="485" y="236"/>
                    </a:lnTo>
                    <a:lnTo>
                      <a:pt x="470" y="244"/>
                    </a:lnTo>
                    <a:lnTo>
                      <a:pt x="445" y="254"/>
                    </a:lnTo>
                    <a:lnTo>
                      <a:pt x="416" y="265"/>
                    </a:lnTo>
                    <a:lnTo>
                      <a:pt x="383" y="277"/>
                    </a:lnTo>
                    <a:lnTo>
                      <a:pt x="351" y="284"/>
                    </a:lnTo>
                    <a:lnTo>
                      <a:pt x="335" y="288"/>
                    </a:lnTo>
                    <a:lnTo>
                      <a:pt x="320" y="290"/>
                    </a:lnTo>
                    <a:lnTo>
                      <a:pt x="307" y="290"/>
                    </a:lnTo>
                    <a:lnTo>
                      <a:pt x="293" y="288"/>
                    </a:lnTo>
                    <a:lnTo>
                      <a:pt x="291" y="290"/>
                    </a:lnTo>
                    <a:lnTo>
                      <a:pt x="284" y="294"/>
                    </a:lnTo>
                    <a:lnTo>
                      <a:pt x="272" y="300"/>
                    </a:lnTo>
                    <a:lnTo>
                      <a:pt x="260" y="303"/>
                    </a:lnTo>
                    <a:lnTo>
                      <a:pt x="245" y="307"/>
                    </a:lnTo>
                    <a:lnTo>
                      <a:pt x="230" y="307"/>
                    </a:lnTo>
                    <a:lnTo>
                      <a:pt x="222" y="305"/>
                    </a:lnTo>
                    <a:lnTo>
                      <a:pt x="214" y="302"/>
                    </a:lnTo>
                    <a:lnTo>
                      <a:pt x="209" y="298"/>
                    </a:lnTo>
                    <a:lnTo>
                      <a:pt x="201" y="290"/>
                    </a:lnTo>
                    <a:lnTo>
                      <a:pt x="195" y="292"/>
                    </a:lnTo>
                    <a:lnTo>
                      <a:pt x="182" y="294"/>
                    </a:lnTo>
                    <a:lnTo>
                      <a:pt x="161" y="294"/>
                    </a:lnTo>
                    <a:lnTo>
                      <a:pt x="138" y="292"/>
                    </a:lnTo>
                    <a:lnTo>
                      <a:pt x="126" y="290"/>
                    </a:lnTo>
                    <a:lnTo>
                      <a:pt x="115" y="286"/>
                    </a:lnTo>
                    <a:lnTo>
                      <a:pt x="103" y="280"/>
                    </a:lnTo>
                    <a:lnTo>
                      <a:pt x="94" y="273"/>
                    </a:lnTo>
                    <a:lnTo>
                      <a:pt x="86" y="265"/>
                    </a:lnTo>
                    <a:lnTo>
                      <a:pt x="80" y="254"/>
                    </a:lnTo>
                    <a:lnTo>
                      <a:pt x="76" y="238"/>
                    </a:lnTo>
                    <a:lnTo>
                      <a:pt x="74" y="223"/>
                    </a:lnTo>
                    <a:lnTo>
                      <a:pt x="72" y="223"/>
                    </a:lnTo>
                    <a:lnTo>
                      <a:pt x="67" y="221"/>
                    </a:lnTo>
                    <a:lnTo>
                      <a:pt x="55" y="221"/>
                    </a:lnTo>
                    <a:lnTo>
                      <a:pt x="44" y="217"/>
                    </a:lnTo>
                    <a:lnTo>
                      <a:pt x="32" y="213"/>
                    </a:lnTo>
                    <a:lnTo>
                      <a:pt x="19" y="208"/>
                    </a:lnTo>
                    <a:lnTo>
                      <a:pt x="7" y="200"/>
                    </a:lnTo>
                    <a:lnTo>
                      <a:pt x="0" y="188"/>
                    </a:lnTo>
                    <a:lnTo>
                      <a:pt x="0" y="185"/>
                    </a:lnTo>
                    <a:lnTo>
                      <a:pt x="1" y="179"/>
                    </a:lnTo>
                    <a:lnTo>
                      <a:pt x="7" y="171"/>
                    </a:lnTo>
                    <a:lnTo>
                      <a:pt x="17" y="160"/>
                    </a:lnTo>
                    <a:lnTo>
                      <a:pt x="30" y="148"/>
                    </a:lnTo>
                    <a:lnTo>
                      <a:pt x="49" y="137"/>
                    </a:lnTo>
                    <a:lnTo>
                      <a:pt x="74" y="127"/>
                    </a:lnTo>
                    <a:lnTo>
                      <a:pt x="107" y="119"/>
                    </a:lnTo>
                    <a:lnTo>
                      <a:pt x="130" y="110"/>
                    </a:lnTo>
                    <a:lnTo>
                      <a:pt x="132" y="106"/>
                    </a:lnTo>
                    <a:lnTo>
                      <a:pt x="134" y="100"/>
                    </a:lnTo>
                    <a:lnTo>
                      <a:pt x="138" y="94"/>
                    </a:lnTo>
                    <a:lnTo>
                      <a:pt x="142" y="89"/>
                    </a:lnTo>
                    <a:lnTo>
                      <a:pt x="149" y="81"/>
                    </a:lnTo>
                    <a:lnTo>
                      <a:pt x="155" y="73"/>
                    </a:lnTo>
                    <a:lnTo>
                      <a:pt x="165" y="67"/>
                    </a:lnTo>
                    <a:lnTo>
                      <a:pt x="174" y="62"/>
                    </a:lnTo>
                    <a:lnTo>
                      <a:pt x="145" y="23"/>
                    </a:lnTo>
                    <a:lnTo>
                      <a:pt x="145" y="20"/>
                    </a:lnTo>
                    <a:lnTo>
                      <a:pt x="147" y="16"/>
                    </a:lnTo>
                    <a:lnTo>
                      <a:pt x="149" y="12"/>
                    </a:lnTo>
                    <a:lnTo>
                      <a:pt x="151" y="8"/>
                    </a:lnTo>
                    <a:lnTo>
                      <a:pt x="155" y="4"/>
                    </a:lnTo>
                    <a:lnTo>
                      <a:pt x="163" y="2"/>
                    </a:lnTo>
                    <a:lnTo>
                      <a:pt x="172" y="0"/>
                    </a:lnTo>
                    <a:lnTo>
                      <a:pt x="203" y="44"/>
                    </a:lnTo>
                    <a:lnTo>
                      <a:pt x="205" y="44"/>
                    </a:lnTo>
                    <a:lnTo>
                      <a:pt x="211" y="41"/>
                    </a:lnTo>
                    <a:lnTo>
                      <a:pt x="220" y="35"/>
                    </a:lnTo>
                    <a:lnTo>
                      <a:pt x="230" y="31"/>
                    </a:lnTo>
                    <a:lnTo>
                      <a:pt x="243" y="25"/>
                    </a:lnTo>
                    <a:lnTo>
                      <a:pt x="255" y="20"/>
                    </a:lnTo>
                    <a:lnTo>
                      <a:pt x="268" y="16"/>
                    </a:lnTo>
                    <a:lnTo>
                      <a:pt x="280" y="12"/>
                    </a:lnTo>
                    <a:lnTo>
                      <a:pt x="280" y="14"/>
                    </a:lnTo>
                    <a:lnTo>
                      <a:pt x="282" y="18"/>
                    </a:lnTo>
                    <a:lnTo>
                      <a:pt x="284" y="21"/>
                    </a:lnTo>
                    <a:lnTo>
                      <a:pt x="287" y="29"/>
                    </a:lnTo>
                    <a:lnTo>
                      <a:pt x="287" y="35"/>
                    </a:lnTo>
                    <a:lnTo>
                      <a:pt x="289" y="43"/>
                    </a:lnTo>
                    <a:lnTo>
                      <a:pt x="287" y="50"/>
                    </a:lnTo>
                    <a:lnTo>
                      <a:pt x="284" y="56"/>
                    </a:lnTo>
                    <a:lnTo>
                      <a:pt x="264" y="54"/>
                    </a:lnTo>
                    <a:lnTo>
                      <a:pt x="264" y="56"/>
                    </a:lnTo>
                    <a:lnTo>
                      <a:pt x="266" y="62"/>
                    </a:lnTo>
                    <a:lnTo>
                      <a:pt x="268" y="71"/>
                    </a:lnTo>
                    <a:lnTo>
                      <a:pt x="272" y="85"/>
                    </a:lnTo>
                    <a:lnTo>
                      <a:pt x="272" y="100"/>
                    </a:lnTo>
                    <a:lnTo>
                      <a:pt x="272" y="115"/>
                    </a:lnTo>
                    <a:lnTo>
                      <a:pt x="268" y="135"/>
                    </a:lnTo>
                    <a:lnTo>
                      <a:pt x="260" y="154"/>
                    </a:lnTo>
                    <a:lnTo>
                      <a:pt x="287" y="169"/>
                    </a:lnTo>
                    <a:lnTo>
                      <a:pt x="284" y="192"/>
                    </a:lnTo>
                    <a:lnTo>
                      <a:pt x="264" y="196"/>
                    </a:lnTo>
                    <a:lnTo>
                      <a:pt x="264" y="198"/>
                    </a:lnTo>
                    <a:lnTo>
                      <a:pt x="266" y="204"/>
                    </a:lnTo>
                    <a:lnTo>
                      <a:pt x="270" y="209"/>
                    </a:lnTo>
                    <a:lnTo>
                      <a:pt x="276" y="215"/>
                    </a:lnTo>
                    <a:lnTo>
                      <a:pt x="284" y="219"/>
                    </a:lnTo>
                    <a:lnTo>
                      <a:pt x="295" y="221"/>
                    </a:lnTo>
                    <a:lnTo>
                      <a:pt x="301" y="221"/>
                    </a:lnTo>
                    <a:lnTo>
                      <a:pt x="308" y="217"/>
                    </a:lnTo>
                    <a:lnTo>
                      <a:pt x="316" y="213"/>
                    </a:lnTo>
                    <a:lnTo>
                      <a:pt x="326" y="208"/>
                    </a:lnTo>
                    <a:lnTo>
                      <a:pt x="324" y="209"/>
                    </a:lnTo>
                    <a:lnTo>
                      <a:pt x="322" y="213"/>
                    </a:lnTo>
                    <a:lnTo>
                      <a:pt x="322" y="217"/>
                    </a:lnTo>
                    <a:lnTo>
                      <a:pt x="322" y="219"/>
                    </a:lnTo>
                    <a:lnTo>
                      <a:pt x="324" y="221"/>
                    </a:lnTo>
                    <a:lnTo>
                      <a:pt x="328" y="223"/>
                    </a:lnTo>
                    <a:lnTo>
                      <a:pt x="341" y="223"/>
                    </a:lnTo>
                    <a:lnTo>
                      <a:pt x="366" y="219"/>
                    </a:lnTo>
                    <a:lnTo>
                      <a:pt x="404" y="209"/>
                    </a:lnTo>
                    <a:lnTo>
                      <a:pt x="458" y="192"/>
                    </a:lnTo>
                    <a:lnTo>
                      <a:pt x="489"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36" name="Freeform 237"/>
              <p:cNvSpPr>
                <a:spLocks/>
              </p:cNvSpPr>
              <p:nvPr/>
            </p:nvSpPr>
            <p:spPr bwMode="auto">
              <a:xfrm>
                <a:off x="3279" y="1787"/>
                <a:ext cx="32" cy="8"/>
              </a:xfrm>
              <a:custGeom>
                <a:avLst/>
                <a:gdLst>
                  <a:gd name="T0" fmla="*/ 0 w 273"/>
                  <a:gd name="T1" fmla="*/ 0 h 73"/>
                  <a:gd name="T2" fmla="*/ 0 w 273"/>
                  <a:gd name="T3" fmla="*/ 0 h 73"/>
                  <a:gd name="T4" fmla="*/ 0 w 273"/>
                  <a:gd name="T5" fmla="*/ 0 h 73"/>
                  <a:gd name="T6" fmla="*/ 0 w 273"/>
                  <a:gd name="T7" fmla="*/ 0 h 73"/>
                  <a:gd name="T8" fmla="*/ 0 w 273"/>
                  <a:gd name="T9" fmla="*/ 0 h 73"/>
                  <a:gd name="T10" fmla="*/ 0 w 273"/>
                  <a:gd name="T11" fmla="*/ 0 h 73"/>
                  <a:gd name="T12" fmla="*/ 0 w 273"/>
                  <a:gd name="T13" fmla="*/ 0 h 73"/>
                  <a:gd name="T14" fmla="*/ 0 w 273"/>
                  <a:gd name="T15" fmla="*/ 0 h 73"/>
                  <a:gd name="T16" fmla="*/ 0 w 273"/>
                  <a:gd name="T17" fmla="*/ 0 h 73"/>
                  <a:gd name="T18" fmla="*/ 0 w 273"/>
                  <a:gd name="T19" fmla="*/ 0 h 73"/>
                  <a:gd name="T20" fmla="*/ 0 w 273"/>
                  <a:gd name="T21" fmla="*/ 0 h 73"/>
                  <a:gd name="T22" fmla="*/ 0 w 273"/>
                  <a:gd name="T23" fmla="*/ 0 h 73"/>
                  <a:gd name="T24" fmla="*/ 0 w 273"/>
                  <a:gd name="T25" fmla="*/ 0 h 73"/>
                  <a:gd name="T26" fmla="*/ 0 w 273"/>
                  <a:gd name="T27" fmla="*/ 0 h 73"/>
                  <a:gd name="T28" fmla="*/ 0 w 273"/>
                  <a:gd name="T29" fmla="*/ 0 h 73"/>
                  <a:gd name="T30" fmla="*/ 0 w 273"/>
                  <a:gd name="T31" fmla="*/ 0 h 73"/>
                  <a:gd name="T32" fmla="*/ 0 w 273"/>
                  <a:gd name="T33" fmla="*/ 0 h 73"/>
                  <a:gd name="T34" fmla="*/ 0 w 273"/>
                  <a:gd name="T35" fmla="*/ 0 h 73"/>
                  <a:gd name="T36" fmla="*/ 0 w 273"/>
                  <a:gd name="T37" fmla="*/ 0 h 73"/>
                  <a:gd name="T38" fmla="*/ 0 w 273"/>
                  <a:gd name="T39" fmla="*/ 0 h 73"/>
                  <a:gd name="T40" fmla="*/ 0 w 273"/>
                  <a:gd name="T41" fmla="*/ 0 h 73"/>
                  <a:gd name="T42" fmla="*/ 0 w 273"/>
                  <a:gd name="T43" fmla="*/ 0 h 73"/>
                  <a:gd name="T44" fmla="*/ 0 w 273"/>
                  <a:gd name="T45" fmla="*/ 0 h 73"/>
                  <a:gd name="T46" fmla="*/ 0 w 273"/>
                  <a:gd name="T47" fmla="*/ 0 h 73"/>
                  <a:gd name="T48" fmla="*/ 0 w 273"/>
                  <a:gd name="T49" fmla="*/ 0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3"/>
                  <a:gd name="T76" fmla="*/ 0 h 73"/>
                  <a:gd name="T77" fmla="*/ 273 w 273"/>
                  <a:gd name="T78" fmla="*/ 73 h 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3" h="73">
                    <a:moveTo>
                      <a:pt x="37" y="73"/>
                    </a:moveTo>
                    <a:lnTo>
                      <a:pt x="25" y="71"/>
                    </a:lnTo>
                    <a:lnTo>
                      <a:pt x="18" y="69"/>
                    </a:lnTo>
                    <a:lnTo>
                      <a:pt x="10" y="63"/>
                    </a:lnTo>
                    <a:lnTo>
                      <a:pt x="6" y="59"/>
                    </a:lnTo>
                    <a:lnTo>
                      <a:pt x="2" y="54"/>
                    </a:lnTo>
                    <a:lnTo>
                      <a:pt x="0" y="50"/>
                    </a:lnTo>
                    <a:lnTo>
                      <a:pt x="0" y="44"/>
                    </a:lnTo>
                    <a:lnTo>
                      <a:pt x="2" y="38"/>
                    </a:lnTo>
                    <a:lnTo>
                      <a:pt x="6" y="32"/>
                    </a:lnTo>
                    <a:lnTo>
                      <a:pt x="12" y="27"/>
                    </a:lnTo>
                    <a:lnTo>
                      <a:pt x="22" y="21"/>
                    </a:lnTo>
                    <a:lnTo>
                      <a:pt x="31" y="17"/>
                    </a:lnTo>
                    <a:lnTo>
                      <a:pt x="43" y="13"/>
                    </a:lnTo>
                    <a:lnTo>
                      <a:pt x="58" y="9"/>
                    </a:lnTo>
                    <a:lnTo>
                      <a:pt x="73" y="8"/>
                    </a:lnTo>
                    <a:lnTo>
                      <a:pt x="93" y="8"/>
                    </a:lnTo>
                    <a:lnTo>
                      <a:pt x="131" y="6"/>
                    </a:lnTo>
                    <a:lnTo>
                      <a:pt x="165" y="4"/>
                    </a:lnTo>
                    <a:lnTo>
                      <a:pt x="196" y="4"/>
                    </a:lnTo>
                    <a:lnTo>
                      <a:pt x="223" y="2"/>
                    </a:lnTo>
                    <a:lnTo>
                      <a:pt x="244" y="2"/>
                    </a:lnTo>
                    <a:lnTo>
                      <a:pt x="259" y="0"/>
                    </a:lnTo>
                    <a:lnTo>
                      <a:pt x="269" y="0"/>
                    </a:lnTo>
                    <a:lnTo>
                      <a:pt x="27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37" name="Freeform 238"/>
              <p:cNvSpPr>
                <a:spLocks/>
              </p:cNvSpPr>
              <p:nvPr/>
            </p:nvSpPr>
            <p:spPr bwMode="auto">
              <a:xfrm>
                <a:off x="3155" y="1788"/>
                <a:ext cx="136" cy="8"/>
              </a:xfrm>
              <a:custGeom>
                <a:avLst/>
                <a:gdLst>
                  <a:gd name="T0" fmla="*/ 0 w 1188"/>
                  <a:gd name="T1" fmla="*/ 0 h 72"/>
                  <a:gd name="T2" fmla="*/ 0 w 1188"/>
                  <a:gd name="T3" fmla="*/ 0 h 72"/>
                  <a:gd name="T4" fmla="*/ 0 w 1188"/>
                  <a:gd name="T5" fmla="*/ 0 h 72"/>
                  <a:gd name="T6" fmla="*/ 0 w 1188"/>
                  <a:gd name="T7" fmla="*/ 0 h 72"/>
                  <a:gd name="T8" fmla="*/ 0 w 1188"/>
                  <a:gd name="T9" fmla="*/ 0 h 72"/>
                  <a:gd name="T10" fmla="*/ 0 w 1188"/>
                  <a:gd name="T11" fmla="*/ 0 h 72"/>
                  <a:gd name="T12" fmla="*/ 0 w 1188"/>
                  <a:gd name="T13" fmla="*/ 0 h 72"/>
                  <a:gd name="T14" fmla="*/ 0 w 1188"/>
                  <a:gd name="T15" fmla="*/ 0 h 72"/>
                  <a:gd name="T16" fmla="*/ 0 w 1188"/>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8"/>
                  <a:gd name="T28" fmla="*/ 0 h 72"/>
                  <a:gd name="T29" fmla="*/ 1188 w 1188"/>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8" h="72">
                    <a:moveTo>
                      <a:pt x="1188" y="0"/>
                    </a:moveTo>
                    <a:lnTo>
                      <a:pt x="1140" y="1"/>
                    </a:lnTo>
                    <a:lnTo>
                      <a:pt x="1010" y="9"/>
                    </a:lnTo>
                    <a:lnTo>
                      <a:pt x="827" y="19"/>
                    </a:lnTo>
                    <a:lnTo>
                      <a:pt x="614" y="32"/>
                    </a:lnTo>
                    <a:lnTo>
                      <a:pt x="399" y="46"/>
                    </a:lnTo>
                    <a:lnTo>
                      <a:pt x="208" y="57"/>
                    </a:lnTo>
                    <a:lnTo>
                      <a:pt x="67" y="67"/>
                    </a:lnTo>
                    <a:lnTo>
                      <a:pt x="0" y="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38" name="Freeform 239"/>
              <p:cNvSpPr>
                <a:spLocks/>
              </p:cNvSpPr>
              <p:nvPr/>
            </p:nvSpPr>
            <p:spPr bwMode="auto">
              <a:xfrm>
                <a:off x="3182" y="1783"/>
                <a:ext cx="127" cy="9"/>
              </a:xfrm>
              <a:custGeom>
                <a:avLst/>
                <a:gdLst>
                  <a:gd name="T0" fmla="*/ 0 w 1098"/>
                  <a:gd name="T1" fmla="*/ 0 h 79"/>
                  <a:gd name="T2" fmla="*/ 0 w 1098"/>
                  <a:gd name="T3" fmla="*/ 0 h 79"/>
                  <a:gd name="T4" fmla="*/ 0 w 1098"/>
                  <a:gd name="T5" fmla="*/ 0 h 79"/>
                  <a:gd name="T6" fmla="*/ 0 w 1098"/>
                  <a:gd name="T7" fmla="*/ 0 h 79"/>
                  <a:gd name="T8" fmla="*/ 0 w 1098"/>
                  <a:gd name="T9" fmla="*/ 0 h 79"/>
                  <a:gd name="T10" fmla="*/ 0 w 1098"/>
                  <a:gd name="T11" fmla="*/ 0 h 79"/>
                  <a:gd name="T12" fmla="*/ 0 w 1098"/>
                  <a:gd name="T13" fmla="*/ 0 h 79"/>
                  <a:gd name="T14" fmla="*/ 0 w 1098"/>
                  <a:gd name="T15" fmla="*/ 0 h 79"/>
                  <a:gd name="T16" fmla="*/ 0 w 1098"/>
                  <a:gd name="T17" fmla="*/ 0 h 79"/>
                  <a:gd name="T18" fmla="*/ 0 w 1098"/>
                  <a:gd name="T19" fmla="*/ 0 h 79"/>
                  <a:gd name="T20" fmla="*/ 0 w 1098"/>
                  <a:gd name="T21" fmla="*/ 0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8"/>
                  <a:gd name="T34" fmla="*/ 0 h 79"/>
                  <a:gd name="T35" fmla="*/ 1098 w 1098"/>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8" h="79">
                    <a:moveTo>
                      <a:pt x="1098" y="0"/>
                    </a:moveTo>
                    <a:lnTo>
                      <a:pt x="1067" y="4"/>
                    </a:lnTo>
                    <a:lnTo>
                      <a:pt x="984" y="12"/>
                    </a:lnTo>
                    <a:lnTo>
                      <a:pt x="860" y="25"/>
                    </a:lnTo>
                    <a:lnTo>
                      <a:pt x="704" y="39"/>
                    </a:lnTo>
                    <a:lnTo>
                      <a:pt x="530" y="54"/>
                    </a:lnTo>
                    <a:lnTo>
                      <a:pt x="347" y="65"/>
                    </a:lnTo>
                    <a:lnTo>
                      <a:pt x="255" y="71"/>
                    </a:lnTo>
                    <a:lnTo>
                      <a:pt x="167" y="75"/>
                    </a:lnTo>
                    <a:lnTo>
                      <a:pt x="81" y="77"/>
                    </a:lnTo>
                    <a:lnTo>
                      <a:pt x="0" y="7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39" name="Freeform 240"/>
              <p:cNvSpPr>
                <a:spLocks/>
              </p:cNvSpPr>
              <p:nvPr/>
            </p:nvSpPr>
            <p:spPr bwMode="auto">
              <a:xfrm>
                <a:off x="3256" y="1795"/>
                <a:ext cx="30" cy="22"/>
              </a:xfrm>
              <a:custGeom>
                <a:avLst/>
                <a:gdLst>
                  <a:gd name="T0" fmla="*/ 0 w 263"/>
                  <a:gd name="T1" fmla="*/ 0 h 188"/>
                  <a:gd name="T2" fmla="*/ 0 w 263"/>
                  <a:gd name="T3" fmla="*/ 0 h 188"/>
                  <a:gd name="T4" fmla="*/ 0 w 263"/>
                  <a:gd name="T5" fmla="*/ 0 h 188"/>
                  <a:gd name="T6" fmla="*/ 0 w 263"/>
                  <a:gd name="T7" fmla="*/ 0 h 188"/>
                  <a:gd name="T8" fmla="*/ 0 w 263"/>
                  <a:gd name="T9" fmla="*/ 0 h 188"/>
                  <a:gd name="T10" fmla="*/ 0 w 263"/>
                  <a:gd name="T11" fmla="*/ 0 h 188"/>
                  <a:gd name="T12" fmla="*/ 0 w 263"/>
                  <a:gd name="T13" fmla="*/ 0 h 188"/>
                  <a:gd name="T14" fmla="*/ 0 w 263"/>
                  <a:gd name="T15" fmla="*/ 0 h 188"/>
                  <a:gd name="T16" fmla="*/ 0 w 263"/>
                  <a:gd name="T17" fmla="*/ 0 h 188"/>
                  <a:gd name="T18" fmla="*/ 0 w 263"/>
                  <a:gd name="T19" fmla="*/ 0 h 188"/>
                  <a:gd name="T20" fmla="*/ 0 w 263"/>
                  <a:gd name="T21" fmla="*/ 0 h 188"/>
                  <a:gd name="T22" fmla="*/ 0 w 263"/>
                  <a:gd name="T23" fmla="*/ 0 h 188"/>
                  <a:gd name="T24" fmla="*/ 0 w 263"/>
                  <a:gd name="T25" fmla="*/ 0 h 188"/>
                  <a:gd name="T26" fmla="*/ 0 w 263"/>
                  <a:gd name="T27" fmla="*/ 0 h 188"/>
                  <a:gd name="T28" fmla="*/ 0 w 263"/>
                  <a:gd name="T29" fmla="*/ 0 h 188"/>
                  <a:gd name="T30" fmla="*/ 0 w 263"/>
                  <a:gd name="T31" fmla="*/ 0 h 188"/>
                  <a:gd name="T32" fmla="*/ 0 w 263"/>
                  <a:gd name="T33" fmla="*/ 0 h 188"/>
                  <a:gd name="T34" fmla="*/ 0 w 263"/>
                  <a:gd name="T35" fmla="*/ 0 h 188"/>
                  <a:gd name="T36" fmla="*/ 0 w 263"/>
                  <a:gd name="T37" fmla="*/ 0 h 1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
                  <a:gd name="T58" fmla="*/ 0 h 188"/>
                  <a:gd name="T59" fmla="*/ 263 w 263"/>
                  <a:gd name="T60" fmla="*/ 188 h 1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 h="188">
                    <a:moveTo>
                      <a:pt x="255" y="0"/>
                    </a:moveTo>
                    <a:lnTo>
                      <a:pt x="232" y="21"/>
                    </a:lnTo>
                    <a:lnTo>
                      <a:pt x="196" y="48"/>
                    </a:lnTo>
                    <a:lnTo>
                      <a:pt x="156" y="78"/>
                    </a:lnTo>
                    <a:lnTo>
                      <a:pt x="111" y="107"/>
                    </a:lnTo>
                    <a:lnTo>
                      <a:pt x="69" y="134"/>
                    </a:lnTo>
                    <a:lnTo>
                      <a:pt x="35" y="157"/>
                    </a:lnTo>
                    <a:lnTo>
                      <a:pt x="10" y="172"/>
                    </a:lnTo>
                    <a:lnTo>
                      <a:pt x="0" y="176"/>
                    </a:lnTo>
                    <a:lnTo>
                      <a:pt x="8" y="188"/>
                    </a:lnTo>
                    <a:lnTo>
                      <a:pt x="15" y="182"/>
                    </a:lnTo>
                    <a:lnTo>
                      <a:pt x="40" y="167"/>
                    </a:lnTo>
                    <a:lnTo>
                      <a:pt x="77" y="146"/>
                    </a:lnTo>
                    <a:lnTo>
                      <a:pt x="117" y="117"/>
                    </a:lnTo>
                    <a:lnTo>
                      <a:pt x="161" y="88"/>
                    </a:lnTo>
                    <a:lnTo>
                      <a:pt x="204" y="59"/>
                    </a:lnTo>
                    <a:lnTo>
                      <a:pt x="240" y="30"/>
                    </a:lnTo>
                    <a:lnTo>
                      <a:pt x="263" y="7"/>
                    </a:lnTo>
                    <a:lnTo>
                      <a:pt x="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40" name="Freeform 241"/>
              <p:cNvSpPr>
                <a:spLocks/>
              </p:cNvSpPr>
              <p:nvPr/>
            </p:nvSpPr>
            <p:spPr bwMode="auto">
              <a:xfrm>
                <a:off x="3221" y="1818"/>
                <a:ext cx="5" cy="9"/>
              </a:xfrm>
              <a:custGeom>
                <a:avLst/>
                <a:gdLst>
                  <a:gd name="T0" fmla="*/ 0 w 40"/>
                  <a:gd name="T1" fmla="*/ 0 h 80"/>
                  <a:gd name="T2" fmla="*/ 0 w 40"/>
                  <a:gd name="T3" fmla="*/ 0 h 80"/>
                  <a:gd name="T4" fmla="*/ 0 w 40"/>
                  <a:gd name="T5" fmla="*/ 0 h 80"/>
                  <a:gd name="T6" fmla="*/ 0 w 40"/>
                  <a:gd name="T7" fmla="*/ 0 h 80"/>
                  <a:gd name="T8" fmla="*/ 0 w 40"/>
                  <a:gd name="T9" fmla="*/ 0 h 80"/>
                  <a:gd name="T10" fmla="*/ 0 w 40"/>
                  <a:gd name="T11" fmla="*/ 0 h 80"/>
                  <a:gd name="T12" fmla="*/ 0 w 40"/>
                  <a:gd name="T13" fmla="*/ 0 h 80"/>
                  <a:gd name="T14" fmla="*/ 0 w 40"/>
                  <a:gd name="T15" fmla="*/ 0 h 80"/>
                  <a:gd name="T16" fmla="*/ 0 w 40"/>
                  <a:gd name="T17" fmla="*/ 0 h 80"/>
                  <a:gd name="T18" fmla="*/ 0 w 40"/>
                  <a:gd name="T19" fmla="*/ 0 h 80"/>
                  <a:gd name="T20" fmla="*/ 0 w 40"/>
                  <a:gd name="T21" fmla="*/ 0 h 80"/>
                  <a:gd name="T22" fmla="*/ 0 w 40"/>
                  <a:gd name="T23" fmla="*/ 0 h 80"/>
                  <a:gd name="T24" fmla="*/ 0 w 40"/>
                  <a:gd name="T25" fmla="*/ 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80"/>
                  <a:gd name="T41" fmla="*/ 40 w 40"/>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80">
                    <a:moveTo>
                      <a:pt x="27" y="80"/>
                    </a:moveTo>
                    <a:lnTo>
                      <a:pt x="19" y="74"/>
                    </a:lnTo>
                    <a:lnTo>
                      <a:pt x="11" y="69"/>
                    </a:lnTo>
                    <a:lnTo>
                      <a:pt x="6" y="63"/>
                    </a:lnTo>
                    <a:lnTo>
                      <a:pt x="2" y="57"/>
                    </a:lnTo>
                    <a:lnTo>
                      <a:pt x="0" y="51"/>
                    </a:lnTo>
                    <a:lnTo>
                      <a:pt x="0" y="48"/>
                    </a:lnTo>
                    <a:lnTo>
                      <a:pt x="0" y="42"/>
                    </a:lnTo>
                    <a:lnTo>
                      <a:pt x="2" y="36"/>
                    </a:lnTo>
                    <a:lnTo>
                      <a:pt x="9" y="26"/>
                    </a:lnTo>
                    <a:lnTo>
                      <a:pt x="17" y="17"/>
                    </a:lnTo>
                    <a:lnTo>
                      <a:pt x="29" y="7"/>
                    </a:lnTo>
                    <a:lnTo>
                      <a:pt x="4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41" name="Freeform 242"/>
              <p:cNvSpPr>
                <a:spLocks/>
              </p:cNvSpPr>
              <p:nvPr/>
            </p:nvSpPr>
            <p:spPr bwMode="auto">
              <a:xfrm>
                <a:off x="3192" y="1817"/>
                <a:ext cx="29" cy="3"/>
              </a:xfrm>
              <a:custGeom>
                <a:avLst/>
                <a:gdLst>
                  <a:gd name="T0" fmla="*/ 0 w 250"/>
                  <a:gd name="T1" fmla="*/ 0 h 28"/>
                  <a:gd name="T2" fmla="*/ 0 w 250"/>
                  <a:gd name="T3" fmla="*/ 0 h 28"/>
                  <a:gd name="T4" fmla="*/ 0 w 250"/>
                  <a:gd name="T5" fmla="*/ 0 h 28"/>
                  <a:gd name="T6" fmla="*/ 0 w 250"/>
                  <a:gd name="T7" fmla="*/ 0 h 28"/>
                  <a:gd name="T8" fmla="*/ 0 w 250"/>
                  <a:gd name="T9" fmla="*/ 0 h 28"/>
                  <a:gd name="T10" fmla="*/ 0 w 250"/>
                  <a:gd name="T11" fmla="*/ 0 h 28"/>
                  <a:gd name="T12" fmla="*/ 0 w 250"/>
                  <a:gd name="T13" fmla="*/ 0 h 28"/>
                  <a:gd name="T14" fmla="*/ 0 w 250"/>
                  <a:gd name="T15" fmla="*/ 0 h 28"/>
                  <a:gd name="T16" fmla="*/ 0 w 250"/>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0"/>
                  <a:gd name="T28" fmla="*/ 0 h 28"/>
                  <a:gd name="T29" fmla="*/ 250 w 250"/>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0" h="28">
                    <a:moveTo>
                      <a:pt x="250" y="0"/>
                    </a:moveTo>
                    <a:lnTo>
                      <a:pt x="223" y="7"/>
                    </a:lnTo>
                    <a:lnTo>
                      <a:pt x="190" y="15"/>
                    </a:lnTo>
                    <a:lnTo>
                      <a:pt x="152" y="21"/>
                    </a:lnTo>
                    <a:lnTo>
                      <a:pt x="114" y="25"/>
                    </a:lnTo>
                    <a:lnTo>
                      <a:pt x="77" y="28"/>
                    </a:lnTo>
                    <a:lnTo>
                      <a:pt x="45" y="28"/>
                    </a:lnTo>
                    <a:lnTo>
                      <a:pt x="18" y="28"/>
                    </a:lnTo>
                    <a:lnTo>
                      <a:pt x="0"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42" name="Freeform 243"/>
              <p:cNvSpPr>
                <a:spLocks/>
              </p:cNvSpPr>
              <p:nvPr/>
            </p:nvSpPr>
            <p:spPr bwMode="auto">
              <a:xfrm>
                <a:off x="3128" y="1810"/>
                <a:ext cx="37" cy="7"/>
              </a:xfrm>
              <a:custGeom>
                <a:avLst/>
                <a:gdLst>
                  <a:gd name="T0" fmla="*/ 0 w 327"/>
                  <a:gd name="T1" fmla="*/ 0 h 64"/>
                  <a:gd name="T2" fmla="*/ 0 w 327"/>
                  <a:gd name="T3" fmla="*/ 0 h 64"/>
                  <a:gd name="T4" fmla="*/ 0 w 327"/>
                  <a:gd name="T5" fmla="*/ 0 h 64"/>
                  <a:gd name="T6" fmla="*/ 0 w 327"/>
                  <a:gd name="T7" fmla="*/ 0 h 64"/>
                  <a:gd name="T8" fmla="*/ 0 w 327"/>
                  <a:gd name="T9" fmla="*/ 0 h 64"/>
                  <a:gd name="T10" fmla="*/ 0 w 327"/>
                  <a:gd name="T11" fmla="*/ 0 h 64"/>
                  <a:gd name="T12" fmla="*/ 0 w 327"/>
                  <a:gd name="T13" fmla="*/ 0 h 64"/>
                  <a:gd name="T14" fmla="*/ 0 w 327"/>
                  <a:gd name="T15" fmla="*/ 0 h 64"/>
                  <a:gd name="T16" fmla="*/ 0 w 327"/>
                  <a:gd name="T17" fmla="*/ 0 h 64"/>
                  <a:gd name="T18" fmla="*/ 0 w 327"/>
                  <a:gd name="T19" fmla="*/ 0 h 64"/>
                  <a:gd name="T20" fmla="*/ 0 w 327"/>
                  <a:gd name="T21" fmla="*/ 0 h 64"/>
                  <a:gd name="T22" fmla="*/ 0 w 327"/>
                  <a:gd name="T23" fmla="*/ 0 h 64"/>
                  <a:gd name="T24" fmla="*/ 0 w 327"/>
                  <a:gd name="T25" fmla="*/ 0 h 64"/>
                  <a:gd name="T26" fmla="*/ 0 w 327"/>
                  <a:gd name="T27" fmla="*/ 0 h 64"/>
                  <a:gd name="T28" fmla="*/ 0 w 327"/>
                  <a:gd name="T29" fmla="*/ 0 h 64"/>
                  <a:gd name="T30" fmla="*/ 0 w 327"/>
                  <a:gd name="T31" fmla="*/ 0 h 64"/>
                  <a:gd name="T32" fmla="*/ 0 w 327"/>
                  <a:gd name="T33" fmla="*/ 0 h 64"/>
                  <a:gd name="T34" fmla="*/ 0 w 327"/>
                  <a:gd name="T35" fmla="*/ 0 h 64"/>
                  <a:gd name="T36" fmla="*/ 0 w 327"/>
                  <a:gd name="T37" fmla="*/ 0 h 64"/>
                  <a:gd name="T38" fmla="*/ 0 w 327"/>
                  <a:gd name="T39" fmla="*/ 0 h 64"/>
                  <a:gd name="T40" fmla="*/ 0 w 327"/>
                  <a:gd name="T41" fmla="*/ 0 h 64"/>
                  <a:gd name="T42" fmla="*/ 0 w 327"/>
                  <a:gd name="T43" fmla="*/ 0 h 64"/>
                  <a:gd name="T44" fmla="*/ 0 w 327"/>
                  <a:gd name="T45" fmla="*/ 0 h 64"/>
                  <a:gd name="T46" fmla="*/ 0 w 327"/>
                  <a:gd name="T47" fmla="*/ 0 h 64"/>
                  <a:gd name="T48" fmla="*/ 0 w 327"/>
                  <a:gd name="T49" fmla="*/ 0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7"/>
                  <a:gd name="T76" fmla="*/ 0 h 64"/>
                  <a:gd name="T77" fmla="*/ 327 w 327"/>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7" h="64">
                    <a:moveTo>
                      <a:pt x="327" y="64"/>
                    </a:moveTo>
                    <a:lnTo>
                      <a:pt x="315" y="58"/>
                    </a:lnTo>
                    <a:lnTo>
                      <a:pt x="307" y="50"/>
                    </a:lnTo>
                    <a:lnTo>
                      <a:pt x="303" y="45"/>
                    </a:lnTo>
                    <a:lnTo>
                      <a:pt x="302" y="39"/>
                    </a:lnTo>
                    <a:lnTo>
                      <a:pt x="300" y="33"/>
                    </a:lnTo>
                    <a:lnTo>
                      <a:pt x="300" y="27"/>
                    </a:lnTo>
                    <a:lnTo>
                      <a:pt x="302" y="25"/>
                    </a:lnTo>
                    <a:lnTo>
                      <a:pt x="302" y="23"/>
                    </a:lnTo>
                    <a:lnTo>
                      <a:pt x="302" y="22"/>
                    </a:lnTo>
                    <a:lnTo>
                      <a:pt x="303" y="20"/>
                    </a:lnTo>
                    <a:lnTo>
                      <a:pt x="303" y="14"/>
                    </a:lnTo>
                    <a:lnTo>
                      <a:pt x="303" y="10"/>
                    </a:lnTo>
                    <a:lnTo>
                      <a:pt x="298" y="4"/>
                    </a:lnTo>
                    <a:lnTo>
                      <a:pt x="290" y="0"/>
                    </a:lnTo>
                    <a:lnTo>
                      <a:pt x="275" y="0"/>
                    </a:lnTo>
                    <a:lnTo>
                      <a:pt x="252" y="0"/>
                    </a:lnTo>
                    <a:lnTo>
                      <a:pt x="225" y="4"/>
                    </a:lnTo>
                    <a:lnTo>
                      <a:pt x="192" y="6"/>
                    </a:lnTo>
                    <a:lnTo>
                      <a:pt x="158" y="10"/>
                    </a:lnTo>
                    <a:lnTo>
                      <a:pt x="121" y="16"/>
                    </a:lnTo>
                    <a:lnTo>
                      <a:pt x="87" y="22"/>
                    </a:lnTo>
                    <a:lnTo>
                      <a:pt x="54" y="27"/>
                    </a:lnTo>
                    <a:lnTo>
                      <a:pt x="23" y="37"/>
                    </a:lnTo>
                    <a:lnTo>
                      <a:pt x="0" y="4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43" name="Freeform 244"/>
              <p:cNvSpPr>
                <a:spLocks/>
              </p:cNvSpPr>
              <p:nvPr/>
            </p:nvSpPr>
            <p:spPr bwMode="auto">
              <a:xfrm>
                <a:off x="3055" y="1789"/>
                <a:ext cx="20" cy="6"/>
              </a:xfrm>
              <a:custGeom>
                <a:avLst/>
                <a:gdLst>
                  <a:gd name="T0" fmla="*/ 0 w 169"/>
                  <a:gd name="T1" fmla="*/ 0 h 60"/>
                  <a:gd name="T2" fmla="*/ 0 w 169"/>
                  <a:gd name="T3" fmla="*/ 0 h 60"/>
                  <a:gd name="T4" fmla="*/ 0 w 169"/>
                  <a:gd name="T5" fmla="*/ 0 h 60"/>
                  <a:gd name="T6" fmla="*/ 0 w 169"/>
                  <a:gd name="T7" fmla="*/ 0 h 60"/>
                  <a:gd name="T8" fmla="*/ 0 w 169"/>
                  <a:gd name="T9" fmla="*/ 0 h 60"/>
                  <a:gd name="T10" fmla="*/ 0 w 169"/>
                  <a:gd name="T11" fmla="*/ 0 h 60"/>
                  <a:gd name="T12" fmla="*/ 0 w 169"/>
                  <a:gd name="T13" fmla="*/ 0 h 60"/>
                  <a:gd name="T14" fmla="*/ 0 w 169"/>
                  <a:gd name="T15" fmla="*/ 0 h 60"/>
                  <a:gd name="T16" fmla="*/ 0 w 169"/>
                  <a:gd name="T17" fmla="*/ 0 h 60"/>
                  <a:gd name="T18" fmla="*/ 0 w 169"/>
                  <a:gd name="T19" fmla="*/ 0 h 60"/>
                  <a:gd name="T20" fmla="*/ 0 w 169"/>
                  <a:gd name="T21" fmla="*/ 0 h 60"/>
                  <a:gd name="T22" fmla="*/ 0 w 169"/>
                  <a:gd name="T23" fmla="*/ 0 h 60"/>
                  <a:gd name="T24" fmla="*/ 0 w 169"/>
                  <a:gd name="T25" fmla="*/ 0 h 60"/>
                  <a:gd name="T26" fmla="*/ 0 w 169"/>
                  <a:gd name="T27" fmla="*/ 0 h 60"/>
                  <a:gd name="T28" fmla="*/ 0 w 169"/>
                  <a:gd name="T29" fmla="*/ 0 h 60"/>
                  <a:gd name="T30" fmla="*/ 0 w 169"/>
                  <a:gd name="T31" fmla="*/ 0 h 60"/>
                  <a:gd name="T32" fmla="*/ 0 w 169"/>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9"/>
                  <a:gd name="T52" fmla="*/ 0 h 60"/>
                  <a:gd name="T53" fmla="*/ 169 w 169"/>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9" h="60">
                    <a:moveTo>
                      <a:pt x="169" y="60"/>
                    </a:moveTo>
                    <a:lnTo>
                      <a:pt x="159" y="56"/>
                    </a:lnTo>
                    <a:lnTo>
                      <a:pt x="152" y="48"/>
                    </a:lnTo>
                    <a:lnTo>
                      <a:pt x="146" y="42"/>
                    </a:lnTo>
                    <a:lnTo>
                      <a:pt x="144" y="33"/>
                    </a:lnTo>
                    <a:lnTo>
                      <a:pt x="144" y="25"/>
                    </a:lnTo>
                    <a:lnTo>
                      <a:pt x="148" y="17"/>
                    </a:lnTo>
                    <a:lnTo>
                      <a:pt x="154" y="10"/>
                    </a:lnTo>
                    <a:lnTo>
                      <a:pt x="163" y="4"/>
                    </a:lnTo>
                    <a:lnTo>
                      <a:pt x="159" y="2"/>
                    </a:lnTo>
                    <a:lnTo>
                      <a:pt x="150" y="2"/>
                    </a:lnTo>
                    <a:lnTo>
                      <a:pt x="132" y="0"/>
                    </a:lnTo>
                    <a:lnTo>
                      <a:pt x="111" y="0"/>
                    </a:lnTo>
                    <a:lnTo>
                      <a:pt x="86" y="0"/>
                    </a:lnTo>
                    <a:lnTo>
                      <a:pt x="59" y="2"/>
                    </a:lnTo>
                    <a:lnTo>
                      <a:pt x="31" y="4"/>
                    </a:lnTo>
                    <a:lnTo>
                      <a:pt x="0" y="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44" name="Freeform 245"/>
              <p:cNvSpPr>
                <a:spLocks/>
              </p:cNvSpPr>
              <p:nvPr/>
            </p:nvSpPr>
            <p:spPr bwMode="auto">
              <a:xfrm>
                <a:off x="3000" y="1777"/>
                <a:ext cx="38" cy="7"/>
              </a:xfrm>
              <a:custGeom>
                <a:avLst/>
                <a:gdLst>
                  <a:gd name="T0" fmla="*/ 0 w 334"/>
                  <a:gd name="T1" fmla="*/ 0 h 61"/>
                  <a:gd name="T2" fmla="*/ 0 w 334"/>
                  <a:gd name="T3" fmla="*/ 0 h 61"/>
                  <a:gd name="T4" fmla="*/ 0 w 334"/>
                  <a:gd name="T5" fmla="*/ 0 h 61"/>
                  <a:gd name="T6" fmla="*/ 0 w 334"/>
                  <a:gd name="T7" fmla="*/ 0 h 61"/>
                  <a:gd name="T8" fmla="*/ 0 w 334"/>
                  <a:gd name="T9" fmla="*/ 0 h 61"/>
                  <a:gd name="T10" fmla="*/ 0 w 334"/>
                  <a:gd name="T11" fmla="*/ 0 h 61"/>
                  <a:gd name="T12" fmla="*/ 0 w 334"/>
                  <a:gd name="T13" fmla="*/ 0 h 61"/>
                  <a:gd name="T14" fmla="*/ 0 w 334"/>
                  <a:gd name="T15" fmla="*/ 0 h 61"/>
                  <a:gd name="T16" fmla="*/ 0 w 334"/>
                  <a:gd name="T17" fmla="*/ 0 h 61"/>
                  <a:gd name="T18" fmla="*/ 0 w 334"/>
                  <a:gd name="T19" fmla="*/ 0 h 61"/>
                  <a:gd name="T20" fmla="*/ 0 w 334"/>
                  <a:gd name="T21" fmla="*/ 0 h 61"/>
                  <a:gd name="T22" fmla="*/ 0 w 334"/>
                  <a:gd name="T23" fmla="*/ 0 h 61"/>
                  <a:gd name="T24" fmla="*/ 0 w 334"/>
                  <a:gd name="T25" fmla="*/ 0 h 61"/>
                  <a:gd name="T26" fmla="*/ 0 w 334"/>
                  <a:gd name="T27" fmla="*/ 0 h 61"/>
                  <a:gd name="T28" fmla="*/ 0 w 334"/>
                  <a:gd name="T29" fmla="*/ 0 h 61"/>
                  <a:gd name="T30" fmla="*/ 0 w 334"/>
                  <a:gd name="T31" fmla="*/ 0 h 61"/>
                  <a:gd name="T32" fmla="*/ 0 w 334"/>
                  <a:gd name="T33" fmla="*/ 0 h 61"/>
                  <a:gd name="T34" fmla="*/ 0 w 334"/>
                  <a:gd name="T35" fmla="*/ 0 h 61"/>
                  <a:gd name="T36" fmla="*/ 0 w 334"/>
                  <a:gd name="T37" fmla="*/ 0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4"/>
                  <a:gd name="T58" fmla="*/ 0 h 61"/>
                  <a:gd name="T59" fmla="*/ 334 w 334"/>
                  <a:gd name="T60" fmla="*/ 61 h 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4" h="61">
                    <a:moveTo>
                      <a:pt x="328" y="61"/>
                    </a:moveTo>
                    <a:lnTo>
                      <a:pt x="313" y="55"/>
                    </a:lnTo>
                    <a:lnTo>
                      <a:pt x="304" y="48"/>
                    </a:lnTo>
                    <a:lnTo>
                      <a:pt x="298" y="40"/>
                    </a:lnTo>
                    <a:lnTo>
                      <a:pt x="298" y="32"/>
                    </a:lnTo>
                    <a:lnTo>
                      <a:pt x="300" y="24"/>
                    </a:lnTo>
                    <a:lnTo>
                      <a:pt x="307" y="17"/>
                    </a:lnTo>
                    <a:lnTo>
                      <a:pt x="319" y="9"/>
                    </a:lnTo>
                    <a:lnTo>
                      <a:pt x="334" y="0"/>
                    </a:lnTo>
                    <a:lnTo>
                      <a:pt x="321" y="0"/>
                    </a:lnTo>
                    <a:lnTo>
                      <a:pt x="290" y="0"/>
                    </a:lnTo>
                    <a:lnTo>
                      <a:pt x="244" y="0"/>
                    </a:lnTo>
                    <a:lnTo>
                      <a:pt x="188" y="1"/>
                    </a:lnTo>
                    <a:lnTo>
                      <a:pt x="131" y="7"/>
                    </a:lnTo>
                    <a:lnTo>
                      <a:pt x="77" y="15"/>
                    </a:lnTo>
                    <a:lnTo>
                      <a:pt x="52" y="21"/>
                    </a:lnTo>
                    <a:lnTo>
                      <a:pt x="31" y="26"/>
                    </a:lnTo>
                    <a:lnTo>
                      <a:pt x="14" y="36"/>
                    </a:lnTo>
                    <a:lnTo>
                      <a:pt x="0" y="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45" name="Freeform 246"/>
              <p:cNvSpPr>
                <a:spLocks/>
              </p:cNvSpPr>
              <p:nvPr/>
            </p:nvSpPr>
            <p:spPr bwMode="auto">
              <a:xfrm>
                <a:off x="2997" y="1794"/>
                <a:ext cx="12" cy="7"/>
              </a:xfrm>
              <a:custGeom>
                <a:avLst/>
                <a:gdLst>
                  <a:gd name="T0" fmla="*/ 0 w 106"/>
                  <a:gd name="T1" fmla="*/ 0 h 65"/>
                  <a:gd name="T2" fmla="*/ 0 w 106"/>
                  <a:gd name="T3" fmla="*/ 0 h 65"/>
                  <a:gd name="T4" fmla="*/ 0 w 106"/>
                  <a:gd name="T5" fmla="*/ 0 h 65"/>
                  <a:gd name="T6" fmla="*/ 0 w 106"/>
                  <a:gd name="T7" fmla="*/ 0 h 65"/>
                  <a:gd name="T8" fmla="*/ 0 w 106"/>
                  <a:gd name="T9" fmla="*/ 0 h 65"/>
                  <a:gd name="T10" fmla="*/ 0 w 106"/>
                  <a:gd name="T11" fmla="*/ 0 h 65"/>
                  <a:gd name="T12" fmla="*/ 0 w 106"/>
                  <a:gd name="T13" fmla="*/ 0 h 65"/>
                  <a:gd name="T14" fmla="*/ 0 w 106"/>
                  <a:gd name="T15" fmla="*/ 0 h 65"/>
                  <a:gd name="T16" fmla="*/ 0 w 106"/>
                  <a:gd name="T17" fmla="*/ 0 h 65"/>
                  <a:gd name="T18" fmla="*/ 0 w 106"/>
                  <a:gd name="T19" fmla="*/ 0 h 65"/>
                  <a:gd name="T20" fmla="*/ 0 w 106"/>
                  <a:gd name="T21" fmla="*/ 0 h 65"/>
                  <a:gd name="T22" fmla="*/ 0 w 106"/>
                  <a:gd name="T23" fmla="*/ 0 h 65"/>
                  <a:gd name="T24" fmla="*/ 0 w 106"/>
                  <a:gd name="T25" fmla="*/ 0 h 65"/>
                  <a:gd name="T26" fmla="*/ 0 w 106"/>
                  <a:gd name="T27" fmla="*/ 0 h 65"/>
                  <a:gd name="T28" fmla="*/ 0 w 106"/>
                  <a:gd name="T29" fmla="*/ 0 h 65"/>
                  <a:gd name="T30" fmla="*/ 0 w 106"/>
                  <a:gd name="T31" fmla="*/ 0 h 65"/>
                  <a:gd name="T32" fmla="*/ 0 w 106"/>
                  <a:gd name="T33" fmla="*/ 0 h 65"/>
                  <a:gd name="T34" fmla="*/ 0 w 106"/>
                  <a:gd name="T35" fmla="*/ 0 h 65"/>
                  <a:gd name="T36" fmla="*/ 0 w 106"/>
                  <a:gd name="T37" fmla="*/ 0 h 65"/>
                  <a:gd name="T38" fmla="*/ 0 w 106"/>
                  <a:gd name="T39" fmla="*/ 0 h 65"/>
                  <a:gd name="T40" fmla="*/ 0 w 106"/>
                  <a:gd name="T41" fmla="*/ 0 h 65"/>
                  <a:gd name="T42" fmla="*/ 0 w 106"/>
                  <a:gd name="T43" fmla="*/ 0 h 65"/>
                  <a:gd name="T44" fmla="*/ 0 w 106"/>
                  <a:gd name="T45" fmla="*/ 0 h 65"/>
                  <a:gd name="T46" fmla="*/ 0 w 106"/>
                  <a:gd name="T47" fmla="*/ 0 h 65"/>
                  <a:gd name="T48" fmla="*/ 0 w 106"/>
                  <a:gd name="T49" fmla="*/ 0 h 65"/>
                  <a:gd name="T50" fmla="*/ 0 w 106"/>
                  <a:gd name="T51" fmla="*/ 0 h 65"/>
                  <a:gd name="T52" fmla="*/ 0 w 106"/>
                  <a:gd name="T53" fmla="*/ 0 h 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6"/>
                  <a:gd name="T82" fmla="*/ 0 h 65"/>
                  <a:gd name="T83" fmla="*/ 106 w 106"/>
                  <a:gd name="T84" fmla="*/ 65 h 6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6" h="65">
                    <a:moveTo>
                      <a:pt x="106" y="52"/>
                    </a:moveTo>
                    <a:lnTo>
                      <a:pt x="91" y="52"/>
                    </a:lnTo>
                    <a:lnTo>
                      <a:pt x="77" y="52"/>
                    </a:lnTo>
                    <a:lnTo>
                      <a:pt x="64" y="48"/>
                    </a:lnTo>
                    <a:lnTo>
                      <a:pt x="54" y="46"/>
                    </a:lnTo>
                    <a:lnTo>
                      <a:pt x="45" y="42"/>
                    </a:lnTo>
                    <a:lnTo>
                      <a:pt x="37" y="37"/>
                    </a:lnTo>
                    <a:lnTo>
                      <a:pt x="31" y="33"/>
                    </a:lnTo>
                    <a:lnTo>
                      <a:pt x="25" y="27"/>
                    </a:lnTo>
                    <a:lnTo>
                      <a:pt x="18" y="18"/>
                    </a:lnTo>
                    <a:lnTo>
                      <a:pt x="14" y="8"/>
                    </a:lnTo>
                    <a:lnTo>
                      <a:pt x="12" y="2"/>
                    </a:lnTo>
                    <a:lnTo>
                      <a:pt x="12" y="0"/>
                    </a:lnTo>
                    <a:lnTo>
                      <a:pt x="0" y="2"/>
                    </a:lnTo>
                    <a:lnTo>
                      <a:pt x="0" y="6"/>
                    </a:lnTo>
                    <a:lnTo>
                      <a:pt x="2" y="14"/>
                    </a:lnTo>
                    <a:lnTo>
                      <a:pt x="8" y="23"/>
                    </a:lnTo>
                    <a:lnTo>
                      <a:pt x="18" y="35"/>
                    </a:lnTo>
                    <a:lnTo>
                      <a:pt x="23" y="42"/>
                    </a:lnTo>
                    <a:lnTo>
                      <a:pt x="31" y="48"/>
                    </a:lnTo>
                    <a:lnTo>
                      <a:pt x="39" y="52"/>
                    </a:lnTo>
                    <a:lnTo>
                      <a:pt x="50" y="58"/>
                    </a:lnTo>
                    <a:lnTo>
                      <a:pt x="62" y="62"/>
                    </a:lnTo>
                    <a:lnTo>
                      <a:pt x="75" y="64"/>
                    </a:lnTo>
                    <a:lnTo>
                      <a:pt x="91" y="65"/>
                    </a:lnTo>
                    <a:lnTo>
                      <a:pt x="106" y="65"/>
                    </a:lnTo>
                    <a:lnTo>
                      <a:pt x="106"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46" name="Freeform 247"/>
              <p:cNvSpPr>
                <a:spLocks/>
              </p:cNvSpPr>
              <p:nvPr/>
            </p:nvSpPr>
            <p:spPr bwMode="auto">
              <a:xfrm>
                <a:off x="3009" y="1797"/>
                <a:ext cx="21" cy="4"/>
              </a:xfrm>
              <a:custGeom>
                <a:avLst/>
                <a:gdLst>
                  <a:gd name="T0" fmla="*/ 0 w 176"/>
                  <a:gd name="T1" fmla="*/ 0 h 38"/>
                  <a:gd name="T2" fmla="*/ 0 w 176"/>
                  <a:gd name="T3" fmla="*/ 0 h 38"/>
                  <a:gd name="T4" fmla="*/ 0 w 176"/>
                  <a:gd name="T5" fmla="*/ 0 h 38"/>
                  <a:gd name="T6" fmla="*/ 0 w 176"/>
                  <a:gd name="T7" fmla="*/ 0 h 38"/>
                  <a:gd name="T8" fmla="*/ 0 w 176"/>
                  <a:gd name="T9" fmla="*/ 0 h 38"/>
                  <a:gd name="T10" fmla="*/ 0 w 176"/>
                  <a:gd name="T11" fmla="*/ 0 h 38"/>
                  <a:gd name="T12" fmla="*/ 0 w 176"/>
                  <a:gd name="T13" fmla="*/ 0 h 38"/>
                  <a:gd name="T14" fmla="*/ 0 w 176"/>
                  <a:gd name="T15" fmla="*/ 0 h 38"/>
                  <a:gd name="T16" fmla="*/ 0 w 176"/>
                  <a:gd name="T17" fmla="*/ 0 h 38"/>
                  <a:gd name="T18" fmla="*/ 0 w 176"/>
                  <a:gd name="T19" fmla="*/ 0 h 38"/>
                  <a:gd name="T20" fmla="*/ 0 w 176"/>
                  <a:gd name="T21" fmla="*/ 0 h 38"/>
                  <a:gd name="T22" fmla="*/ 0 w 176"/>
                  <a:gd name="T23" fmla="*/ 0 h 38"/>
                  <a:gd name="T24" fmla="*/ 0 w 176"/>
                  <a:gd name="T25" fmla="*/ 0 h 38"/>
                  <a:gd name="T26" fmla="*/ 0 w 176"/>
                  <a:gd name="T27" fmla="*/ 0 h 38"/>
                  <a:gd name="T28" fmla="*/ 0 w 176"/>
                  <a:gd name="T29" fmla="*/ 0 h 38"/>
                  <a:gd name="T30" fmla="*/ 0 w 176"/>
                  <a:gd name="T31" fmla="*/ 0 h 38"/>
                  <a:gd name="T32" fmla="*/ 0 w 176"/>
                  <a:gd name="T33" fmla="*/ 0 h 38"/>
                  <a:gd name="T34" fmla="*/ 0 w 176"/>
                  <a:gd name="T35" fmla="*/ 0 h 38"/>
                  <a:gd name="T36" fmla="*/ 0 w 176"/>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38"/>
                  <a:gd name="T59" fmla="*/ 176 w 176"/>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38">
                    <a:moveTo>
                      <a:pt x="175" y="0"/>
                    </a:moveTo>
                    <a:lnTo>
                      <a:pt x="171" y="2"/>
                    </a:lnTo>
                    <a:lnTo>
                      <a:pt x="159" y="4"/>
                    </a:lnTo>
                    <a:lnTo>
                      <a:pt x="144" y="8"/>
                    </a:lnTo>
                    <a:lnTo>
                      <a:pt x="121" y="12"/>
                    </a:lnTo>
                    <a:lnTo>
                      <a:pt x="96" y="15"/>
                    </a:lnTo>
                    <a:lnTo>
                      <a:pt x="67" y="19"/>
                    </a:lnTo>
                    <a:lnTo>
                      <a:pt x="34" y="23"/>
                    </a:lnTo>
                    <a:lnTo>
                      <a:pt x="0" y="25"/>
                    </a:lnTo>
                    <a:lnTo>
                      <a:pt x="0" y="38"/>
                    </a:lnTo>
                    <a:lnTo>
                      <a:pt x="34" y="35"/>
                    </a:lnTo>
                    <a:lnTo>
                      <a:pt x="67" y="31"/>
                    </a:lnTo>
                    <a:lnTo>
                      <a:pt x="98" y="27"/>
                    </a:lnTo>
                    <a:lnTo>
                      <a:pt x="123" y="23"/>
                    </a:lnTo>
                    <a:lnTo>
                      <a:pt x="146" y="19"/>
                    </a:lnTo>
                    <a:lnTo>
                      <a:pt x="163" y="15"/>
                    </a:lnTo>
                    <a:lnTo>
                      <a:pt x="173" y="14"/>
                    </a:lnTo>
                    <a:lnTo>
                      <a:pt x="176" y="12"/>
                    </a:lnTo>
                    <a:lnTo>
                      <a:pt x="1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47" name="Freeform 248"/>
              <p:cNvSpPr>
                <a:spLocks/>
              </p:cNvSpPr>
              <p:nvPr/>
            </p:nvSpPr>
            <p:spPr bwMode="auto">
              <a:xfrm>
                <a:off x="3009" y="1778"/>
                <a:ext cx="6" cy="17"/>
              </a:xfrm>
              <a:custGeom>
                <a:avLst/>
                <a:gdLst>
                  <a:gd name="T0" fmla="*/ 0 w 50"/>
                  <a:gd name="T1" fmla="*/ 0 h 152"/>
                  <a:gd name="T2" fmla="*/ 0 w 50"/>
                  <a:gd name="T3" fmla="*/ 0 h 152"/>
                  <a:gd name="T4" fmla="*/ 0 w 50"/>
                  <a:gd name="T5" fmla="*/ 0 h 152"/>
                  <a:gd name="T6" fmla="*/ 0 w 50"/>
                  <a:gd name="T7" fmla="*/ 0 h 152"/>
                  <a:gd name="T8" fmla="*/ 0 w 50"/>
                  <a:gd name="T9" fmla="*/ 0 h 152"/>
                  <a:gd name="T10" fmla="*/ 0 w 50"/>
                  <a:gd name="T11" fmla="*/ 0 h 152"/>
                  <a:gd name="T12" fmla="*/ 0 w 50"/>
                  <a:gd name="T13" fmla="*/ 0 h 152"/>
                  <a:gd name="T14" fmla="*/ 0 w 50"/>
                  <a:gd name="T15" fmla="*/ 0 h 152"/>
                  <a:gd name="T16" fmla="*/ 0 w 50"/>
                  <a:gd name="T17" fmla="*/ 0 h 152"/>
                  <a:gd name="T18" fmla="*/ 0 w 50"/>
                  <a:gd name="T19" fmla="*/ 0 h 152"/>
                  <a:gd name="T20" fmla="*/ 0 w 50"/>
                  <a:gd name="T21" fmla="*/ 0 h 152"/>
                  <a:gd name="T22" fmla="*/ 0 w 50"/>
                  <a:gd name="T23" fmla="*/ 0 h 152"/>
                  <a:gd name="T24" fmla="*/ 0 w 50"/>
                  <a:gd name="T25" fmla="*/ 0 h 152"/>
                  <a:gd name="T26" fmla="*/ 0 w 50"/>
                  <a:gd name="T27" fmla="*/ 0 h 152"/>
                  <a:gd name="T28" fmla="*/ 0 w 50"/>
                  <a:gd name="T29" fmla="*/ 0 h 152"/>
                  <a:gd name="T30" fmla="*/ 0 w 50"/>
                  <a:gd name="T31" fmla="*/ 0 h 152"/>
                  <a:gd name="T32" fmla="*/ 0 w 50"/>
                  <a:gd name="T33" fmla="*/ 0 h 152"/>
                  <a:gd name="T34" fmla="*/ 0 w 50"/>
                  <a:gd name="T35" fmla="*/ 0 h 152"/>
                  <a:gd name="T36" fmla="*/ 0 w 50"/>
                  <a:gd name="T37" fmla="*/ 0 h 152"/>
                  <a:gd name="T38" fmla="*/ 0 w 50"/>
                  <a:gd name="T39" fmla="*/ 0 h 152"/>
                  <a:gd name="T40" fmla="*/ 0 w 50"/>
                  <a:gd name="T41" fmla="*/ 0 h 152"/>
                  <a:gd name="T42" fmla="*/ 0 w 50"/>
                  <a:gd name="T43" fmla="*/ 0 h 152"/>
                  <a:gd name="T44" fmla="*/ 0 w 50"/>
                  <a:gd name="T45" fmla="*/ 0 h 152"/>
                  <a:gd name="T46" fmla="*/ 0 w 50"/>
                  <a:gd name="T47" fmla="*/ 0 h 1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152"/>
                  <a:gd name="T74" fmla="*/ 50 w 50"/>
                  <a:gd name="T75" fmla="*/ 152 h 1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152">
                    <a:moveTo>
                      <a:pt x="44" y="152"/>
                    </a:moveTo>
                    <a:lnTo>
                      <a:pt x="48" y="113"/>
                    </a:lnTo>
                    <a:lnTo>
                      <a:pt x="50" y="81"/>
                    </a:lnTo>
                    <a:lnTo>
                      <a:pt x="48" y="56"/>
                    </a:lnTo>
                    <a:lnTo>
                      <a:pt x="44" y="35"/>
                    </a:lnTo>
                    <a:lnTo>
                      <a:pt x="40" y="27"/>
                    </a:lnTo>
                    <a:lnTo>
                      <a:pt x="36" y="19"/>
                    </a:lnTo>
                    <a:lnTo>
                      <a:pt x="33" y="14"/>
                    </a:lnTo>
                    <a:lnTo>
                      <a:pt x="27" y="10"/>
                    </a:lnTo>
                    <a:lnTo>
                      <a:pt x="15" y="2"/>
                    </a:lnTo>
                    <a:lnTo>
                      <a:pt x="2" y="0"/>
                    </a:lnTo>
                    <a:lnTo>
                      <a:pt x="0" y="12"/>
                    </a:lnTo>
                    <a:lnTo>
                      <a:pt x="11" y="14"/>
                    </a:lnTo>
                    <a:lnTo>
                      <a:pt x="21" y="19"/>
                    </a:lnTo>
                    <a:lnTo>
                      <a:pt x="23" y="23"/>
                    </a:lnTo>
                    <a:lnTo>
                      <a:pt x="27" y="27"/>
                    </a:lnTo>
                    <a:lnTo>
                      <a:pt x="31" y="33"/>
                    </a:lnTo>
                    <a:lnTo>
                      <a:pt x="33" y="39"/>
                    </a:lnTo>
                    <a:lnTo>
                      <a:pt x="36" y="56"/>
                    </a:lnTo>
                    <a:lnTo>
                      <a:pt x="36" y="81"/>
                    </a:lnTo>
                    <a:lnTo>
                      <a:pt x="36" y="111"/>
                    </a:lnTo>
                    <a:lnTo>
                      <a:pt x="31" y="150"/>
                    </a:lnTo>
                    <a:lnTo>
                      <a:pt x="31" y="152"/>
                    </a:lnTo>
                    <a:lnTo>
                      <a:pt x="44"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48" name="Freeform 249"/>
              <p:cNvSpPr>
                <a:spLocks/>
              </p:cNvSpPr>
              <p:nvPr/>
            </p:nvSpPr>
            <p:spPr bwMode="auto">
              <a:xfrm>
                <a:off x="3010" y="1795"/>
                <a:ext cx="4" cy="6"/>
              </a:xfrm>
              <a:custGeom>
                <a:avLst/>
                <a:gdLst>
                  <a:gd name="T0" fmla="*/ 0 w 34"/>
                  <a:gd name="T1" fmla="*/ 0 h 52"/>
                  <a:gd name="T2" fmla="*/ 0 w 34"/>
                  <a:gd name="T3" fmla="*/ 0 h 52"/>
                  <a:gd name="T4" fmla="*/ 0 w 34"/>
                  <a:gd name="T5" fmla="*/ 0 h 52"/>
                  <a:gd name="T6" fmla="*/ 0 w 34"/>
                  <a:gd name="T7" fmla="*/ 0 h 52"/>
                  <a:gd name="T8" fmla="*/ 0 w 34"/>
                  <a:gd name="T9" fmla="*/ 0 h 52"/>
                  <a:gd name="T10" fmla="*/ 0 w 34"/>
                  <a:gd name="T11" fmla="*/ 0 h 52"/>
                  <a:gd name="T12" fmla="*/ 0 w 34"/>
                  <a:gd name="T13" fmla="*/ 0 h 52"/>
                  <a:gd name="T14" fmla="*/ 0 w 34"/>
                  <a:gd name="T15" fmla="*/ 0 h 52"/>
                  <a:gd name="T16" fmla="*/ 0 w 34"/>
                  <a:gd name="T17" fmla="*/ 0 h 52"/>
                  <a:gd name="T18" fmla="*/ 0 w 34"/>
                  <a:gd name="T19" fmla="*/ 0 h 52"/>
                  <a:gd name="T20" fmla="*/ 0 w 34"/>
                  <a:gd name="T21" fmla="*/ 0 h 52"/>
                  <a:gd name="T22" fmla="*/ 0 w 34"/>
                  <a:gd name="T23" fmla="*/ 0 h 52"/>
                  <a:gd name="T24" fmla="*/ 0 w 34"/>
                  <a:gd name="T25" fmla="*/ 0 h 52"/>
                  <a:gd name="T26" fmla="*/ 0 w 34"/>
                  <a:gd name="T27" fmla="*/ 0 h 52"/>
                  <a:gd name="T28" fmla="*/ 0 w 34"/>
                  <a:gd name="T29" fmla="*/ 0 h 52"/>
                  <a:gd name="T30" fmla="*/ 0 w 34"/>
                  <a:gd name="T31" fmla="*/ 0 h 52"/>
                  <a:gd name="T32" fmla="*/ 0 w 34"/>
                  <a:gd name="T33" fmla="*/ 0 h 52"/>
                  <a:gd name="T34" fmla="*/ 0 w 34"/>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52"/>
                  <a:gd name="T56" fmla="*/ 34 w 34"/>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52">
                    <a:moveTo>
                      <a:pt x="1" y="52"/>
                    </a:moveTo>
                    <a:lnTo>
                      <a:pt x="13" y="48"/>
                    </a:lnTo>
                    <a:lnTo>
                      <a:pt x="21" y="40"/>
                    </a:lnTo>
                    <a:lnTo>
                      <a:pt x="24" y="32"/>
                    </a:lnTo>
                    <a:lnTo>
                      <a:pt x="28" y="23"/>
                    </a:lnTo>
                    <a:lnTo>
                      <a:pt x="32" y="13"/>
                    </a:lnTo>
                    <a:lnTo>
                      <a:pt x="32" y="7"/>
                    </a:lnTo>
                    <a:lnTo>
                      <a:pt x="34" y="2"/>
                    </a:lnTo>
                    <a:lnTo>
                      <a:pt x="34" y="0"/>
                    </a:lnTo>
                    <a:lnTo>
                      <a:pt x="21" y="0"/>
                    </a:lnTo>
                    <a:lnTo>
                      <a:pt x="21" y="6"/>
                    </a:lnTo>
                    <a:lnTo>
                      <a:pt x="19" y="11"/>
                    </a:lnTo>
                    <a:lnTo>
                      <a:pt x="17" y="19"/>
                    </a:lnTo>
                    <a:lnTo>
                      <a:pt x="15" y="27"/>
                    </a:lnTo>
                    <a:lnTo>
                      <a:pt x="11" y="32"/>
                    </a:lnTo>
                    <a:lnTo>
                      <a:pt x="5" y="36"/>
                    </a:lnTo>
                    <a:lnTo>
                      <a:pt x="0" y="40"/>
                    </a:lnTo>
                    <a:lnTo>
                      <a:pt x="1"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49" name="Freeform 250"/>
              <p:cNvSpPr>
                <a:spLocks/>
              </p:cNvSpPr>
              <p:nvPr/>
            </p:nvSpPr>
            <p:spPr bwMode="auto">
              <a:xfrm>
                <a:off x="3046" y="1790"/>
                <a:ext cx="7" cy="10"/>
              </a:xfrm>
              <a:custGeom>
                <a:avLst/>
                <a:gdLst>
                  <a:gd name="T0" fmla="*/ 0 w 65"/>
                  <a:gd name="T1" fmla="*/ 0 h 85"/>
                  <a:gd name="T2" fmla="*/ 0 w 65"/>
                  <a:gd name="T3" fmla="*/ 0 h 85"/>
                  <a:gd name="T4" fmla="*/ 0 w 65"/>
                  <a:gd name="T5" fmla="*/ 0 h 85"/>
                  <a:gd name="T6" fmla="*/ 0 w 65"/>
                  <a:gd name="T7" fmla="*/ 0 h 85"/>
                  <a:gd name="T8" fmla="*/ 0 w 65"/>
                  <a:gd name="T9" fmla="*/ 0 h 85"/>
                  <a:gd name="T10" fmla="*/ 0 w 65"/>
                  <a:gd name="T11" fmla="*/ 0 h 85"/>
                  <a:gd name="T12" fmla="*/ 0 w 65"/>
                  <a:gd name="T13" fmla="*/ 0 h 85"/>
                  <a:gd name="T14" fmla="*/ 0 w 65"/>
                  <a:gd name="T15" fmla="*/ 0 h 85"/>
                  <a:gd name="T16" fmla="*/ 0 w 65"/>
                  <a:gd name="T17" fmla="*/ 0 h 85"/>
                  <a:gd name="T18" fmla="*/ 0 w 65"/>
                  <a:gd name="T19" fmla="*/ 0 h 85"/>
                  <a:gd name="T20" fmla="*/ 0 w 65"/>
                  <a:gd name="T21" fmla="*/ 0 h 85"/>
                  <a:gd name="T22" fmla="*/ 0 w 65"/>
                  <a:gd name="T23" fmla="*/ 0 h 85"/>
                  <a:gd name="T24" fmla="*/ 0 w 65"/>
                  <a:gd name="T25" fmla="*/ 0 h 85"/>
                  <a:gd name="T26" fmla="*/ 0 w 65"/>
                  <a:gd name="T27" fmla="*/ 0 h 85"/>
                  <a:gd name="T28" fmla="*/ 0 w 65"/>
                  <a:gd name="T29" fmla="*/ 0 h 85"/>
                  <a:gd name="T30" fmla="*/ 0 w 65"/>
                  <a:gd name="T31" fmla="*/ 0 h 85"/>
                  <a:gd name="T32" fmla="*/ 0 w 65"/>
                  <a:gd name="T33" fmla="*/ 0 h 85"/>
                  <a:gd name="T34" fmla="*/ 0 w 65"/>
                  <a:gd name="T35" fmla="*/ 0 h 85"/>
                  <a:gd name="T36" fmla="*/ 0 w 65"/>
                  <a:gd name="T37" fmla="*/ 0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5"/>
                  <a:gd name="T59" fmla="*/ 65 w 65"/>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5">
                    <a:moveTo>
                      <a:pt x="65" y="85"/>
                    </a:moveTo>
                    <a:lnTo>
                      <a:pt x="65" y="71"/>
                    </a:lnTo>
                    <a:lnTo>
                      <a:pt x="63" y="58"/>
                    </a:lnTo>
                    <a:lnTo>
                      <a:pt x="57" y="45"/>
                    </a:lnTo>
                    <a:lnTo>
                      <a:pt x="51" y="31"/>
                    </a:lnTo>
                    <a:lnTo>
                      <a:pt x="42" y="20"/>
                    </a:lnTo>
                    <a:lnTo>
                      <a:pt x="30" y="10"/>
                    </a:lnTo>
                    <a:lnTo>
                      <a:pt x="15" y="2"/>
                    </a:lnTo>
                    <a:lnTo>
                      <a:pt x="0" y="0"/>
                    </a:lnTo>
                    <a:lnTo>
                      <a:pt x="0" y="12"/>
                    </a:lnTo>
                    <a:lnTo>
                      <a:pt x="11" y="14"/>
                    </a:lnTo>
                    <a:lnTo>
                      <a:pt x="23" y="20"/>
                    </a:lnTo>
                    <a:lnTo>
                      <a:pt x="32" y="27"/>
                    </a:lnTo>
                    <a:lnTo>
                      <a:pt x="40" y="37"/>
                    </a:lnTo>
                    <a:lnTo>
                      <a:pt x="48" y="48"/>
                    </a:lnTo>
                    <a:lnTo>
                      <a:pt x="51" y="62"/>
                    </a:lnTo>
                    <a:lnTo>
                      <a:pt x="53" y="73"/>
                    </a:lnTo>
                    <a:lnTo>
                      <a:pt x="51" y="83"/>
                    </a:lnTo>
                    <a:lnTo>
                      <a:pt x="65"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50" name="Freeform 251"/>
              <p:cNvSpPr>
                <a:spLocks/>
              </p:cNvSpPr>
              <p:nvPr/>
            </p:nvSpPr>
            <p:spPr bwMode="auto">
              <a:xfrm>
                <a:off x="2998" y="1794"/>
                <a:ext cx="6" cy="4"/>
              </a:xfrm>
              <a:custGeom>
                <a:avLst/>
                <a:gdLst>
                  <a:gd name="T0" fmla="*/ 0 w 52"/>
                  <a:gd name="T1" fmla="*/ 0 h 37"/>
                  <a:gd name="T2" fmla="*/ 0 w 52"/>
                  <a:gd name="T3" fmla="*/ 0 h 37"/>
                  <a:gd name="T4" fmla="*/ 0 w 52"/>
                  <a:gd name="T5" fmla="*/ 0 h 37"/>
                  <a:gd name="T6" fmla="*/ 0 w 52"/>
                  <a:gd name="T7" fmla="*/ 0 h 37"/>
                  <a:gd name="T8" fmla="*/ 0 w 52"/>
                  <a:gd name="T9" fmla="*/ 0 h 37"/>
                  <a:gd name="T10" fmla="*/ 0 w 52"/>
                  <a:gd name="T11" fmla="*/ 0 h 37"/>
                  <a:gd name="T12" fmla="*/ 0 w 52"/>
                  <a:gd name="T13" fmla="*/ 0 h 37"/>
                  <a:gd name="T14" fmla="*/ 0 w 52"/>
                  <a:gd name="T15" fmla="*/ 0 h 37"/>
                  <a:gd name="T16" fmla="*/ 0 w 52"/>
                  <a:gd name="T17" fmla="*/ 0 h 37"/>
                  <a:gd name="T18" fmla="*/ 0 w 52"/>
                  <a:gd name="T19" fmla="*/ 0 h 37"/>
                  <a:gd name="T20" fmla="*/ 0 w 52"/>
                  <a:gd name="T21" fmla="*/ 0 h 37"/>
                  <a:gd name="T22" fmla="*/ 0 w 52"/>
                  <a:gd name="T23" fmla="*/ 0 h 37"/>
                  <a:gd name="T24" fmla="*/ 0 w 52"/>
                  <a:gd name="T25" fmla="*/ 0 h 37"/>
                  <a:gd name="T26" fmla="*/ 0 w 52"/>
                  <a:gd name="T27" fmla="*/ 0 h 37"/>
                  <a:gd name="T28" fmla="*/ 0 w 52"/>
                  <a:gd name="T29" fmla="*/ 0 h 37"/>
                  <a:gd name="T30" fmla="*/ 0 w 52"/>
                  <a:gd name="T31" fmla="*/ 0 h 37"/>
                  <a:gd name="T32" fmla="*/ 0 w 52"/>
                  <a:gd name="T33" fmla="*/ 0 h 37"/>
                  <a:gd name="T34" fmla="*/ 0 w 52"/>
                  <a:gd name="T35" fmla="*/ 0 h 37"/>
                  <a:gd name="T36" fmla="*/ 0 w 52"/>
                  <a:gd name="T37" fmla="*/ 0 h 37"/>
                  <a:gd name="T38" fmla="*/ 0 w 52"/>
                  <a:gd name="T39" fmla="*/ 0 h 37"/>
                  <a:gd name="T40" fmla="*/ 0 w 52"/>
                  <a:gd name="T41" fmla="*/ 0 h 37"/>
                  <a:gd name="T42" fmla="*/ 0 w 52"/>
                  <a:gd name="T43" fmla="*/ 0 h 37"/>
                  <a:gd name="T44" fmla="*/ 0 w 52"/>
                  <a:gd name="T45" fmla="*/ 0 h 37"/>
                  <a:gd name="T46" fmla="*/ 0 w 52"/>
                  <a:gd name="T47" fmla="*/ 0 h 37"/>
                  <a:gd name="T48" fmla="*/ 0 w 52"/>
                  <a:gd name="T49" fmla="*/ 0 h 37"/>
                  <a:gd name="T50" fmla="*/ 0 w 52"/>
                  <a:gd name="T51" fmla="*/ 0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37"/>
                  <a:gd name="T80" fmla="*/ 52 w 52"/>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37">
                    <a:moveTo>
                      <a:pt x="0" y="10"/>
                    </a:moveTo>
                    <a:lnTo>
                      <a:pt x="0" y="10"/>
                    </a:lnTo>
                    <a:lnTo>
                      <a:pt x="4" y="14"/>
                    </a:lnTo>
                    <a:lnTo>
                      <a:pt x="8" y="18"/>
                    </a:lnTo>
                    <a:lnTo>
                      <a:pt x="13" y="21"/>
                    </a:lnTo>
                    <a:lnTo>
                      <a:pt x="19" y="25"/>
                    </a:lnTo>
                    <a:lnTo>
                      <a:pt x="25" y="29"/>
                    </a:lnTo>
                    <a:lnTo>
                      <a:pt x="33" y="33"/>
                    </a:lnTo>
                    <a:lnTo>
                      <a:pt x="38" y="35"/>
                    </a:lnTo>
                    <a:lnTo>
                      <a:pt x="42" y="37"/>
                    </a:lnTo>
                    <a:lnTo>
                      <a:pt x="48" y="35"/>
                    </a:lnTo>
                    <a:lnTo>
                      <a:pt x="50" y="33"/>
                    </a:lnTo>
                    <a:lnTo>
                      <a:pt x="52" y="29"/>
                    </a:lnTo>
                    <a:lnTo>
                      <a:pt x="52" y="25"/>
                    </a:lnTo>
                    <a:lnTo>
                      <a:pt x="52" y="21"/>
                    </a:lnTo>
                    <a:lnTo>
                      <a:pt x="48" y="20"/>
                    </a:lnTo>
                    <a:lnTo>
                      <a:pt x="44" y="18"/>
                    </a:lnTo>
                    <a:lnTo>
                      <a:pt x="38" y="16"/>
                    </a:lnTo>
                    <a:lnTo>
                      <a:pt x="33" y="14"/>
                    </a:lnTo>
                    <a:lnTo>
                      <a:pt x="27" y="10"/>
                    </a:lnTo>
                    <a:lnTo>
                      <a:pt x="21" y="8"/>
                    </a:lnTo>
                    <a:lnTo>
                      <a:pt x="17" y="4"/>
                    </a:lnTo>
                    <a:lnTo>
                      <a:pt x="13" y="2"/>
                    </a:lnTo>
                    <a:lnTo>
                      <a:pt x="12" y="0"/>
                    </a:lnTo>
                    <a:lnTo>
                      <a:pt x="10"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51" name="Freeform 252"/>
              <p:cNvSpPr>
                <a:spLocks/>
              </p:cNvSpPr>
              <p:nvPr/>
            </p:nvSpPr>
            <p:spPr bwMode="auto">
              <a:xfrm>
                <a:off x="2998" y="1795"/>
                <a:ext cx="7" cy="4"/>
              </a:xfrm>
              <a:custGeom>
                <a:avLst/>
                <a:gdLst>
                  <a:gd name="T0" fmla="*/ 0 w 57"/>
                  <a:gd name="T1" fmla="*/ 0 h 34"/>
                  <a:gd name="T2" fmla="*/ 0 w 57"/>
                  <a:gd name="T3" fmla="*/ 0 h 34"/>
                  <a:gd name="T4" fmla="*/ 0 w 57"/>
                  <a:gd name="T5" fmla="*/ 0 h 34"/>
                  <a:gd name="T6" fmla="*/ 0 w 57"/>
                  <a:gd name="T7" fmla="*/ 0 h 34"/>
                  <a:gd name="T8" fmla="*/ 0 w 57"/>
                  <a:gd name="T9" fmla="*/ 0 h 34"/>
                  <a:gd name="T10" fmla="*/ 0 w 57"/>
                  <a:gd name="T11" fmla="*/ 0 h 34"/>
                  <a:gd name="T12" fmla="*/ 0 w 57"/>
                  <a:gd name="T13" fmla="*/ 0 h 34"/>
                  <a:gd name="T14" fmla="*/ 0 w 57"/>
                  <a:gd name="T15" fmla="*/ 0 h 34"/>
                  <a:gd name="T16" fmla="*/ 0 w 57"/>
                  <a:gd name="T17" fmla="*/ 0 h 34"/>
                  <a:gd name="T18" fmla="*/ 0 w 57"/>
                  <a:gd name="T19" fmla="*/ 0 h 34"/>
                  <a:gd name="T20" fmla="*/ 0 w 57"/>
                  <a:gd name="T21" fmla="*/ 0 h 34"/>
                  <a:gd name="T22" fmla="*/ 0 w 57"/>
                  <a:gd name="T23" fmla="*/ 0 h 34"/>
                  <a:gd name="T24" fmla="*/ 0 w 57"/>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34"/>
                  <a:gd name="T41" fmla="*/ 57 w 57"/>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34">
                    <a:moveTo>
                      <a:pt x="0" y="2"/>
                    </a:moveTo>
                    <a:lnTo>
                      <a:pt x="8" y="15"/>
                    </a:lnTo>
                    <a:lnTo>
                      <a:pt x="19" y="25"/>
                    </a:lnTo>
                    <a:lnTo>
                      <a:pt x="31" y="32"/>
                    </a:lnTo>
                    <a:lnTo>
                      <a:pt x="42" y="34"/>
                    </a:lnTo>
                    <a:lnTo>
                      <a:pt x="48" y="34"/>
                    </a:lnTo>
                    <a:lnTo>
                      <a:pt x="52" y="34"/>
                    </a:lnTo>
                    <a:lnTo>
                      <a:pt x="56" y="31"/>
                    </a:lnTo>
                    <a:lnTo>
                      <a:pt x="57" y="27"/>
                    </a:lnTo>
                    <a:lnTo>
                      <a:pt x="57" y="23"/>
                    </a:lnTo>
                    <a:lnTo>
                      <a:pt x="57" y="17"/>
                    </a:lnTo>
                    <a:lnTo>
                      <a:pt x="54" y="9"/>
                    </a:lnTo>
                    <a:lnTo>
                      <a:pt x="5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52" name="Freeform 253"/>
              <p:cNvSpPr>
                <a:spLocks/>
              </p:cNvSpPr>
              <p:nvPr/>
            </p:nvSpPr>
            <p:spPr bwMode="auto">
              <a:xfrm>
                <a:off x="2995" y="1864"/>
                <a:ext cx="4" cy="7"/>
              </a:xfrm>
              <a:custGeom>
                <a:avLst/>
                <a:gdLst>
                  <a:gd name="T0" fmla="*/ 0 w 37"/>
                  <a:gd name="T1" fmla="*/ 0 h 65"/>
                  <a:gd name="T2" fmla="*/ 0 w 37"/>
                  <a:gd name="T3" fmla="*/ 0 h 65"/>
                  <a:gd name="T4" fmla="*/ 0 w 37"/>
                  <a:gd name="T5" fmla="*/ 0 h 65"/>
                  <a:gd name="T6" fmla="*/ 0 w 37"/>
                  <a:gd name="T7" fmla="*/ 0 h 65"/>
                  <a:gd name="T8" fmla="*/ 0 w 37"/>
                  <a:gd name="T9" fmla="*/ 0 h 65"/>
                  <a:gd name="T10" fmla="*/ 0 w 37"/>
                  <a:gd name="T11" fmla="*/ 0 h 65"/>
                  <a:gd name="T12" fmla="*/ 0 w 37"/>
                  <a:gd name="T13" fmla="*/ 0 h 65"/>
                  <a:gd name="T14" fmla="*/ 0 w 37"/>
                  <a:gd name="T15" fmla="*/ 0 h 65"/>
                  <a:gd name="T16" fmla="*/ 0 w 37"/>
                  <a:gd name="T17" fmla="*/ 0 h 65"/>
                  <a:gd name="T18" fmla="*/ 0 w 37"/>
                  <a:gd name="T19" fmla="*/ 0 h 65"/>
                  <a:gd name="T20" fmla="*/ 0 w 37"/>
                  <a:gd name="T21" fmla="*/ 0 h 65"/>
                  <a:gd name="T22" fmla="*/ 0 w 37"/>
                  <a:gd name="T23" fmla="*/ 0 h 65"/>
                  <a:gd name="T24" fmla="*/ 0 w 37"/>
                  <a:gd name="T25" fmla="*/ 0 h 65"/>
                  <a:gd name="T26" fmla="*/ 0 w 37"/>
                  <a:gd name="T27" fmla="*/ 0 h 65"/>
                  <a:gd name="T28" fmla="*/ 0 w 37"/>
                  <a:gd name="T29" fmla="*/ 0 h 65"/>
                  <a:gd name="T30" fmla="*/ 0 w 37"/>
                  <a:gd name="T31" fmla="*/ 0 h 65"/>
                  <a:gd name="T32" fmla="*/ 0 w 37"/>
                  <a:gd name="T33" fmla="*/ 0 h 65"/>
                  <a:gd name="T34" fmla="*/ 0 w 37"/>
                  <a:gd name="T35" fmla="*/ 0 h 65"/>
                  <a:gd name="T36" fmla="*/ 0 w 37"/>
                  <a:gd name="T37" fmla="*/ 0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65"/>
                  <a:gd name="T59" fmla="*/ 37 w 37"/>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65">
                    <a:moveTo>
                      <a:pt x="0" y="63"/>
                    </a:moveTo>
                    <a:lnTo>
                      <a:pt x="4" y="50"/>
                    </a:lnTo>
                    <a:lnTo>
                      <a:pt x="8" y="38"/>
                    </a:lnTo>
                    <a:lnTo>
                      <a:pt x="10" y="27"/>
                    </a:lnTo>
                    <a:lnTo>
                      <a:pt x="14" y="17"/>
                    </a:lnTo>
                    <a:lnTo>
                      <a:pt x="18" y="9"/>
                    </a:lnTo>
                    <a:lnTo>
                      <a:pt x="19" y="4"/>
                    </a:lnTo>
                    <a:lnTo>
                      <a:pt x="21" y="2"/>
                    </a:lnTo>
                    <a:lnTo>
                      <a:pt x="21" y="0"/>
                    </a:lnTo>
                    <a:lnTo>
                      <a:pt x="37" y="0"/>
                    </a:lnTo>
                    <a:lnTo>
                      <a:pt x="35" y="2"/>
                    </a:lnTo>
                    <a:lnTo>
                      <a:pt x="33" y="4"/>
                    </a:lnTo>
                    <a:lnTo>
                      <a:pt x="29" y="9"/>
                    </a:lnTo>
                    <a:lnTo>
                      <a:pt x="25" y="17"/>
                    </a:lnTo>
                    <a:lnTo>
                      <a:pt x="21" y="27"/>
                    </a:lnTo>
                    <a:lnTo>
                      <a:pt x="18" y="38"/>
                    </a:lnTo>
                    <a:lnTo>
                      <a:pt x="16" y="52"/>
                    </a:lnTo>
                    <a:lnTo>
                      <a:pt x="14" y="65"/>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53" name="Freeform 254"/>
              <p:cNvSpPr>
                <a:spLocks/>
              </p:cNvSpPr>
              <p:nvPr/>
            </p:nvSpPr>
            <p:spPr bwMode="auto">
              <a:xfrm>
                <a:off x="3013" y="1852"/>
                <a:ext cx="11" cy="11"/>
              </a:xfrm>
              <a:custGeom>
                <a:avLst/>
                <a:gdLst>
                  <a:gd name="T0" fmla="*/ 0 w 99"/>
                  <a:gd name="T1" fmla="*/ 0 h 90"/>
                  <a:gd name="T2" fmla="*/ 0 w 99"/>
                  <a:gd name="T3" fmla="*/ 0 h 90"/>
                  <a:gd name="T4" fmla="*/ 0 w 99"/>
                  <a:gd name="T5" fmla="*/ 0 h 90"/>
                  <a:gd name="T6" fmla="*/ 0 w 99"/>
                  <a:gd name="T7" fmla="*/ 0 h 90"/>
                  <a:gd name="T8" fmla="*/ 0 w 99"/>
                  <a:gd name="T9" fmla="*/ 0 h 90"/>
                  <a:gd name="T10" fmla="*/ 0 w 99"/>
                  <a:gd name="T11" fmla="*/ 0 h 90"/>
                  <a:gd name="T12" fmla="*/ 0 w 99"/>
                  <a:gd name="T13" fmla="*/ 0 h 90"/>
                  <a:gd name="T14" fmla="*/ 0 w 99"/>
                  <a:gd name="T15" fmla="*/ 0 h 90"/>
                  <a:gd name="T16" fmla="*/ 0 w 99"/>
                  <a:gd name="T17" fmla="*/ 0 h 90"/>
                  <a:gd name="T18" fmla="*/ 0 w 99"/>
                  <a:gd name="T19" fmla="*/ 0 h 90"/>
                  <a:gd name="T20" fmla="*/ 0 w 99"/>
                  <a:gd name="T21" fmla="*/ 0 h 90"/>
                  <a:gd name="T22" fmla="*/ 0 w 99"/>
                  <a:gd name="T23" fmla="*/ 0 h 90"/>
                  <a:gd name="T24" fmla="*/ 0 w 99"/>
                  <a:gd name="T25" fmla="*/ 0 h 90"/>
                  <a:gd name="T26" fmla="*/ 0 w 99"/>
                  <a:gd name="T27" fmla="*/ 0 h 90"/>
                  <a:gd name="T28" fmla="*/ 0 w 99"/>
                  <a:gd name="T29" fmla="*/ 0 h 90"/>
                  <a:gd name="T30" fmla="*/ 0 w 99"/>
                  <a:gd name="T31" fmla="*/ 0 h 90"/>
                  <a:gd name="T32" fmla="*/ 0 w 99"/>
                  <a:gd name="T33" fmla="*/ 0 h 90"/>
                  <a:gd name="T34" fmla="*/ 0 w 99"/>
                  <a:gd name="T35" fmla="*/ 0 h 90"/>
                  <a:gd name="T36" fmla="*/ 0 w 99"/>
                  <a:gd name="T37" fmla="*/ 0 h 90"/>
                  <a:gd name="T38" fmla="*/ 0 w 99"/>
                  <a:gd name="T39" fmla="*/ 0 h 90"/>
                  <a:gd name="T40" fmla="*/ 0 w 99"/>
                  <a:gd name="T41" fmla="*/ 0 h 90"/>
                  <a:gd name="T42" fmla="*/ 0 w 99"/>
                  <a:gd name="T43" fmla="*/ 0 h 90"/>
                  <a:gd name="T44" fmla="*/ 0 w 99"/>
                  <a:gd name="T45" fmla="*/ 0 h 90"/>
                  <a:gd name="T46" fmla="*/ 0 w 99"/>
                  <a:gd name="T47" fmla="*/ 0 h 90"/>
                  <a:gd name="T48" fmla="*/ 0 w 99"/>
                  <a:gd name="T49" fmla="*/ 0 h 90"/>
                  <a:gd name="T50" fmla="*/ 0 w 99"/>
                  <a:gd name="T51" fmla="*/ 0 h 90"/>
                  <a:gd name="T52" fmla="*/ 0 w 99"/>
                  <a:gd name="T53" fmla="*/ 0 h 90"/>
                  <a:gd name="T54" fmla="*/ 0 w 99"/>
                  <a:gd name="T55" fmla="*/ 0 h 90"/>
                  <a:gd name="T56" fmla="*/ 0 w 99"/>
                  <a:gd name="T57" fmla="*/ 0 h 90"/>
                  <a:gd name="T58" fmla="*/ 0 w 99"/>
                  <a:gd name="T59" fmla="*/ 0 h 90"/>
                  <a:gd name="T60" fmla="*/ 0 w 99"/>
                  <a:gd name="T61" fmla="*/ 0 h 90"/>
                  <a:gd name="T62" fmla="*/ 0 w 99"/>
                  <a:gd name="T63" fmla="*/ 0 h 90"/>
                  <a:gd name="T64" fmla="*/ 0 w 99"/>
                  <a:gd name="T65" fmla="*/ 0 h 90"/>
                  <a:gd name="T66" fmla="*/ 0 w 99"/>
                  <a:gd name="T67" fmla="*/ 0 h 90"/>
                  <a:gd name="T68" fmla="*/ 0 w 99"/>
                  <a:gd name="T69" fmla="*/ 0 h 90"/>
                  <a:gd name="T70" fmla="*/ 0 w 99"/>
                  <a:gd name="T71" fmla="*/ 0 h 90"/>
                  <a:gd name="T72" fmla="*/ 0 w 99"/>
                  <a:gd name="T73" fmla="*/ 0 h 90"/>
                  <a:gd name="T74" fmla="*/ 0 w 99"/>
                  <a:gd name="T75" fmla="*/ 0 h 90"/>
                  <a:gd name="T76" fmla="*/ 0 w 99"/>
                  <a:gd name="T77" fmla="*/ 0 h 90"/>
                  <a:gd name="T78" fmla="*/ 0 w 99"/>
                  <a:gd name="T79" fmla="*/ 0 h 90"/>
                  <a:gd name="T80" fmla="*/ 0 w 99"/>
                  <a:gd name="T81" fmla="*/ 0 h 90"/>
                  <a:gd name="T82" fmla="*/ 0 w 99"/>
                  <a:gd name="T83" fmla="*/ 0 h 90"/>
                  <a:gd name="T84" fmla="*/ 0 w 99"/>
                  <a:gd name="T85" fmla="*/ 0 h 90"/>
                  <a:gd name="T86" fmla="*/ 0 w 99"/>
                  <a:gd name="T87" fmla="*/ 0 h 90"/>
                  <a:gd name="T88" fmla="*/ 0 w 99"/>
                  <a:gd name="T89" fmla="*/ 0 h 90"/>
                  <a:gd name="T90" fmla="*/ 0 w 99"/>
                  <a:gd name="T91" fmla="*/ 0 h 90"/>
                  <a:gd name="T92" fmla="*/ 0 w 99"/>
                  <a:gd name="T93" fmla="*/ 0 h 90"/>
                  <a:gd name="T94" fmla="*/ 0 w 99"/>
                  <a:gd name="T95" fmla="*/ 0 h 90"/>
                  <a:gd name="T96" fmla="*/ 0 w 99"/>
                  <a:gd name="T97" fmla="*/ 0 h 90"/>
                  <a:gd name="T98" fmla="*/ 0 w 99"/>
                  <a:gd name="T99" fmla="*/ 0 h 90"/>
                  <a:gd name="T100" fmla="*/ 0 w 99"/>
                  <a:gd name="T101" fmla="*/ 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
                  <a:gd name="T154" fmla="*/ 0 h 90"/>
                  <a:gd name="T155" fmla="*/ 99 w 99"/>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 h="90">
                    <a:moveTo>
                      <a:pt x="15" y="67"/>
                    </a:moveTo>
                    <a:lnTo>
                      <a:pt x="27" y="69"/>
                    </a:lnTo>
                    <a:lnTo>
                      <a:pt x="38" y="71"/>
                    </a:lnTo>
                    <a:lnTo>
                      <a:pt x="50" y="69"/>
                    </a:lnTo>
                    <a:lnTo>
                      <a:pt x="61" y="67"/>
                    </a:lnTo>
                    <a:lnTo>
                      <a:pt x="73" y="65"/>
                    </a:lnTo>
                    <a:lnTo>
                      <a:pt x="82" y="63"/>
                    </a:lnTo>
                    <a:lnTo>
                      <a:pt x="88" y="63"/>
                    </a:lnTo>
                    <a:lnTo>
                      <a:pt x="90" y="61"/>
                    </a:lnTo>
                    <a:lnTo>
                      <a:pt x="88" y="53"/>
                    </a:lnTo>
                    <a:lnTo>
                      <a:pt x="86" y="44"/>
                    </a:lnTo>
                    <a:lnTo>
                      <a:pt x="86" y="34"/>
                    </a:lnTo>
                    <a:lnTo>
                      <a:pt x="86" y="23"/>
                    </a:lnTo>
                    <a:lnTo>
                      <a:pt x="88" y="15"/>
                    </a:lnTo>
                    <a:lnTo>
                      <a:pt x="88" y="7"/>
                    </a:lnTo>
                    <a:lnTo>
                      <a:pt x="90" y="2"/>
                    </a:lnTo>
                    <a:lnTo>
                      <a:pt x="90" y="0"/>
                    </a:lnTo>
                    <a:lnTo>
                      <a:pt x="92" y="0"/>
                    </a:lnTo>
                    <a:lnTo>
                      <a:pt x="94" y="0"/>
                    </a:lnTo>
                    <a:lnTo>
                      <a:pt x="96" y="0"/>
                    </a:lnTo>
                    <a:lnTo>
                      <a:pt x="98" y="0"/>
                    </a:lnTo>
                    <a:lnTo>
                      <a:pt x="99" y="2"/>
                    </a:lnTo>
                    <a:lnTo>
                      <a:pt x="98" y="4"/>
                    </a:lnTo>
                    <a:lnTo>
                      <a:pt x="96" y="7"/>
                    </a:lnTo>
                    <a:lnTo>
                      <a:pt x="96" y="15"/>
                    </a:lnTo>
                    <a:lnTo>
                      <a:pt x="96" y="25"/>
                    </a:lnTo>
                    <a:lnTo>
                      <a:pt x="96" y="34"/>
                    </a:lnTo>
                    <a:lnTo>
                      <a:pt x="96" y="46"/>
                    </a:lnTo>
                    <a:lnTo>
                      <a:pt x="96" y="53"/>
                    </a:lnTo>
                    <a:lnTo>
                      <a:pt x="96" y="59"/>
                    </a:lnTo>
                    <a:lnTo>
                      <a:pt x="96" y="61"/>
                    </a:lnTo>
                    <a:lnTo>
                      <a:pt x="90" y="69"/>
                    </a:lnTo>
                    <a:lnTo>
                      <a:pt x="76" y="77"/>
                    </a:lnTo>
                    <a:lnTo>
                      <a:pt x="61" y="82"/>
                    </a:lnTo>
                    <a:lnTo>
                      <a:pt x="46" y="86"/>
                    </a:lnTo>
                    <a:lnTo>
                      <a:pt x="29" y="90"/>
                    </a:lnTo>
                    <a:lnTo>
                      <a:pt x="15" y="88"/>
                    </a:lnTo>
                    <a:lnTo>
                      <a:pt x="9" y="88"/>
                    </a:lnTo>
                    <a:lnTo>
                      <a:pt x="5" y="86"/>
                    </a:lnTo>
                    <a:lnTo>
                      <a:pt x="2" y="82"/>
                    </a:lnTo>
                    <a:lnTo>
                      <a:pt x="0" y="78"/>
                    </a:lnTo>
                    <a:lnTo>
                      <a:pt x="0" y="75"/>
                    </a:lnTo>
                    <a:lnTo>
                      <a:pt x="0" y="71"/>
                    </a:lnTo>
                    <a:lnTo>
                      <a:pt x="2" y="69"/>
                    </a:lnTo>
                    <a:lnTo>
                      <a:pt x="5" y="69"/>
                    </a:lnTo>
                    <a:lnTo>
                      <a:pt x="7" y="69"/>
                    </a:lnTo>
                    <a:lnTo>
                      <a:pt x="11" y="69"/>
                    </a:lnTo>
                    <a:lnTo>
                      <a:pt x="15"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54" name="Freeform 255"/>
              <p:cNvSpPr>
                <a:spLocks/>
              </p:cNvSpPr>
              <p:nvPr/>
            </p:nvSpPr>
            <p:spPr bwMode="auto">
              <a:xfrm>
                <a:off x="3013" y="1852"/>
                <a:ext cx="10" cy="9"/>
              </a:xfrm>
              <a:custGeom>
                <a:avLst/>
                <a:gdLst>
                  <a:gd name="T0" fmla="*/ 0 w 92"/>
                  <a:gd name="T1" fmla="*/ 0 h 73"/>
                  <a:gd name="T2" fmla="*/ 0 w 92"/>
                  <a:gd name="T3" fmla="*/ 0 h 73"/>
                  <a:gd name="T4" fmla="*/ 0 w 92"/>
                  <a:gd name="T5" fmla="*/ 0 h 73"/>
                  <a:gd name="T6" fmla="*/ 0 w 92"/>
                  <a:gd name="T7" fmla="*/ 0 h 73"/>
                  <a:gd name="T8" fmla="*/ 0 w 92"/>
                  <a:gd name="T9" fmla="*/ 0 h 73"/>
                  <a:gd name="T10" fmla="*/ 0 w 92"/>
                  <a:gd name="T11" fmla="*/ 0 h 73"/>
                  <a:gd name="T12" fmla="*/ 0 w 92"/>
                  <a:gd name="T13" fmla="*/ 0 h 73"/>
                  <a:gd name="T14" fmla="*/ 0 w 92"/>
                  <a:gd name="T15" fmla="*/ 0 h 73"/>
                  <a:gd name="T16" fmla="*/ 0 w 92"/>
                  <a:gd name="T17" fmla="*/ 0 h 73"/>
                  <a:gd name="T18" fmla="*/ 0 w 92"/>
                  <a:gd name="T19" fmla="*/ 0 h 73"/>
                  <a:gd name="T20" fmla="*/ 0 w 92"/>
                  <a:gd name="T21" fmla="*/ 0 h 73"/>
                  <a:gd name="T22" fmla="*/ 0 w 92"/>
                  <a:gd name="T23" fmla="*/ 0 h 73"/>
                  <a:gd name="T24" fmla="*/ 0 w 92"/>
                  <a:gd name="T25" fmla="*/ 0 h 73"/>
                  <a:gd name="T26" fmla="*/ 0 w 92"/>
                  <a:gd name="T27" fmla="*/ 0 h 73"/>
                  <a:gd name="T28" fmla="*/ 0 w 92"/>
                  <a:gd name="T29" fmla="*/ 0 h 73"/>
                  <a:gd name="T30" fmla="*/ 0 w 92"/>
                  <a:gd name="T31" fmla="*/ 0 h 73"/>
                  <a:gd name="T32" fmla="*/ 0 w 92"/>
                  <a:gd name="T33" fmla="*/ 0 h 73"/>
                  <a:gd name="T34" fmla="*/ 0 w 92"/>
                  <a:gd name="T35" fmla="*/ 0 h 73"/>
                  <a:gd name="T36" fmla="*/ 0 w 92"/>
                  <a:gd name="T37" fmla="*/ 0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
                  <a:gd name="T58" fmla="*/ 0 h 73"/>
                  <a:gd name="T59" fmla="*/ 92 w 92"/>
                  <a:gd name="T60" fmla="*/ 73 h 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 h="73">
                    <a:moveTo>
                      <a:pt x="92" y="4"/>
                    </a:moveTo>
                    <a:lnTo>
                      <a:pt x="84" y="2"/>
                    </a:lnTo>
                    <a:lnTo>
                      <a:pt x="71" y="2"/>
                    </a:lnTo>
                    <a:lnTo>
                      <a:pt x="55" y="0"/>
                    </a:lnTo>
                    <a:lnTo>
                      <a:pt x="40" y="0"/>
                    </a:lnTo>
                    <a:lnTo>
                      <a:pt x="27" y="0"/>
                    </a:lnTo>
                    <a:lnTo>
                      <a:pt x="13" y="4"/>
                    </a:lnTo>
                    <a:lnTo>
                      <a:pt x="9" y="6"/>
                    </a:lnTo>
                    <a:lnTo>
                      <a:pt x="5" y="8"/>
                    </a:lnTo>
                    <a:lnTo>
                      <a:pt x="2" y="9"/>
                    </a:lnTo>
                    <a:lnTo>
                      <a:pt x="2" y="13"/>
                    </a:lnTo>
                    <a:lnTo>
                      <a:pt x="0" y="21"/>
                    </a:lnTo>
                    <a:lnTo>
                      <a:pt x="0" y="31"/>
                    </a:lnTo>
                    <a:lnTo>
                      <a:pt x="0" y="40"/>
                    </a:lnTo>
                    <a:lnTo>
                      <a:pt x="0" y="50"/>
                    </a:lnTo>
                    <a:lnTo>
                      <a:pt x="0" y="59"/>
                    </a:lnTo>
                    <a:lnTo>
                      <a:pt x="0" y="67"/>
                    </a:lnTo>
                    <a:lnTo>
                      <a:pt x="0" y="71"/>
                    </a:lnTo>
                    <a:lnTo>
                      <a:pt x="0" y="7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55" name="Freeform 256"/>
              <p:cNvSpPr>
                <a:spLocks/>
              </p:cNvSpPr>
              <p:nvPr/>
            </p:nvSpPr>
            <p:spPr bwMode="auto">
              <a:xfrm>
                <a:off x="3013" y="1853"/>
                <a:ext cx="2" cy="7"/>
              </a:xfrm>
              <a:custGeom>
                <a:avLst/>
                <a:gdLst>
                  <a:gd name="T0" fmla="*/ 0 w 15"/>
                  <a:gd name="T1" fmla="*/ 0 h 60"/>
                  <a:gd name="T2" fmla="*/ 0 w 15"/>
                  <a:gd name="T3" fmla="*/ 0 h 60"/>
                  <a:gd name="T4" fmla="*/ 0 w 15"/>
                  <a:gd name="T5" fmla="*/ 0 h 60"/>
                  <a:gd name="T6" fmla="*/ 0 w 15"/>
                  <a:gd name="T7" fmla="*/ 0 h 60"/>
                  <a:gd name="T8" fmla="*/ 0 w 15"/>
                  <a:gd name="T9" fmla="*/ 0 h 60"/>
                  <a:gd name="T10" fmla="*/ 0 w 15"/>
                  <a:gd name="T11" fmla="*/ 0 h 60"/>
                  <a:gd name="T12" fmla="*/ 0 w 15"/>
                  <a:gd name="T13" fmla="*/ 0 h 60"/>
                  <a:gd name="T14" fmla="*/ 0 w 15"/>
                  <a:gd name="T15" fmla="*/ 0 h 60"/>
                  <a:gd name="T16" fmla="*/ 0 w 15"/>
                  <a:gd name="T17" fmla="*/ 0 h 60"/>
                  <a:gd name="T18" fmla="*/ 0 w 15"/>
                  <a:gd name="T19" fmla="*/ 0 h 60"/>
                  <a:gd name="T20" fmla="*/ 0 w 15"/>
                  <a:gd name="T21" fmla="*/ 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60"/>
                  <a:gd name="T35" fmla="*/ 15 w 15"/>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60">
                    <a:moveTo>
                      <a:pt x="11" y="60"/>
                    </a:moveTo>
                    <a:lnTo>
                      <a:pt x="11" y="58"/>
                    </a:lnTo>
                    <a:lnTo>
                      <a:pt x="13" y="48"/>
                    </a:lnTo>
                    <a:lnTo>
                      <a:pt x="15" y="37"/>
                    </a:lnTo>
                    <a:lnTo>
                      <a:pt x="15" y="23"/>
                    </a:lnTo>
                    <a:lnTo>
                      <a:pt x="15" y="12"/>
                    </a:lnTo>
                    <a:lnTo>
                      <a:pt x="11" y="2"/>
                    </a:lnTo>
                    <a:lnTo>
                      <a:pt x="9" y="0"/>
                    </a:lnTo>
                    <a:lnTo>
                      <a:pt x="7" y="0"/>
                    </a:lnTo>
                    <a:lnTo>
                      <a:pt x="3"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56" name="Freeform 257"/>
              <p:cNvSpPr>
                <a:spLocks/>
              </p:cNvSpPr>
              <p:nvPr/>
            </p:nvSpPr>
            <p:spPr bwMode="auto">
              <a:xfrm>
                <a:off x="3089" y="1851"/>
                <a:ext cx="13" cy="12"/>
              </a:xfrm>
              <a:custGeom>
                <a:avLst/>
                <a:gdLst>
                  <a:gd name="T0" fmla="*/ 0 w 117"/>
                  <a:gd name="T1" fmla="*/ 0 h 102"/>
                  <a:gd name="T2" fmla="*/ 0 w 117"/>
                  <a:gd name="T3" fmla="*/ 0 h 102"/>
                  <a:gd name="T4" fmla="*/ 0 w 117"/>
                  <a:gd name="T5" fmla="*/ 0 h 102"/>
                  <a:gd name="T6" fmla="*/ 0 w 117"/>
                  <a:gd name="T7" fmla="*/ 0 h 102"/>
                  <a:gd name="T8" fmla="*/ 0 w 117"/>
                  <a:gd name="T9" fmla="*/ 0 h 102"/>
                  <a:gd name="T10" fmla="*/ 0 w 117"/>
                  <a:gd name="T11" fmla="*/ 0 h 102"/>
                  <a:gd name="T12" fmla="*/ 0 w 117"/>
                  <a:gd name="T13" fmla="*/ 0 h 102"/>
                  <a:gd name="T14" fmla="*/ 0 w 117"/>
                  <a:gd name="T15" fmla="*/ 0 h 102"/>
                  <a:gd name="T16" fmla="*/ 0 w 117"/>
                  <a:gd name="T17" fmla="*/ 0 h 102"/>
                  <a:gd name="T18" fmla="*/ 0 w 117"/>
                  <a:gd name="T19" fmla="*/ 0 h 102"/>
                  <a:gd name="T20" fmla="*/ 0 w 117"/>
                  <a:gd name="T21" fmla="*/ 0 h 102"/>
                  <a:gd name="T22" fmla="*/ 0 w 117"/>
                  <a:gd name="T23" fmla="*/ 0 h 102"/>
                  <a:gd name="T24" fmla="*/ 0 w 117"/>
                  <a:gd name="T25" fmla="*/ 0 h 102"/>
                  <a:gd name="T26" fmla="*/ 0 w 117"/>
                  <a:gd name="T27" fmla="*/ 0 h 102"/>
                  <a:gd name="T28" fmla="*/ 0 w 117"/>
                  <a:gd name="T29" fmla="*/ 0 h 102"/>
                  <a:gd name="T30" fmla="*/ 0 w 117"/>
                  <a:gd name="T31" fmla="*/ 0 h 102"/>
                  <a:gd name="T32" fmla="*/ 0 w 117"/>
                  <a:gd name="T33" fmla="*/ 0 h 102"/>
                  <a:gd name="T34" fmla="*/ 0 w 117"/>
                  <a:gd name="T35" fmla="*/ 0 h 102"/>
                  <a:gd name="T36" fmla="*/ 0 w 117"/>
                  <a:gd name="T37" fmla="*/ 0 h 1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
                  <a:gd name="T58" fmla="*/ 0 h 102"/>
                  <a:gd name="T59" fmla="*/ 117 w 117"/>
                  <a:gd name="T60" fmla="*/ 102 h 1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 h="102">
                    <a:moveTo>
                      <a:pt x="117" y="12"/>
                    </a:moveTo>
                    <a:lnTo>
                      <a:pt x="113" y="12"/>
                    </a:lnTo>
                    <a:lnTo>
                      <a:pt x="103" y="8"/>
                    </a:lnTo>
                    <a:lnTo>
                      <a:pt x="88" y="6"/>
                    </a:lnTo>
                    <a:lnTo>
                      <a:pt x="73" y="2"/>
                    </a:lnTo>
                    <a:lnTo>
                      <a:pt x="55" y="0"/>
                    </a:lnTo>
                    <a:lnTo>
                      <a:pt x="38" y="0"/>
                    </a:lnTo>
                    <a:lnTo>
                      <a:pt x="32" y="2"/>
                    </a:lnTo>
                    <a:lnTo>
                      <a:pt x="25" y="2"/>
                    </a:lnTo>
                    <a:lnTo>
                      <a:pt x="21" y="6"/>
                    </a:lnTo>
                    <a:lnTo>
                      <a:pt x="17" y="8"/>
                    </a:lnTo>
                    <a:lnTo>
                      <a:pt x="11" y="17"/>
                    </a:lnTo>
                    <a:lnTo>
                      <a:pt x="7" y="27"/>
                    </a:lnTo>
                    <a:lnTo>
                      <a:pt x="4" y="40"/>
                    </a:lnTo>
                    <a:lnTo>
                      <a:pt x="2" y="54"/>
                    </a:lnTo>
                    <a:lnTo>
                      <a:pt x="0" y="67"/>
                    </a:lnTo>
                    <a:lnTo>
                      <a:pt x="0" y="79"/>
                    </a:lnTo>
                    <a:lnTo>
                      <a:pt x="2" y="92"/>
                    </a:lnTo>
                    <a:lnTo>
                      <a:pt x="4" y="10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57" name="Freeform 258"/>
              <p:cNvSpPr>
                <a:spLocks/>
              </p:cNvSpPr>
              <p:nvPr/>
            </p:nvSpPr>
            <p:spPr bwMode="auto">
              <a:xfrm>
                <a:off x="3090" y="1852"/>
                <a:ext cx="3" cy="11"/>
              </a:xfrm>
              <a:custGeom>
                <a:avLst/>
                <a:gdLst>
                  <a:gd name="T0" fmla="*/ 0 w 23"/>
                  <a:gd name="T1" fmla="*/ 0 h 96"/>
                  <a:gd name="T2" fmla="*/ 0 w 23"/>
                  <a:gd name="T3" fmla="*/ 0 h 96"/>
                  <a:gd name="T4" fmla="*/ 0 w 23"/>
                  <a:gd name="T5" fmla="*/ 0 h 96"/>
                  <a:gd name="T6" fmla="*/ 0 w 23"/>
                  <a:gd name="T7" fmla="*/ 0 h 96"/>
                  <a:gd name="T8" fmla="*/ 0 w 23"/>
                  <a:gd name="T9" fmla="*/ 0 h 96"/>
                  <a:gd name="T10" fmla="*/ 0 w 23"/>
                  <a:gd name="T11" fmla="*/ 0 h 96"/>
                  <a:gd name="T12" fmla="*/ 0 w 23"/>
                  <a:gd name="T13" fmla="*/ 0 h 96"/>
                  <a:gd name="T14" fmla="*/ 0 w 23"/>
                  <a:gd name="T15" fmla="*/ 0 h 96"/>
                  <a:gd name="T16" fmla="*/ 0 w 23"/>
                  <a:gd name="T17" fmla="*/ 0 h 96"/>
                  <a:gd name="T18" fmla="*/ 0 w 23"/>
                  <a:gd name="T19" fmla="*/ 0 h 96"/>
                  <a:gd name="T20" fmla="*/ 0 w 23"/>
                  <a:gd name="T21" fmla="*/ 0 h 96"/>
                  <a:gd name="T22" fmla="*/ 0 w 23"/>
                  <a:gd name="T23" fmla="*/ 0 h 96"/>
                  <a:gd name="T24" fmla="*/ 0 w 23"/>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96"/>
                  <a:gd name="T41" fmla="*/ 23 w 23"/>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96">
                    <a:moveTo>
                      <a:pt x="14" y="0"/>
                    </a:moveTo>
                    <a:lnTo>
                      <a:pt x="17" y="0"/>
                    </a:lnTo>
                    <a:lnTo>
                      <a:pt x="19" y="2"/>
                    </a:lnTo>
                    <a:lnTo>
                      <a:pt x="21" y="8"/>
                    </a:lnTo>
                    <a:lnTo>
                      <a:pt x="23" y="15"/>
                    </a:lnTo>
                    <a:lnTo>
                      <a:pt x="23" y="33"/>
                    </a:lnTo>
                    <a:lnTo>
                      <a:pt x="21" y="54"/>
                    </a:lnTo>
                    <a:lnTo>
                      <a:pt x="17" y="73"/>
                    </a:lnTo>
                    <a:lnTo>
                      <a:pt x="12" y="88"/>
                    </a:lnTo>
                    <a:lnTo>
                      <a:pt x="10" y="92"/>
                    </a:lnTo>
                    <a:lnTo>
                      <a:pt x="6" y="96"/>
                    </a:lnTo>
                    <a:lnTo>
                      <a:pt x="4" y="96"/>
                    </a:lnTo>
                    <a:lnTo>
                      <a:pt x="0" y="9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58" name="Freeform 259"/>
              <p:cNvSpPr>
                <a:spLocks/>
              </p:cNvSpPr>
              <p:nvPr/>
            </p:nvSpPr>
            <p:spPr bwMode="auto">
              <a:xfrm>
                <a:off x="3089" y="1853"/>
                <a:ext cx="3" cy="10"/>
              </a:xfrm>
              <a:custGeom>
                <a:avLst/>
                <a:gdLst>
                  <a:gd name="T0" fmla="*/ 0 w 25"/>
                  <a:gd name="T1" fmla="*/ 0 h 84"/>
                  <a:gd name="T2" fmla="*/ 0 w 25"/>
                  <a:gd name="T3" fmla="*/ 0 h 84"/>
                  <a:gd name="T4" fmla="*/ 0 w 25"/>
                  <a:gd name="T5" fmla="*/ 0 h 84"/>
                  <a:gd name="T6" fmla="*/ 0 w 25"/>
                  <a:gd name="T7" fmla="*/ 0 h 84"/>
                  <a:gd name="T8" fmla="*/ 0 w 25"/>
                  <a:gd name="T9" fmla="*/ 0 h 84"/>
                  <a:gd name="T10" fmla="*/ 0 w 25"/>
                  <a:gd name="T11" fmla="*/ 0 h 84"/>
                  <a:gd name="T12" fmla="*/ 0 w 25"/>
                  <a:gd name="T13" fmla="*/ 0 h 84"/>
                  <a:gd name="T14" fmla="*/ 0 w 25"/>
                  <a:gd name="T15" fmla="*/ 0 h 84"/>
                  <a:gd name="T16" fmla="*/ 0 w 25"/>
                  <a:gd name="T17" fmla="*/ 0 h 84"/>
                  <a:gd name="T18" fmla="*/ 0 w 25"/>
                  <a:gd name="T19" fmla="*/ 0 h 84"/>
                  <a:gd name="T20" fmla="*/ 0 w 25"/>
                  <a:gd name="T21" fmla="*/ 0 h 84"/>
                  <a:gd name="T22" fmla="*/ 0 w 25"/>
                  <a:gd name="T23" fmla="*/ 0 h 84"/>
                  <a:gd name="T24" fmla="*/ 0 w 25"/>
                  <a:gd name="T25" fmla="*/ 0 h 84"/>
                  <a:gd name="T26" fmla="*/ 0 w 25"/>
                  <a:gd name="T27" fmla="*/ 0 h 84"/>
                  <a:gd name="T28" fmla="*/ 0 w 25"/>
                  <a:gd name="T29" fmla="*/ 0 h 84"/>
                  <a:gd name="T30" fmla="*/ 0 w 25"/>
                  <a:gd name="T31" fmla="*/ 0 h 84"/>
                  <a:gd name="T32" fmla="*/ 0 w 25"/>
                  <a:gd name="T33" fmla="*/ 0 h 84"/>
                  <a:gd name="T34" fmla="*/ 0 w 25"/>
                  <a:gd name="T35" fmla="*/ 0 h 84"/>
                  <a:gd name="T36" fmla="*/ 0 w 25"/>
                  <a:gd name="T37" fmla="*/ 0 h 84"/>
                  <a:gd name="T38" fmla="*/ 0 w 25"/>
                  <a:gd name="T39" fmla="*/ 0 h 84"/>
                  <a:gd name="T40" fmla="*/ 0 w 25"/>
                  <a:gd name="T41" fmla="*/ 0 h 84"/>
                  <a:gd name="T42" fmla="*/ 0 w 25"/>
                  <a:gd name="T43" fmla="*/ 0 h 84"/>
                  <a:gd name="T44" fmla="*/ 0 w 25"/>
                  <a:gd name="T45" fmla="*/ 0 h 84"/>
                  <a:gd name="T46" fmla="*/ 0 w 25"/>
                  <a:gd name="T47" fmla="*/ 0 h 84"/>
                  <a:gd name="T48" fmla="*/ 0 w 25"/>
                  <a:gd name="T49" fmla="*/ 0 h 84"/>
                  <a:gd name="T50" fmla="*/ 0 w 25"/>
                  <a:gd name="T51" fmla="*/ 0 h 84"/>
                  <a:gd name="T52" fmla="*/ 0 w 25"/>
                  <a:gd name="T53" fmla="*/ 0 h 84"/>
                  <a:gd name="T54" fmla="*/ 0 w 25"/>
                  <a:gd name="T55" fmla="*/ 0 h 84"/>
                  <a:gd name="T56" fmla="*/ 0 w 25"/>
                  <a:gd name="T57" fmla="*/ 0 h 84"/>
                  <a:gd name="T58" fmla="*/ 0 w 25"/>
                  <a:gd name="T59" fmla="*/ 0 h 84"/>
                  <a:gd name="T60" fmla="*/ 0 w 25"/>
                  <a:gd name="T61" fmla="*/ 0 h 84"/>
                  <a:gd name="T62" fmla="*/ 0 w 25"/>
                  <a:gd name="T63" fmla="*/ 0 h 84"/>
                  <a:gd name="T64" fmla="*/ 0 w 25"/>
                  <a:gd name="T65" fmla="*/ 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84"/>
                  <a:gd name="T101" fmla="*/ 25 w 25"/>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84">
                    <a:moveTo>
                      <a:pt x="6" y="84"/>
                    </a:moveTo>
                    <a:lnTo>
                      <a:pt x="4" y="82"/>
                    </a:lnTo>
                    <a:lnTo>
                      <a:pt x="2" y="80"/>
                    </a:lnTo>
                    <a:lnTo>
                      <a:pt x="2" y="74"/>
                    </a:lnTo>
                    <a:lnTo>
                      <a:pt x="0" y="71"/>
                    </a:lnTo>
                    <a:lnTo>
                      <a:pt x="0" y="63"/>
                    </a:lnTo>
                    <a:lnTo>
                      <a:pt x="0" y="57"/>
                    </a:lnTo>
                    <a:lnTo>
                      <a:pt x="2" y="48"/>
                    </a:lnTo>
                    <a:lnTo>
                      <a:pt x="2" y="40"/>
                    </a:lnTo>
                    <a:lnTo>
                      <a:pt x="4" y="32"/>
                    </a:lnTo>
                    <a:lnTo>
                      <a:pt x="6" y="25"/>
                    </a:lnTo>
                    <a:lnTo>
                      <a:pt x="8" y="17"/>
                    </a:lnTo>
                    <a:lnTo>
                      <a:pt x="10" y="11"/>
                    </a:lnTo>
                    <a:lnTo>
                      <a:pt x="12" y="5"/>
                    </a:lnTo>
                    <a:lnTo>
                      <a:pt x="16" y="3"/>
                    </a:lnTo>
                    <a:lnTo>
                      <a:pt x="18" y="0"/>
                    </a:lnTo>
                    <a:lnTo>
                      <a:pt x="20" y="0"/>
                    </a:lnTo>
                    <a:lnTo>
                      <a:pt x="22" y="2"/>
                    </a:lnTo>
                    <a:lnTo>
                      <a:pt x="24" y="3"/>
                    </a:lnTo>
                    <a:lnTo>
                      <a:pt x="24" y="7"/>
                    </a:lnTo>
                    <a:lnTo>
                      <a:pt x="24" y="13"/>
                    </a:lnTo>
                    <a:lnTo>
                      <a:pt x="25" y="19"/>
                    </a:lnTo>
                    <a:lnTo>
                      <a:pt x="24" y="26"/>
                    </a:lnTo>
                    <a:lnTo>
                      <a:pt x="24" y="34"/>
                    </a:lnTo>
                    <a:lnTo>
                      <a:pt x="24" y="44"/>
                    </a:lnTo>
                    <a:lnTo>
                      <a:pt x="22" y="51"/>
                    </a:lnTo>
                    <a:lnTo>
                      <a:pt x="20" y="59"/>
                    </a:lnTo>
                    <a:lnTo>
                      <a:pt x="18" y="67"/>
                    </a:lnTo>
                    <a:lnTo>
                      <a:pt x="14" y="73"/>
                    </a:lnTo>
                    <a:lnTo>
                      <a:pt x="12" y="76"/>
                    </a:lnTo>
                    <a:lnTo>
                      <a:pt x="10" y="80"/>
                    </a:lnTo>
                    <a:lnTo>
                      <a:pt x="8" y="82"/>
                    </a:lnTo>
                    <a:lnTo>
                      <a:pt x="6"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59" name="Freeform 260"/>
              <p:cNvSpPr>
                <a:spLocks/>
              </p:cNvSpPr>
              <p:nvPr/>
            </p:nvSpPr>
            <p:spPr bwMode="auto">
              <a:xfrm>
                <a:off x="3171" y="1853"/>
                <a:ext cx="29" cy="3"/>
              </a:xfrm>
              <a:custGeom>
                <a:avLst/>
                <a:gdLst>
                  <a:gd name="T0" fmla="*/ 0 w 246"/>
                  <a:gd name="T1" fmla="*/ 0 h 23"/>
                  <a:gd name="T2" fmla="*/ 0 w 246"/>
                  <a:gd name="T3" fmla="*/ 0 h 23"/>
                  <a:gd name="T4" fmla="*/ 0 w 246"/>
                  <a:gd name="T5" fmla="*/ 0 h 23"/>
                  <a:gd name="T6" fmla="*/ 0 w 246"/>
                  <a:gd name="T7" fmla="*/ 0 h 23"/>
                  <a:gd name="T8" fmla="*/ 0 w 246"/>
                  <a:gd name="T9" fmla="*/ 0 h 23"/>
                  <a:gd name="T10" fmla="*/ 0 w 246"/>
                  <a:gd name="T11" fmla="*/ 0 h 23"/>
                  <a:gd name="T12" fmla="*/ 0 w 246"/>
                  <a:gd name="T13" fmla="*/ 0 h 23"/>
                  <a:gd name="T14" fmla="*/ 0 w 246"/>
                  <a:gd name="T15" fmla="*/ 0 h 23"/>
                  <a:gd name="T16" fmla="*/ 0 w 246"/>
                  <a:gd name="T17" fmla="*/ 0 h 23"/>
                  <a:gd name="T18" fmla="*/ 0 w 246"/>
                  <a:gd name="T19" fmla="*/ 0 h 23"/>
                  <a:gd name="T20" fmla="*/ 0 w 246"/>
                  <a:gd name="T21" fmla="*/ 0 h 23"/>
                  <a:gd name="T22" fmla="*/ 0 w 246"/>
                  <a:gd name="T23" fmla="*/ 0 h 23"/>
                  <a:gd name="T24" fmla="*/ 0 w 246"/>
                  <a:gd name="T25" fmla="*/ 0 h 23"/>
                  <a:gd name="T26" fmla="*/ 0 w 246"/>
                  <a:gd name="T27" fmla="*/ 0 h 23"/>
                  <a:gd name="T28" fmla="*/ 0 w 246"/>
                  <a:gd name="T29" fmla="*/ 0 h 23"/>
                  <a:gd name="T30" fmla="*/ 0 w 246"/>
                  <a:gd name="T31" fmla="*/ 0 h 23"/>
                  <a:gd name="T32" fmla="*/ 0 w 246"/>
                  <a:gd name="T33" fmla="*/ 0 h 23"/>
                  <a:gd name="T34" fmla="*/ 0 w 246"/>
                  <a:gd name="T35" fmla="*/ 0 h 23"/>
                  <a:gd name="T36" fmla="*/ 0 w 246"/>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6"/>
                  <a:gd name="T58" fmla="*/ 0 h 23"/>
                  <a:gd name="T59" fmla="*/ 246 w 246"/>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6" h="23">
                    <a:moveTo>
                      <a:pt x="0" y="12"/>
                    </a:moveTo>
                    <a:lnTo>
                      <a:pt x="41" y="20"/>
                    </a:lnTo>
                    <a:lnTo>
                      <a:pt x="83" y="23"/>
                    </a:lnTo>
                    <a:lnTo>
                      <a:pt x="123" y="23"/>
                    </a:lnTo>
                    <a:lnTo>
                      <a:pt x="161" y="21"/>
                    </a:lnTo>
                    <a:lnTo>
                      <a:pt x="196" y="18"/>
                    </a:lnTo>
                    <a:lnTo>
                      <a:pt x="223" y="16"/>
                    </a:lnTo>
                    <a:lnTo>
                      <a:pt x="240" y="12"/>
                    </a:lnTo>
                    <a:lnTo>
                      <a:pt x="246" y="12"/>
                    </a:lnTo>
                    <a:lnTo>
                      <a:pt x="244" y="0"/>
                    </a:lnTo>
                    <a:lnTo>
                      <a:pt x="238" y="0"/>
                    </a:lnTo>
                    <a:lnTo>
                      <a:pt x="221" y="2"/>
                    </a:lnTo>
                    <a:lnTo>
                      <a:pt x="194" y="6"/>
                    </a:lnTo>
                    <a:lnTo>
                      <a:pt x="161" y="10"/>
                    </a:lnTo>
                    <a:lnTo>
                      <a:pt x="123" y="10"/>
                    </a:lnTo>
                    <a:lnTo>
                      <a:pt x="83" y="10"/>
                    </a:lnTo>
                    <a:lnTo>
                      <a:pt x="42" y="8"/>
                    </a:lnTo>
                    <a:lnTo>
                      <a:pt x="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60" name="Freeform 261"/>
              <p:cNvSpPr>
                <a:spLocks/>
              </p:cNvSpPr>
              <p:nvPr/>
            </p:nvSpPr>
            <p:spPr bwMode="auto">
              <a:xfrm>
                <a:off x="3073" y="1798"/>
                <a:ext cx="20" cy="53"/>
              </a:xfrm>
              <a:custGeom>
                <a:avLst/>
                <a:gdLst>
                  <a:gd name="T0" fmla="*/ 0 w 180"/>
                  <a:gd name="T1" fmla="*/ 0 h 460"/>
                  <a:gd name="T2" fmla="*/ 0 w 180"/>
                  <a:gd name="T3" fmla="*/ 0 h 460"/>
                  <a:gd name="T4" fmla="*/ 0 w 180"/>
                  <a:gd name="T5" fmla="*/ 0 h 460"/>
                  <a:gd name="T6" fmla="*/ 0 w 180"/>
                  <a:gd name="T7" fmla="*/ 0 h 460"/>
                  <a:gd name="T8" fmla="*/ 0 w 180"/>
                  <a:gd name="T9" fmla="*/ 0 h 460"/>
                  <a:gd name="T10" fmla="*/ 0 w 180"/>
                  <a:gd name="T11" fmla="*/ 0 h 460"/>
                  <a:gd name="T12" fmla="*/ 0 w 180"/>
                  <a:gd name="T13" fmla="*/ 0 h 460"/>
                  <a:gd name="T14" fmla="*/ 0 w 180"/>
                  <a:gd name="T15" fmla="*/ 0 h 460"/>
                  <a:gd name="T16" fmla="*/ 0 w 180"/>
                  <a:gd name="T17" fmla="*/ 0 h 460"/>
                  <a:gd name="T18" fmla="*/ 0 w 180"/>
                  <a:gd name="T19" fmla="*/ 0 h 460"/>
                  <a:gd name="T20" fmla="*/ 0 w 180"/>
                  <a:gd name="T21" fmla="*/ 0 h 460"/>
                  <a:gd name="T22" fmla="*/ 0 w 180"/>
                  <a:gd name="T23" fmla="*/ 0 h 460"/>
                  <a:gd name="T24" fmla="*/ 0 w 180"/>
                  <a:gd name="T25" fmla="*/ 0 h 460"/>
                  <a:gd name="T26" fmla="*/ 0 w 180"/>
                  <a:gd name="T27" fmla="*/ 0 h 460"/>
                  <a:gd name="T28" fmla="*/ 0 w 180"/>
                  <a:gd name="T29" fmla="*/ 0 h 460"/>
                  <a:gd name="T30" fmla="*/ 0 w 180"/>
                  <a:gd name="T31" fmla="*/ 0 h 460"/>
                  <a:gd name="T32" fmla="*/ 0 w 180"/>
                  <a:gd name="T33" fmla="*/ 0 h 460"/>
                  <a:gd name="T34" fmla="*/ 0 w 180"/>
                  <a:gd name="T35" fmla="*/ 0 h 460"/>
                  <a:gd name="T36" fmla="*/ 0 w 180"/>
                  <a:gd name="T37" fmla="*/ 0 h 460"/>
                  <a:gd name="T38" fmla="*/ 0 w 180"/>
                  <a:gd name="T39" fmla="*/ 0 h 460"/>
                  <a:gd name="T40" fmla="*/ 0 w 180"/>
                  <a:gd name="T41" fmla="*/ 0 h 460"/>
                  <a:gd name="T42" fmla="*/ 0 w 180"/>
                  <a:gd name="T43" fmla="*/ 0 h 460"/>
                  <a:gd name="T44" fmla="*/ 0 w 180"/>
                  <a:gd name="T45" fmla="*/ 0 h 460"/>
                  <a:gd name="T46" fmla="*/ 0 w 180"/>
                  <a:gd name="T47" fmla="*/ 0 h 460"/>
                  <a:gd name="T48" fmla="*/ 0 w 180"/>
                  <a:gd name="T49" fmla="*/ 0 h 460"/>
                  <a:gd name="T50" fmla="*/ 0 w 180"/>
                  <a:gd name="T51" fmla="*/ 0 h 460"/>
                  <a:gd name="T52" fmla="*/ 0 w 180"/>
                  <a:gd name="T53" fmla="*/ 0 h 460"/>
                  <a:gd name="T54" fmla="*/ 0 w 180"/>
                  <a:gd name="T55" fmla="*/ 0 h 460"/>
                  <a:gd name="T56" fmla="*/ 0 w 180"/>
                  <a:gd name="T57" fmla="*/ 0 h 460"/>
                  <a:gd name="T58" fmla="*/ 0 w 180"/>
                  <a:gd name="T59" fmla="*/ 0 h 460"/>
                  <a:gd name="T60" fmla="*/ 0 w 180"/>
                  <a:gd name="T61" fmla="*/ 0 h 460"/>
                  <a:gd name="T62" fmla="*/ 0 w 180"/>
                  <a:gd name="T63" fmla="*/ 0 h 460"/>
                  <a:gd name="T64" fmla="*/ 0 w 180"/>
                  <a:gd name="T65" fmla="*/ 0 h 460"/>
                  <a:gd name="T66" fmla="*/ 0 w 180"/>
                  <a:gd name="T67" fmla="*/ 0 h 460"/>
                  <a:gd name="T68" fmla="*/ 0 w 180"/>
                  <a:gd name="T69" fmla="*/ 0 h 4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460"/>
                  <a:gd name="T107" fmla="*/ 180 w 180"/>
                  <a:gd name="T108" fmla="*/ 460 h 4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460">
                    <a:moveTo>
                      <a:pt x="176" y="460"/>
                    </a:moveTo>
                    <a:lnTo>
                      <a:pt x="180" y="399"/>
                    </a:lnTo>
                    <a:lnTo>
                      <a:pt x="180" y="343"/>
                    </a:lnTo>
                    <a:lnTo>
                      <a:pt x="176" y="293"/>
                    </a:lnTo>
                    <a:lnTo>
                      <a:pt x="172" y="249"/>
                    </a:lnTo>
                    <a:lnTo>
                      <a:pt x="167" y="209"/>
                    </a:lnTo>
                    <a:lnTo>
                      <a:pt x="159" y="174"/>
                    </a:lnTo>
                    <a:lnTo>
                      <a:pt x="149" y="144"/>
                    </a:lnTo>
                    <a:lnTo>
                      <a:pt x="138" y="117"/>
                    </a:lnTo>
                    <a:lnTo>
                      <a:pt x="124" y="94"/>
                    </a:lnTo>
                    <a:lnTo>
                      <a:pt x="111" y="73"/>
                    </a:lnTo>
                    <a:lnTo>
                      <a:pt x="96" y="55"/>
                    </a:lnTo>
                    <a:lnTo>
                      <a:pt x="78" y="42"/>
                    </a:lnTo>
                    <a:lnTo>
                      <a:pt x="61" y="28"/>
                    </a:lnTo>
                    <a:lnTo>
                      <a:pt x="44" y="19"/>
                    </a:lnTo>
                    <a:lnTo>
                      <a:pt x="25" y="9"/>
                    </a:lnTo>
                    <a:lnTo>
                      <a:pt x="5" y="0"/>
                    </a:lnTo>
                    <a:lnTo>
                      <a:pt x="0" y="11"/>
                    </a:lnTo>
                    <a:lnTo>
                      <a:pt x="19" y="19"/>
                    </a:lnTo>
                    <a:lnTo>
                      <a:pt x="38" y="28"/>
                    </a:lnTo>
                    <a:lnTo>
                      <a:pt x="55" y="38"/>
                    </a:lnTo>
                    <a:lnTo>
                      <a:pt x="71" y="52"/>
                    </a:lnTo>
                    <a:lnTo>
                      <a:pt x="88" y="65"/>
                    </a:lnTo>
                    <a:lnTo>
                      <a:pt x="101" y="80"/>
                    </a:lnTo>
                    <a:lnTo>
                      <a:pt x="115" y="99"/>
                    </a:lnTo>
                    <a:lnTo>
                      <a:pt x="126" y="123"/>
                    </a:lnTo>
                    <a:lnTo>
                      <a:pt x="138" y="147"/>
                    </a:lnTo>
                    <a:lnTo>
                      <a:pt x="147" y="176"/>
                    </a:lnTo>
                    <a:lnTo>
                      <a:pt x="155" y="211"/>
                    </a:lnTo>
                    <a:lnTo>
                      <a:pt x="161" y="249"/>
                    </a:lnTo>
                    <a:lnTo>
                      <a:pt x="165" y="293"/>
                    </a:lnTo>
                    <a:lnTo>
                      <a:pt x="167" y="343"/>
                    </a:lnTo>
                    <a:lnTo>
                      <a:pt x="167" y="399"/>
                    </a:lnTo>
                    <a:lnTo>
                      <a:pt x="165" y="460"/>
                    </a:lnTo>
                    <a:lnTo>
                      <a:pt x="176" y="4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61" name="Freeform 262"/>
              <p:cNvSpPr>
                <a:spLocks/>
              </p:cNvSpPr>
              <p:nvPr/>
            </p:nvSpPr>
            <p:spPr bwMode="auto">
              <a:xfrm>
                <a:off x="2986" y="1804"/>
                <a:ext cx="5" cy="8"/>
              </a:xfrm>
              <a:custGeom>
                <a:avLst/>
                <a:gdLst>
                  <a:gd name="T0" fmla="*/ 0 w 50"/>
                  <a:gd name="T1" fmla="*/ 0 h 73"/>
                  <a:gd name="T2" fmla="*/ 0 w 50"/>
                  <a:gd name="T3" fmla="*/ 0 h 73"/>
                  <a:gd name="T4" fmla="*/ 0 w 50"/>
                  <a:gd name="T5" fmla="*/ 0 h 73"/>
                  <a:gd name="T6" fmla="*/ 0 w 50"/>
                  <a:gd name="T7" fmla="*/ 0 h 73"/>
                  <a:gd name="T8" fmla="*/ 0 w 50"/>
                  <a:gd name="T9" fmla="*/ 0 h 73"/>
                  <a:gd name="T10" fmla="*/ 0 w 50"/>
                  <a:gd name="T11" fmla="*/ 0 h 73"/>
                  <a:gd name="T12" fmla="*/ 0 w 50"/>
                  <a:gd name="T13" fmla="*/ 0 h 73"/>
                  <a:gd name="T14" fmla="*/ 0 w 50"/>
                  <a:gd name="T15" fmla="*/ 0 h 73"/>
                  <a:gd name="T16" fmla="*/ 0 w 50"/>
                  <a:gd name="T17" fmla="*/ 0 h 73"/>
                  <a:gd name="T18" fmla="*/ 0 w 50"/>
                  <a:gd name="T19" fmla="*/ 0 h 73"/>
                  <a:gd name="T20" fmla="*/ 0 w 50"/>
                  <a:gd name="T21" fmla="*/ 0 h 73"/>
                  <a:gd name="T22" fmla="*/ 0 w 50"/>
                  <a:gd name="T23" fmla="*/ 0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73"/>
                  <a:gd name="T38" fmla="*/ 50 w 50"/>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73">
                    <a:moveTo>
                      <a:pt x="0" y="73"/>
                    </a:moveTo>
                    <a:lnTo>
                      <a:pt x="0" y="71"/>
                    </a:lnTo>
                    <a:lnTo>
                      <a:pt x="2" y="71"/>
                    </a:lnTo>
                    <a:lnTo>
                      <a:pt x="5" y="67"/>
                    </a:lnTo>
                    <a:lnTo>
                      <a:pt x="11" y="65"/>
                    </a:lnTo>
                    <a:lnTo>
                      <a:pt x="17" y="63"/>
                    </a:lnTo>
                    <a:lnTo>
                      <a:pt x="27" y="59"/>
                    </a:lnTo>
                    <a:lnTo>
                      <a:pt x="34" y="57"/>
                    </a:lnTo>
                    <a:lnTo>
                      <a:pt x="46" y="55"/>
                    </a:lnTo>
                    <a:lnTo>
                      <a:pt x="50" y="0"/>
                    </a:lnTo>
                    <a:lnTo>
                      <a:pt x="23" y="5"/>
                    </a:lnTo>
                    <a:lnTo>
                      <a:pt x="0"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prstClr val="black"/>
                  </a:solidFill>
                </a:endParaRPr>
              </a:p>
            </p:txBody>
          </p:sp>
          <p:sp>
            <p:nvSpPr>
              <p:cNvPr id="162" name="Freeform 263"/>
              <p:cNvSpPr>
                <a:spLocks/>
              </p:cNvSpPr>
              <p:nvPr/>
            </p:nvSpPr>
            <p:spPr bwMode="auto">
              <a:xfrm>
                <a:off x="2986" y="1804"/>
                <a:ext cx="5" cy="8"/>
              </a:xfrm>
              <a:custGeom>
                <a:avLst/>
                <a:gdLst>
                  <a:gd name="T0" fmla="*/ 0 w 50"/>
                  <a:gd name="T1" fmla="*/ 0 h 73"/>
                  <a:gd name="T2" fmla="*/ 0 w 50"/>
                  <a:gd name="T3" fmla="*/ 0 h 73"/>
                  <a:gd name="T4" fmla="*/ 0 w 50"/>
                  <a:gd name="T5" fmla="*/ 0 h 73"/>
                  <a:gd name="T6" fmla="*/ 0 w 50"/>
                  <a:gd name="T7" fmla="*/ 0 h 73"/>
                  <a:gd name="T8" fmla="*/ 0 w 50"/>
                  <a:gd name="T9" fmla="*/ 0 h 73"/>
                  <a:gd name="T10" fmla="*/ 0 w 50"/>
                  <a:gd name="T11" fmla="*/ 0 h 73"/>
                  <a:gd name="T12" fmla="*/ 0 w 50"/>
                  <a:gd name="T13" fmla="*/ 0 h 73"/>
                  <a:gd name="T14" fmla="*/ 0 w 50"/>
                  <a:gd name="T15" fmla="*/ 0 h 73"/>
                  <a:gd name="T16" fmla="*/ 0 w 50"/>
                  <a:gd name="T17" fmla="*/ 0 h 73"/>
                  <a:gd name="T18" fmla="*/ 0 w 50"/>
                  <a:gd name="T19" fmla="*/ 0 h 73"/>
                  <a:gd name="T20" fmla="*/ 0 w 50"/>
                  <a:gd name="T21" fmla="*/ 0 h 73"/>
                  <a:gd name="T22" fmla="*/ 0 w 50"/>
                  <a:gd name="T23" fmla="*/ 0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73"/>
                  <a:gd name="T38" fmla="*/ 50 w 50"/>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73">
                    <a:moveTo>
                      <a:pt x="0" y="73"/>
                    </a:moveTo>
                    <a:lnTo>
                      <a:pt x="0" y="71"/>
                    </a:lnTo>
                    <a:lnTo>
                      <a:pt x="2" y="71"/>
                    </a:lnTo>
                    <a:lnTo>
                      <a:pt x="5" y="67"/>
                    </a:lnTo>
                    <a:lnTo>
                      <a:pt x="11" y="65"/>
                    </a:lnTo>
                    <a:lnTo>
                      <a:pt x="17" y="63"/>
                    </a:lnTo>
                    <a:lnTo>
                      <a:pt x="27" y="59"/>
                    </a:lnTo>
                    <a:lnTo>
                      <a:pt x="34" y="57"/>
                    </a:lnTo>
                    <a:lnTo>
                      <a:pt x="46" y="55"/>
                    </a:lnTo>
                    <a:lnTo>
                      <a:pt x="50" y="0"/>
                    </a:lnTo>
                    <a:lnTo>
                      <a:pt x="23" y="5"/>
                    </a:lnTo>
                    <a:lnTo>
                      <a:pt x="0" y="7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63" name="Freeform 264"/>
              <p:cNvSpPr>
                <a:spLocks/>
              </p:cNvSpPr>
              <p:nvPr/>
            </p:nvSpPr>
            <p:spPr bwMode="auto">
              <a:xfrm>
                <a:off x="3128" y="1836"/>
                <a:ext cx="4" cy="11"/>
              </a:xfrm>
              <a:custGeom>
                <a:avLst/>
                <a:gdLst>
                  <a:gd name="T0" fmla="*/ 0 w 37"/>
                  <a:gd name="T1" fmla="*/ 0 h 96"/>
                  <a:gd name="T2" fmla="*/ 0 w 37"/>
                  <a:gd name="T3" fmla="*/ 0 h 96"/>
                  <a:gd name="T4" fmla="*/ 0 w 37"/>
                  <a:gd name="T5" fmla="*/ 0 h 96"/>
                  <a:gd name="T6" fmla="*/ 0 w 37"/>
                  <a:gd name="T7" fmla="*/ 0 h 96"/>
                  <a:gd name="T8" fmla="*/ 0 w 37"/>
                  <a:gd name="T9" fmla="*/ 0 h 96"/>
                  <a:gd name="T10" fmla="*/ 0 w 37"/>
                  <a:gd name="T11" fmla="*/ 0 h 96"/>
                  <a:gd name="T12" fmla="*/ 0 w 37"/>
                  <a:gd name="T13" fmla="*/ 0 h 96"/>
                  <a:gd name="T14" fmla="*/ 0 w 37"/>
                  <a:gd name="T15" fmla="*/ 0 h 96"/>
                  <a:gd name="T16" fmla="*/ 0 w 37"/>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96"/>
                  <a:gd name="T29" fmla="*/ 37 w 37"/>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96">
                    <a:moveTo>
                      <a:pt x="0" y="96"/>
                    </a:moveTo>
                    <a:lnTo>
                      <a:pt x="6" y="86"/>
                    </a:lnTo>
                    <a:lnTo>
                      <a:pt x="12" y="75"/>
                    </a:lnTo>
                    <a:lnTo>
                      <a:pt x="17" y="63"/>
                    </a:lnTo>
                    <a:lnTo>
                      <a:pt x="21" y="52"/>
                    </a:lnTo>
                    <a:lnTo>
                      <a:pt x="25" y="40"/>
                    </a:lnTo>
                    <a:lnTo>
                      <a:pt x="31" y="27"/>
                    </a:lnTo>
                    <a:lnTo>
                      <a:pt x="33" y="13"/>
                    </a:lnTo>
                    <a:lnTo>
                      <a:pt x="3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64" name="Freeform 265"/>
              <p:cNvSpPr>
                <a:spLocks/>
              </p:cNvSpPr>
              <p:nvPr/>
            </p:nvSpPr>
            <p:spPr bwMode="auto">
              <a:xfrm>
                <a:off x="2998" y="1800"/>
                <a:ext cx="73" cy="23"/>
              </a:xfrm>
              <a:custGeom>
                <a:avLst/>
                <a:gdLst>
                  <a:gd name="T0" fmla="*/ 0 w 631"/>
                  <a:gd name="T1" fmla="*/ 0 h 204"/>
                  <a:gd name="T2" fmla="*/ 0 w 631"/>
                  <a:gd name="T3" fmla="*/ 0 h 204"/>
                  <a:gd name="T4" fmla="*/ 0 w 631"/>
                  <a:gd name="T5" fmla="*/ 0 h 204"/>
                  <a:gd name="T6" fmla="*/ 0 w 631"/>
                  <a:gd name="T7" fmla="*/ 0 h 204"/>
                  <a:gd name="T8" fmla="*/ 0 w 631"/>
                  <a:gd name="T9" fmla="*/ 0 h 204"/>
                  <a:gd name="T10" fmla="*/ 0 w 631"/>
                  <a:gd name="T11" fmla="*/ 0 h 204"/>
                  <a:gd name="T12" fmla="*/ 0 w 631"/>
                  <a:gd name="T13" fmla="*/ 0 h 204"/>
                  <a:gd name="T14" fmla="*/ 0 w 631"/>
                  <a:gd name="T15" fmla="*/ 0 h 204"/>
                  <a:gd name="T16" fmla="*/ 0 w 631"/>
                  <a:gd name="T17" fmla="*/ 0 h 204"/>
                  <a:gd name="T18" fmla="*/ 0 w 631"/>
                  <a:gd name="T19" fmla="*/ 0 h 204"/>
                  <a:gd name="T20" fmla="*/ 0 w 631"/>
                  <a:gd name="T21" fmla="*/ 0 h 204"/>
                  <a:gd name="T22" fmla="*/ 0 w 631"/>
                  <a:gd name="T23" fmla="*/ 0 h 204"/>
                  <a:gd name="T24" fmla="*/ 0 w 631"/>
                  <a:gd name="T25" fmla="*/ 0 h 204"/>
                  <a:gd name="T26" fmla="*/ 0 w 631"/>
                  <a:gd name="T27" fmla="*/ 0 h 204"/>
                  <a:gd name="T28" fmla="*/ 0 w 631"/>
                  <a:gd name="T29" fmla="*/ 0 h 204"/>
                  <a:gd name="T30" fmla="*/ 0 w 631"/>
                  <a:gd name="T31" fmla="*/ 0 h 204"/>
                  <a:gd name="T32" fmla="*/ 0 w 631"/>
                  <a:gd name="T33" fmla="*/ 0 h 204"/>
                  <a:gd name="T34" fmla="*/ 0 w 631"/>
                  <a:gd name="T35" fmla="*/ 0 h 204"/>
                  <a:gd name="T36" fmla="*/ 0 w 631"/>
                  <a:gd name="T37" fmla="*/ 0 h 204"/>
                  <a:gd name="T38" fmla="*/ 0 w 631"/>
                  <a:gd name="T39" fmla="*/ 0 h 204"/>
                  <a:gd name="T40" fmla="*/ 0 w 631"/>
                  <a:gd name="T41" fmla="*/ 0 h 204"/>
                  <a:gd name="T42" fmla="*/ 0 w 631"/>
                  <a:gd name="T43" fmla="*/ 0 h 204"/>
                  <a:gd name="T44" fmla="*/ 0 w 631"/>
                  <a:gd name="T45" fmla="*/ 0 h 204"/>
                  <a:gd name="T46" fmla="*/ 0 w 631"/>
                  <a:gd name="T47" fmla="*/ 0 h 204"/>
                  <a:gd name="T48" fmla="*/ 0 w 631"/>
                  <a:gd name="T49" fmla="*/ 0 h 204"/>
                  <a:gd name="T50" fmla="*/ 0 w 631"/>
                  <a:gd name="T51" fmla="*/ 0 h 204"/>
                  <a:gd name="T52" fmla="*/ 0 w 631"/>
                  <a:gd name="T53" fmla="*/ 0 h 204"/>
                  <a:gd name="T54" fmla="*/ 0 w 631"/>
                  <a:gd name="T55" fmla="*/ 0 h 204"/>
                  <a:gd name="T56" fmla="*/ 0 w 631"/>
                  <a:gd name="T57" fmla="*/ 0 h 204"/>
                  <a:gd name="T58" fmla="*/ 0 w 631"/>
                  <a:gd name="T59" fmla="*/ 0 h 204"/>
                  <a:gd name="T60" fmla="*/ 0 w 631"/>
                  <a:gd name="T61" fmla="*/ 0 h 204"/>
                  <a:gd name="T62" fmla="*/ 0 w 631"/>
                  <a:gd name="T63" fmla="*/ 0 h 204"/>
                  <a:gd name="T64" fmla="*/ 0 w 631"/>
                  <a:gd name="T65" fmla="*/ 0 h 204"/>
                  <a:gd name="T66" fmla="*/ 0 w 631"/>
                  <a:gd name="T67" fmla="*/ 0 h 204"/>
                  <a:gd name="T68" fmla="*/ 0 w 631"/>
                  <a:gd name="T69" fmla="*/ 0 h 204"/>
                  <a:gd name="T70" fmla="*/ 0 w 631"/>
                  <a:gd name="T71" fmla="*/ 0 h 204"/>
                  <a:gd name="T72" fmla="*/ 0 w 631"/>
                  <a:gd name="T73" fmla="*/ 0 h 204"/>
                  <a:gd name="T74" fmla="*/ 0 w 631"/>
                  <a:gd name="T75" fmla="*/ 0 h 204"/>
                  <a:gd name="T76" fmla="*/ 0 w 631"/>
                  <a:gd name="T77" fmla="*/ 0 h 204"/>
                  <a:gd name="T78" fmla="*/ 0 w 631"/>
                  <a:gd name="T79" fmla="*/ 0 h 204"/>
                  <a:gd name="T80" fmla="*/ 0 w 631"/>
                  <a:gd name="T81" fmla="*/ 0 h 204"/>
                  <a:gd name="T82" fmla="*/ 0 w 631"/>
                  <a:gd name="T83" fmla="*/ 0 h 204"/>
                  <a:gd name="T84" fmla="*/ 0 w 631"/>
                  <a:gd name="T85" fmla="*/ 0 h 204"/>
                  <a:gd name="T86" fmla="*/ 0 w 631"/>
                  <a:gd name="T87" fmla="*/ 0 h 204"/>
                  <a:gd name="T88" fmla="*/ 0 w 631"/>
                  <a:gd name="T89" fmla="*/ 0 h 204"/>
                  <a:gd name="T90" fmla="*/ 0 w 631"/>
                  <a:gd name="T91" fmla="*/ 0 h 204"/>
                  <a:gd name="T92" fmla="*/ 0 w 631"/>
                  <a:gd name="T93" fmla="*/ 0 h 204"/>
                  <a:gd name="T94" fmla="*/ 0 w 631"/>
                  <a:gd name="T95" fmla="*/ 0 h 204"/>
                  <a:gd name="T96" fmla="*/ 0 w 631"/>
                  <a:gd name="T97" fmla="*/ 0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1"/>
                  <a:gd name="T148" fmla="*/ 0 h 204"/>
                  <a:gd name="T149" fmla="*/ 631 w 631"/>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1" h="204">
                    <a:moveTo>
                      <a:pt x="0" y="54"/>
                    </a:moveTo>
                    <a:lnTo>
                      <a:pt x="6" y="63"/>
                    </a:lnTo>
                    <a:lnTo>
                      <a:pt x="12" y="73"/>
                    </a:lnTo>
                    <a:lnTo>
                      <a:pt x="17" y="81"/>
                    </a:lnTo>
                    <a:lnTo>
                      <a:pt x="25" y="88"/>
                    </a:lnTo>
                    <a:lnTo>
                      <a:pt x="35" y="94"/>
                    </a:lnTo>
                    <a:lnTo>
                      <a:pt x="42" y="100"/>
                    </a:lnTo>
                    <a:lnTo>
                      <a:pt x="52" y="104"/>
                    </a:lnTo>
                    <a:lnTo>
                      <a:pt x="61" y="108"/>
                    </a:lnTo>
                    <a:lnTo>
                      <a:pt x="75" y="113"/>
                    </a:lnTo>
                    <a:lnTo>
                      <a:pt x="88" y="113"/>
                    </a:lnTo>
                    <a:lnTo>
                      <a:pt x="102" y="113"/>
                    </a:lnTo>
                    <a:lnTo>
                      <a:pt x="117" y="113"/>
                    </a:lnTo>
                    <a:lnTo>
                      <a:pt x="131" y="111"/>
                    </a:lnTo>
                    <a:lnTo>
                      <a:pt x="146" y="110"/>
                    </a:lnTo>
                    <a:lnTo>
                      <a:pt x="161" y="110"/>
                    </a:lnTo>
                    <a:lnTo>
                      <a:pt x="177" y="111"/>
                    </a:lnTo>
                    <a:lnTo>
                      <a:pt x="198" y="119"/>
                    </a:lnTo>
                    <a:lnTo>
                      <a:pt x="219" y="129"/>
                    </a:lnTo>
                    <a:lnTo>
                      <a:pt x="238" y="140"/>
                    </a:lnTo>
                    <a:lnTo>
                      <a:pt x="255" y="154"/>
                    </a:lnTo>
                    <a:lnTo>
                      <a:pt x="273" y="167"/>
                    </a:lnTo>
                    <a:lnTo>
                      <a:pt x="290" y="179"/>
                    </a:lnTo>
                    <a:lnTo>
                      <a:pt x="307" y="190"/>
                    </a:lnTo>
                    <a:lnTo>
                      <a:pt x="328" y="200"/>
                    </a:lnTo>
                    <a:lnTo>
                      <a:pt x="336" y="202"/>
                    </a:lnTo>
                    <a:lnTo>
                      <a:pt x="345" y="204"/>
                    </a:lnTo>
                    <a:lnTo>
                      <a:pt x="353" y="204"/>
                    </a:lnTo>
                    <a:lnTo>
                      <a:pt x="363" y="204"/>
                    </a:lnTo>
                    <a:lnTo>
                      <a:pt x="370" y="204"/>
                    </a:lnTo>
                    <a:lnTo>
                      <a:pt x="380" y="202"/>
                    </a:lnTo>
                    <a:lnTo>
                      <a:pt x="388" y="198"/>
                    </a:lnTo>
                    <a:lnTo>
                      <a:pt x="395" y="196"/>
                    </a:lnTo>
                    <a:lnTo>
                      <a:pt x="415" y="182"/>
                    </a:lnTo>
                    <a:lnTo>
                      <a:pt x="432" y="169"/>
                    </a:lnTo>
                    <a:lnTo>
                      <a:pt x="447" y="152"/>
                    </a:lnTo>
                    <a:lnTo>
                      <a:pt x="462" y="134"/>
                    </a:lnTo>
                    <a:lnTo>
                      <a:pt x="476" y="117"/>
                    </a:lnTo>
                    <a:lnTo>
                      <a:pt x="491" y="100"/>
                    </a:lnTo>
                    <a:lnTo>
                      <a:pt x="507" y="83"/>
                    </a:lnTo>
                    <a:lnTo>
                      <a:pt x="526" y="67"/>
                    </a:lnTo>
                    <a:lnTo>
                      <a:pt x="537" y="58"/>
                    </a:lnTo>
                    <a:lnTo>
                      <a:pt x="551" y="48"/>
                    </a:lnTo>
                    <a:lnTo>
                      <a:pt x="564" y="40"/>
                    </a:lnTo>
                    <a:lnTo>
                      <a:pt x="578" y="33"/>
                    </a:lnTo>
                    <a:lnTo>
                      <a:pt x="591" y="25"/>
                    </a:lnTo>
                    <a:lnTo>
                      <a:pt x="604" y="15"/>
                    </a:lnTo>
                    <a:lnTo>
                      <a:pt x="618" y="8"/>
                    </a:lnTo>
                    <a:lnTo>
                      <a:pt x="6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65" name="Freeform 266"/>
              <p:cNvSpPr>
                <a:spLocks/>
              </p:cNvSpPr>
              <p:nvPr/>
            </p:nvSpPr>
            <p:spPr bwMode="auto">
              <a:xfrm>
                <a:off x="3020" y="1797"/>
                <a:ext cx="79" cy="74"/>
              </a:xfrm>
              <a:custGeom>
                <a:avLst/>
                <a:gdLst>
                  <a:gd name="T0" fmla="*/ 0 w 681"/>
                  <a:gd name="T1" fmla="*/ 0 h 635"/>
                  <a:gd name="T2" fmla="*/ 0 w 681"/>
                  <a:gd name="T3" fmla="*/ 0 h 635"/>
                  <a:gd name="T4" fmla="*/ 0 w 681"/>
                  <a:gd name="T5" fmla="*/ 0 h 635"/>
                  <a:gd name="T6" fmla="*/ 0 w 681"/>
                  <a:gd name="T7" fmla="*/ 0 h 635"/>
                  <a:gd name="T8" fmla="*/ 0 w 681"/>
                  <a:gd name="T9" fmla="*/ 0 h 635"/>
                  <a:gd name="T10" fmla="*/ 0 w 681"/>
                  <a:gd name="T11" fmla="*/ 0 h 635"/>
                  <a:gd name="T12" fmla="*/ 0 w 681"/>
                  <a:gd name="T13" fmla="*/ 0 h 635"/>
                  <a:gd name="T14" fmla="*/ 0 w 681"/>
                  <a:gd name="T15" fmla="*/ 0 h 635"/>
                  <a:gd name="T16" fmla="*/ 0 w 681"/>
                  <a:gd name="T17" fmla="*/ 0 h 635"/>
                  <a:gd name="T18" fmla="*/ 0 w 681"/>
                  <a:gd name="T19" fmla="*/ 0 h 635"/>
                  <a:gd name="T20" fmla="*/ 0 w 681"/>
                  <a:gd name="T21" fmla="*/ 0 h 635"/>
                  <a:gd name="T22" fmla="*/ 0 w 681"/>
                  <a:gd name="T23" fmla="*/ 0 h 635"/>
                  <a:gd name="T24" fmla="*/ 0 w 681"/>
                  <a:gd name="T25" fmla="*/ 0 h 635"/>
                  <a:gd name="T26" fmla="*/ 0 w 681"/>
                  <a:gd name="T27" fmla="*/ 0 h 635"/>
                  <a:gd name="T28" fmla="*/ 0 w 681"/>
                  <a:gd name="T29" fmla="*/ 0 h 635"/>
                  <a:gd name="T30" fmla="*/ 0 w 681"/>
                  <a:gd name="T31" fmla="*/ 0 h 635"/>
                  <a:gd name="T32" fmla="*/ 0 w 681"/>
                  <a:gd name="T33" fmla="*/ 0 h 635"/>
                  <a:gd name="T34" fmla="*/ 0 w 681"/>
                  <a:gd name="T35" fmla="*/ 0 h 635"/>
                  <a:gd name="T36" fmla="*/ 0 w 681"/>
                  <a:gd name="T37" fmla="*/ 0 h 635"/>
                  <a:gd name="T38" fmla="*/ 0 w 681"/>
                  <a:gd name="T39" fmla="*/ 0 h 635"/>
                  <a:gd name="T40" fmla="*/ 0 w 681"/>
                  <a:gd name="T41" fmla="*/ 0 h 635"/>
                  <a:gd name="T42" fmla="*/ 0 w 681"/>
                  <a:gd name="T43" fmla="*/ 0 h 635"/>
                  <a:gd name="T44" fmla="*/ 0 w 681"/>
                  <a:gd name="T45" fmla="*/ 0 h 635"/>
                  <a:gd name="T46" fmla="*/ 0 w 681"/>
                  <a:gd name="T47" fmla="*/ 0 h 635"/>
                  <a:gd name="T48" fmla="*/ 0 w 681"/>
                  <a:gd name="T49" fmla="*/ 0 h 635"/>
                  <a:gd name="T50" fmla="*/ 0 w 681"/>
                  <a:gd name="T51" fmla="*/ 0 h 635"/>
                  <a:gd name="T52" fmla="*/ 0 w 681"/>
                  <a:gd name="T53" fmla="*/ 0 h 635"/>
                  <a:gd name="T54" fmla="*/ 0 w 681"/>
                  <a:gd name="T55" fmla="*/ 0 h 635"/>
                  <a:gd name="T56" fmla="*/ 0 w 681"/>
                  <a:gd name="T57" fmla="*/ 0 h 635"/>
                  <a:gd name="T58" fmla="*/ 0 w 681"/>
                  <a:gd name="T59" fmla="*/ 0 h 635"/>
                  <a:gd name="T60" fmla="*/ 0 w 681"/>
                  <a:gd name="T61" fmla="*/ 0 h 635"/>
                  <a:gd name="T62" fmla="*/ 0 w 681"/>
                  <a:gd name="T63" fmla="*/ 0 h 635"/>
                  <a:gd name="T64" fmla="*/ 0 w 681"/>
                  <a:gd name="T65" fmla="*/ 0 h 635"/>
                  <a:gd name="T66" fmla="*/ 0 w 681"/>
                  <a:gd name="T67" fmla="*/ 0 h 635"/>
                  <a:gd name="T68" fmla="*/ 0 w 681"/>
                  <a:gd name="T69" fmla="*/ 0 h 635"/>
                  <a:gd name="T70" fmla="*/ 0 w 681"/>
                  <a:gd name="T71" fmla="*/ 0 h 635"/>
                  <a:gd name="T72" fmla="*/ 0 w 681"/>
                  <a:gd name="T73" fmla="*/ 0 h 635"/>
                  <a:gd name="T74" fmla="*/ 0 w 681"/>
                  <a:gd name="T75" fmla="*/ 0 h 635"/>
                  <a:gd name="T76" fmla="*/ 0 w 681"/>
                  <a:gd name="T77" fmla="*/ 0 h 635"/>
                  <a:gd name="T78" fmla="*/ 0 w 681"/>
                  <a:gd name="T79" fmla="*/ 0 h 635"/>
                  <a:gd name="T80" fmla="*/ 0 w 681"/>
                  <a:gd name="T81" fmla="*/ 0 h 635"/>
                  <a:gd name="T82" fmla="*/ 0 w 681"/>
                  <a:gd name="T83" fmla="*/ 0 h 635"/>
                  <a:gd name="T84" fmla="*/ 0 w 681"/>
                  <a:gd name="T85" fmla="*/ 0 h 635"/>
                  <a:gd name="T86" fmla="*/ 0 w 681"/>
                  <a:gd name="T87" fmla="*/ 0 h 635"/>
                  <a:gd name="T88" fmla="*/ 0 w 681"/>
                  <a:gd name="T89" fmla="*/ 0 h 635"/>
                  <a:gd name="T90" fmla="*/ 0 w 681"/>
                  <a:gd name="T91" fmla="*/ 0 h 635"/>
                  <a:gd name="T92" fmla="*/ 0 w 681"/>
                  <a:gd name="T93" fmla="*/ 0 h 635"/>
                  <a:gd name="T94" fmla="*/ 0 w 681"/>
                  <a:gd name="T95" fmla="*/ 0 h 635"/>
                  <a:gd name="T96" fmla="*/ 0 w 681"/>
                  <a:gd name="T97" fmla="*/ 0 h 6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1"/>
                  <a:gd name="T148" fmla="*/ 0 h 635"/>
                  <a:gd name="T149" fmla="*/ 681 w 681"/>
                  <a:gd name="T150" fmla="*/ 635 h 6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1" h="635">
                    <a:moveTo>
                      <a:pt x="681" y="0"/>
                    </a:moveTo>
                    <a:lnTo>
                      <a:pt x="679" y="23"/>
                    </a:lnTo>
                    <a:lnTo>
                      <a:pt x="675" y="44"/>
                    </a:lnTo>
                    <a:lnTo>
                      <a:pt x="669" y="65"/>
                    </a:lnTo>
                    <a:lnTo>
                      <a:pt x="662" y="86"/>
                    </a:lnTo>
                    <a:lnTo>
                      <a:pt x="652" y="105"/>
                    </a:lnTo>
                    <a:lnTo>
                      <a:pt x="641" y="125"/>
                    </a:lnTo>
                    <a:lnTo>
                      <a:pt x="627" y="142"/>
                    </a:lnTo>
                    <a:lnTo>
                      <a:pt x="614" y="157"/>
                    </a:lnTo>
                    <a:lnTo>
                      <a:pt x="600" y="169"/>
                    </a:lnTo>
                    <a:lnTo>
                      <a:pt x="587" y="178"/>
                    </a:lnTo>
                    <a:lnTo>
                      <a:pt x="572" y="186"/>
                    </a:lnTo>
                    <a:lnTo>
                      <a:pt x="556" y="194"/>
                    </a:lnTo>
                    <a:lnTo>
                      <a:pt x="541" y="201"/>
                    </a:lnTo>
                    <a:lnTo>
                      <a:pt x="524" y="209"/>
                    </a:lnTo>
                    <a:lnTo>
                      <a:pt x="508" y="219"/>
                    </a:lnTo>
                    <a:lnTo>
                      <a:pt x="495" y="228"/>
                    </a:lnTo>
                    <a:lnTo>
                      <a:pt x="478" y="244"/>
                    </a:lnTo>
                    <a:lnTo>
                      <a:pt x="464" y="261"/>
                    </a:lnTo>
                    <a:lnTo>
                      <a:pt x="453" y="278"/>
                    </a:lnTo>
                    <a:lnTo>
                      <a:pt x="441" y="297"/>
                    </a:lnTo>
                    <a:lnTo>
                      <a:pt x="432" y="318"/>
                    </a:lnTo>
                    <a:lnTo>
                      <a:pt x="422" y="338"/>
                    </a:lnTo>
                    <a:lnTo>
                      <a:pt x="410" y="357"/>
                    </a:lnTo>
                    <a:lnTo>
                      <a:pt x="399" y="376"/>
                    </a:lnTo>
                    <a:lnTo>
                      <a:pt x="386" y="391"/>
                    </a:lnTo>
                    <a:lnTo>
                      <a:pt x="376" y="407"/>
                    </a:lnTo>
                    <a:lnTo>
                      <a:pt x="364" y="424"/>
                    </a:lnTo>
                    <a:lnTo>
                      <a:pt x="355" y="439"/>
                    </a:lnTo>
                    <a:lnTo>
                      <a:pt x="345" y="457"/>
                    </a:lnTo>
                    <a:lnTo>
                      <a:pt x="334" y="472"/>
                    </a:lnTo>
                    <a:lnTo>
                      <a:pt x="322" y="487"/>
                    </a:lnTo>
                    <a:lnTo>
                      <a:pt x="309" y="501"/>
                    </a:lnTo>
                    <a:lnTo>
                      <a:pt x="303" y="505"/>
                    </a:lnTo>
                    <a:lnTo>
                      <a:pt x="299" y="508"/>
                    </a:lnTo>
                    <a:lnTo>
                      <a:pt x="295" y="510"/>
                    </a:lnTo>
                    <a:lnTo>
                      <a:pt x="290" y="514"/>
                    </a:lnTo>
                    <a:lnTo>
                      <a:pt x="286" y="516"/>
                    </a:lnTo>
                    <a:lnTo>
                      <a:pt x="280" y="518"/>
                    </a:lnTo>
                    <a:lnTo>
                      <a:pt x="276" y="520"/>
                    </a:lnTo>
                    <a:lnTo>
                      <a:pt x="270" y="522"/>
                    </a:lnTo>
                    <a:lnTo>
                      <a:pt x="234" y="528"/>
                    </a:lnTo>
                    <a:lnTo>
                      <a:pt x="197" y="537"/>
                    </a:lnTo>
                    <a:lnTo>
                      <a:pt x="163" y="551"/>
                    </a:lnTo>
                    <a:lnTo>
                      <a:pt x="128" y="564"/>
                    </a:lnTo>
                    <a:lnTo>
                      <a:pt x="96" y="581"/>
                    </a:lnTo>
                    <a:lnTo>
                      <a:pt x="63" y="599"/>
                    </a:lnTo>
                    <a:lnTo>
                      <a:pt x="32" y="616"/>
                    </a:lnTo>
                    <a:lnTo>
                      <a:pt x="0" y="63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66" name="Freeform 267"/>
              <p:cNvSpPr>
                <a:spLocks/>
              </p:cNvSpPr>
              <p:nvPr/>
            </p:nvSpPr>
            <p:spPr bwMode="auto">
              <a:xfrm>
                <a:off x="3080" y="1843"/>
                <a:ext cx="29" cy="23"/>
              </a:xfrm>
              <a:custGeom>
                <a:avLst/>
                <a:gdLst>
                  <a:gd name="T0" fmla="*/ 0 w 253"/>
                  <a:gd name="T1" fmla="*/ 0 h 194"/>
                  <a:gd name="T2" fmla="*/ 0 w 253"/>
                  <a:gd name="T3" fmla="*/ 0 h 194"/>
                  <a:gd name="T4" fmla="*/ 0 w 253"/>
                  <a:gd name="T5" fmla="*/ 0 h 194"/>
                  <a:gd name="T6" fmla="*/ 0 w 253"/>
                  <a:gd name="T7" fmla="*/ 0 h 194"/>
                  <a:gd name="T8" fmla="*/ 0 w 253"/>
                  <a:gd name="T9" fmla="*/ 0 h 194"/>
                  <a:gd name="T10" fmla="*/ 0 w 253"/>
                  <a:gd name="T11" fmla="*/ 0 h 194"/>
                  <a:gd name="T12" fmla="*/ 0 w 253"/>
                  <a:gd name="T13" fmla="*/ 0 h 194"/>
                  <a:gd name="T14" fmla="*/ 0 w 253"/>
                  <a:gd name="T15" fmla="*/ 0 h 194"/>
                  <a:gd name="T16" fmla="*/ 0 w 253"/>
                  <a:gd name="T17" fmla="*/ 0 h 194"/>
                  <a:gd name="T18" fmla="*/ 0 w 253"/>
                  <a:gd name="T19" fmla="*/ 0 h 194"/>
                  <a:gd name="T20" fmla="*/ 0 w 253"/>
                  <a:gd name="T21" fmla="*/ 0 h 194"/>
                  <a:gd name="T22" fmla="*/ 0 w 253"/>
                  <a:gd name="T23" fmla="*/ 0 h 194"/>
                  <a:gd name="T24" fmla="*/ 0 w 253"/>
                  <a:gd name="T25" fmla="*/ 0 h 194"/>
                  <a:gd name="T26" fmla="*/ 0 w 253"/>
                  <a:gd name="T27" fmla="*/ 0 h 194"/>
                  <a:gd name="T28" fmla="*/ 0 w 253"/>
                  <a:gd name="T29" fmla="*/ 0 h 194"/>
                  <a:gd name="T30" fmla="*/ 0 w 253"/>
                  <a:gd name="T31" fmla="*/ 0 h 194"/>
                  <a:gd name="T32" fmla="*/ 0 w 253"/>
                  <a:gd name="T33" fmla="*/ 0 h 194"/>
                  <a:gd name="T34" fmla="*/ 0 w 253"/>
                  <a:gd name="T35" fmla="*/ 0 h 194"/>
                  <a:gd name="T36" fmla="*/ 0 w 253"/>
                  <a:gd name="T37" fmla="*/ 0 h 194"/>
                  <a:gd name="T38" fmla="*/ 0 w 253"/>
                  <a:gd name="T39" fmla="*/ 0 h 194"/>
                  <a:gd name="T40" fmla="*/ 0 w 253"/>
                  <a:gd name="T41" fmla="*/ 0 h 194"/>
                  <a:gd name="T42" fmla="*/ 0 w 253"/>
                  <a:gd name="T43" fmla="*/ 0 h 194"/>
                  <a:gd name="T44" fmla="*/ 0 w 253"/>
                  <a:gd name="T45" fmla="*/ 0 h 1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3"/>
                  <a:gd name="T70" fmla="*/ 0 h 194"/>
                  <a:gd name="T71" fmla="*/ 253 w 253"/>
                  <a:gd name="T72" fmla="*/ 194 h 1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3" h="194">
                    <a:moveTo>
                      <a:pt x="0" y="194"/>
                    </a:moveTo>
                    <a:lnTo>
                      <a:pt x="13" y="179"/>
                    </a:lnTo>
                    <a:lnTo>
                      <a:pt x="23" y="163"/>
                    </a:lnTo>
                    <a:lnTo>
                      <a:pt x="31" y="146"/>
                    </a:lnTo>
                    <a:lnTo>
                      <a:pt x="38" y="129"/>
                    </a:lnTo>
                    <a:lnTo>
                      <a:pt x="42" y="111"/>
                    </a:lnTo>
                    <a:lnTo>
                      <a:pt x="46" y="92"/>
                    </a:lnTo>
                    <a:lnTo>
                      <a:pt x="52" y="75"/>
                    </a:lnTo>
                    <a:lnTo>
                      <a:pt x="57" y="58"/>
                    </a:lnTo>
                    <a:lnTo>
                      <a:pt x="65" y="44"/>
                    </a:lnTo>
                    <a:lnTo>
                      <a:pt x="73" y="33"/>
                    </a:lnTo>
                    <a:lnTo>
                      <a:pt x="82" y="25"/>
                    </a:lnTo>
                    <a:lnTo>
                      <a:pt x="94" y="19"/>
                    </a:lnTo>
                    <a:lnTo>
                      <a:pt x="105" y="14"/>
                    </a:lnTo>
                    <a:lnTo>
                      <a:pt x="117" y="12"/>
                    </a:lnTo>
                    <a:lnTo>
                      <a:pt x="130" y="10"/>
                    </a:lnTo>
                    <a:lnTo>
                      <a:pt x="144" y="10"/>
                    </a:lnTo>
                    <a:lnTo>
                      <a:pt x="171" y="8"/>
                    </a:lnTo>
                    <a:lnTo>
                      <a:pt x="199" y="10"/>
                    </a:lnTo>
                    <a:lnTo>
                      <a:pt x="213" y="8"/>
                    </a:lnTo>
                    <a:lnTo>
                      <a:pt x="226" y="6"/>
                    </a:lnTo>
                    <a:lnTo>
                      <a:pt x="240" y="4"/>
                    </a:lnTo>
                    <a:lnTo>
                      <a:pt x="2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67" name="Freeform 268"/>
              <p:cNvSpPr>
                <a:spLocks/>
              </p:cNvSpPr>
              <p:nvPr/>
            </p:nvSpPr>
            <p:spPr bwMode="auto">
              <a:xfrm>
                <a:off x="2980" y="1763"/>
                <a:ext cx="79" cy="11"/>
              </a:xfrm>
              <a:custGeom>
                <a:avLst/>
                <a:gdLst>
                  <a:gd name="T0" fmla="*/ 0 w 692"/>
                  <a:gd name="T1" fmla="*/ 0 h 94"/>
                  <a:gd name="T2" fmla="*/ 0 w 692"/>
                  <a:gd name="T3" fmla="*/ 0 h 94"/>
                  <a:gd name="T4" fmla="*/ 0 w 692"/>
                  <a:gd name="T5" fmla="*/ 0 h 94"/>
                  <a:gd name="T6" fmla="*/ 0 w 692"/>
                  <a:gd name="T7" fmla="*/ 0 h 94"/>
                  <a:gd name="T8" fmla="*/ 0 w 692"/>
                  <a:gd name="T9" fmla="*/ 0 h 94"/>
                  <a:gd name="T10" fmla="*/ 0 w 692"/>
                  <a:gd name="T11" fmla="*/ 0 h 94"/>
                  <a:gd name="T12" fmla="*/ 0 w 692"/>
                  <a:gd name="T13" fmla="*/ 0 h 94"/>
                  <a:gd name="T14" fmla="*/ 0 w 692"/>
                  <a:gd name="T15" fmla="*/ 0 h 94"/>
                  <a:gd name="T16" fmla="*/ 0 w 692"/>
                  <a:gd name="T17" fmla="*/ 0 h 94"/>
                  <a:gd name="T18" fmla="*/ 0 w 692"/>
                  <a:gd name="T19" fmla="*/ 0 h 94"/>
                  <a:gd name="T20" fmla="*/ 0 w 692"/>
                  <a:gd name="T21" fmla="*/ 0 h 94"/>
                  <a:gd name="T22" fmla="*/ 0 w 692"/>
                  <a:gd name="T23" fmla="*/ 0 h 94"/>
                  <a:gd name="T24" fmla="*/ 0 w 692"/>
                  <a:gd name="T25" fmla="*/ 0 h 94"/>
                  <a:gd name="T26" fmla="*/ 0 w 692"/>
                  <a:gd name="T27" fmla="*/ 0 h 94"/>
                  <a:gd name="T28" fmla="*/ 0 w 692"/>
                  <a:gd name="T29" fmla="*/ 0 h 94"/>
                  <a:gd name="T30" fmla="*/ 0 w 692"/>
                  <a:gd name="T31" fmla="*/ 0 h 94"/>
                  <a:gd name="T32" fmla="*/ 0 w 692"/>
                  <a:gd name="T33" fmla="*/ 0 h 94"/>
                  <a:gd name="T34" fmla="*/ 0 w 692"/>
                  <a:gd name="T35" fmla="*/ 0 h 94"/>
                  <a:gd name="T36" fmla="*/ 0 w 692"/>
                  <a:gd name="T37" fmla="*/ 0 h 94"/>
                  <a:gd name="T38" fmla="*/ 0 w 692"/>
                  <a:gd name="T39" fmla="*/ 0 h 94"/>
                  <a:gd name="T40" fmla="*/ 0 w 692"/>
                  <a:gd name="T41" fmla="*/ 0 h 94"/>
                  <a:gd name="T42" fmla="*/ 0 w 692"/>
                  <a:gd name="T43" fmla="*/ 0 h 94"/>
                  <a:gd name="T44" fmla="*/ 0 w 692"/>
                  <a:gd name="T45" fmla="*/ 0 h 94"/>
                  <a:gd name="T46" fmla="*/ 0 w 692"/>
                  <a:gd name="T47" fmla="*/ 0 h 94"/>
                  <a:gd name="T48" fmla="*/ 0 w 692"/>
                  <a:gd name="T49" fmla="*/ 0 h 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2"/>
                  <a:gd name="T76" fmla="*/ 0 h 94"/>
                  <a:gd name="T77" fmla="*/ 692 w 692"/>
                  <a:gd name="T78" fmla="*/ 94 h 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2" h="94">
                    <a:moveTo>
                      <a:pt x="0" y="0"/>
                    </a:moveTo>
                    <a:lnTo>
                      <a:pt x="31" y="4"/>
                    </a:lnTo>
                    <a:lnTo>
                      <a:pt x="61" y="5"/>
                    </a:lnTo>
                    <a:lnTo>
                      <a:pt x="92" y="7"/>
                    </a:lnTo>
                    <a:lnTo>
                      <a:pt x="123" y="9"/>
                    </a:lnTo>
                    <a:lnTo>
                      <a:pt x="153" y="13"/>
                    </a:lnTo>
                    <a:lnTo>
                      <a:pt x="184" y="19"/>
                    </a:lnTo>
                    <a:lnTo>
                      <a:pt x="215" y="28"/>
                    </a:lnTo>
                    <a:lnTo>
                      <a:pt x="244" y="42"/>
                    </a:lnTo>
                    <a:lnTo>
                      <a:pt x="282" y="40"/>
                    </a:lnTo>
                    <a:lnTo>
                      <a:pt x="320" y="42"/>
                    </a:lnTo>
                    <a:lnTo>
                      <a:pt x="361" y="44"/>
                    </a:lnTo>
                    <a:lnTo>
                      <a:pt x="399" y="48"/>
                    </a:lnTo>
                    <a:lnTo>
                      <a:pt x="437" y="53"/>
                    </a:lnTo>
                    <a:lnTo>
                      <a:pt x="476" y="61"/>
                    </a:lnTo>
                    <a:lnTo>
                      <a:pt x="514" y="71"/>
                    </a:lnTo>
                    <a:lnTo>
                      <a:pt x="552" y="84"/>
                    </a:lnTo>
                    <a:lnTo>
                      <a:pt x="570" y="88"/>
                    </a:lnTo>
                    <a:lnTo>
                      <a:pt x="587" y="92"/>
                    </a:lnTo>
                    <a:lnTo>
                      <a:pt x="604" y="94"/>
                    </a:lnTo>
                    <a:lnTo>
                      <a:pt x="621" y="94"/>
                    </a:lnTo>
                    <a:lnTo>
                      <a:pt x="639" y="94"/>
                    </a:lnTo>
                    <a:lnTo>
                      <a:pt x="658" y="92"/>
                    </a:lnTo>
                    <a:lnTo>
                      <a:pt x="675" y="90"/>
                    </a:lnTo>
                    <a:lnTo>
                      <a:pt x="692" y="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68" name="Freeform 269"/>
              <p:cNvSpPr>
                <a:spLocks/>
              </p:cNvSpPr>
              <p:nvPr/>
            </p:nvSpPr>
            <p:spPr bwMode="auto">
              <a:xfrm>
                <a:off x="3051" y="1785"/>
                <a:ext cx="60" cy="3"/>
              </a:xfrm>
              <a:custGeom>
                <a:avLst/>
                <a:gdLst>
                  <a:gd name="T0" fmla="*/ 0 w 524"/>
                  <a:gd name="T1" fmla="*/ 0 h 27"/>
                  <a:gd name="T2" fmla="*/ 0 w 524"/>
                  <a:gd name="T3" fmla="*/ 0 h 27"/>
                  <a:gd name="T4" fmla="*/ 0 w 524"/>
                  <a:gd name="T5" fmla="*/ 0 h 27"/>
                  <a:gd name="T6" fmla="*/ 0 w 524"/>
                  <a:gd name="T7" fmla="*/ 0 h 27"/>
                  <a:gd name="T8" fmla="*/ 0 w 524"/>
                  <a:gd name="T9" fmla="*/ 0 h 27"/>
                  <a:gd name="T10" fmla="*/ 0 w 524"/>
                  <a:gd name="T11" fmla="*/ 0 h 27"/>
                  <a:gd name="T12" fmla="*/ 0 w 524"/>
                  <a:gd name="T13" fmla="*/ 0 h 27"/>
                  <a:gd name="T14" fmla="*/ 0 w 524"/>
                  <a:gd name="T15" fmla="*/ 0 h 27"/>
                  <a:gd name="T16" fmla="*/ 0 w 524"/>
                  <a:gd name="T17" fmla="*/ 0 h 27"/>
                  <a:gd name="T18" fmla="*/ 0 w 524"/>
                  <a:gd name="T19" fmla="*/ 0 h 27"/>
                  <a:gd name="T20" fmla="*/ 0 w 524"/>
                  <a:gd name="T21" fmla="*/ 0 h 27"/>
                  <a:gd name="T22" fmla="*/ 0 w 524"/>
                  <a:gd name="T23" fmla="*/ 0 h 27"/>
                  <a:gd name="T24" fmla="*/ 0 w 524"/>
                  <a:gd name="T25" fmla="*/ 0 h 27"/>
                  <a:gd name="T26" fmla="*/ 0 w 524"/>
                  <a:gd name="T27" fmla="*/ 0 h 27"/>
                  <a:gd name="T28" fmla="*/ 0 w 524"/>
                  <a:gd name="T29" fmla="*/ 0 h 27"/>
                  <a:gd name="T30" fmla="*/ 0 w 524"/>
                  <a:gd name="T31" fmla="*/ 0 h 27"/>
                  <a:gd name="T32" fmla="*/ 0 w 524"/>
                  <a:gd name="T33" fmla="*/ 0 h 27"/>
                  <a:gd name="T34" fmla="*/ 0 w 524"/>
                  <a:gd name="T35" fmla="*/ 0 h 27"/>
                  <a:gd name="T36" fmla="*/ 0 w 524"/>
                  <a:gd name="T37" fmla="*/ 0 h 27"/>
                  <a:gd name="T38" fmla="*/ 0 w 524"/>
                  <a:gd name="T39" fmla="*/ 0 h 27"/>
                  <a:gd name="T40" fmla="*/ 0 w 524"/>
                  <a:gd name="T41" fmla="*/ 0 h 27"/>
                  <a:gd name="T42" fmla="*/ 0 w 524"/>
                  <a:gd name="T43" fmla="*/ 0 h 27"/>
                  <a:gd name="T44" fmla="*/ 0 w 524"/>
                  <a:gd name="T45" fmla="*/ 0 h 27"/>
                  <a:gd name="T46" fmla="*/ 0 w 524"/>
                  <a:gd name="T47" fmla="*/ 0 h 27"/>
                  <a:gd name="T48" fmla="*/ 0 w 524"/>
                  <a:gd name="T49" fmla="*/ 0 h 27"/>
                  <a:gd name="T50" fmla="*/ 0 w 524"/>
                  <a:gd name="T51" fmla="*/ 0 h 27"/>
                  <a:gd name="T52" fmla="*/ 0 w 524"/>
                  <a:gd name="T53" fmla="*/ 0 h 27"/>
                  <a:gd name="T54" fmla="*/ 0 w 524"/>
                  <a:gd name="T55" fmla="*/ 0 h 27"/>
                  <a:gd name="T56" fmla="*/ 0 w 524"/>
                  <a:gd name="T57" fmla="*/ 0 h 27"/>
                  <a:gd name="T58" fmla="*/ 0 w 524"/>
                  <a:gd name="T59" fmla="*/ 0 h 27"/>
                  <a:gd name="T60" fmla="*/ 0 w 524"/>
                  <a:gd name="T61" fmla="*/ 0 h 27"/>
                  <a:gd name="T62" fmla="*/ 0 w 524"/>
                  <a:gd name="T63" fmla="*/ 0 h 27"/>
                  <a:gd name="T64" fmla="*/ 0 w 524"/>
                  <a:gd name="T65" fmla="*/ 0 h 27"/>
                  <a:gd name="T66" fmla="*/ 0 w 524"/>
                  <a:gd name="T67" fmla="*/ 0 h 27"/>
                  <a:gd name="T68" fmla="*/ 0 w 524"/>
                  <a:gd name="T69" fmla="*/ 0 h 27"/>
                  <a:gd name="T70" fmla="*/ 0 w 524"/>
                  <a:gd name="T71" fmla="*/ 0 h 27"/>
                  <a:gd name="T72" fmla="*/ 0 w 524"/>
                  <a:gd name="T73" fmla="*/ 0 h 27"/>
                  <a:gd name="T74" fmla="*/ 0 w 524"/>
                  <a:gd name="T75" fmla="*/ 0 h 27"/>
                  <a:gd name="T76" fmla="*/ 0 w 524"/>
                  <a:gd name="T77" fmla="*/ 0 h 27"/>
                  <a:gd name="T78" fmla="*/ 0 w 524"/>
                  <a:gd name="T79" fmla="*/ 0 h 27"/>
                  <a:gd name="T80" fmla="*/ 0 w 524"/>
                  <a:gd name="T81" fmla="*/ 0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4"/>
                  <a:gd name="T124" fmla="*/ 0 h 27"/>
                  <a:gd name="T125" fmla="*/ 524 w 524"/>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4" h="27">
                    <a:moveTo>
                      <a:pt x="0" y="23"/>
                    </a:moveTo>
                    <a:lnTo>
                      <a:pt x="2" y="23"/>
                    </a:lnTo>
                    <a:lnTo>
                      <a:pt x="5" y="23"/>
                    </a:lnTo>
                    <a:lnTo>
                      <a:pt x="9" y="25"/>
                    </a:lnTo>
                    <a:lnTo>
                      <a:pt x="11" y="25"/>
                    </a:lnTo>
                    <a:lnTo>
                      <a:pt x="15" y="27"/>
                    </a:lnTo>
                    <a:lnTo>
                      <a:pt x="17" y="27"/>
                    </a:lnTo>
                    <a:lnTo>
                      <a:pt x="19" y="27"/>
                    </a:lnTo>
                    <a:lnTo>
                      <a:pt x="21" y="27"/>
                    </a:lnTo>
                    <a:lnTo>
                      <a:pt x="29" y="23"/>
                    </a:lnTo>
                    <a:lnTo>
                      <a:pt x="34" y="17"/>
                    </a:lnTo>
                    <a:lnTo>
                      <a:pt x="40" y="13"/>
                    </a:lnTo>
                    <a:lnTo>
                      <a:pt x="46" y="11"/>
                    </a:lnTo>
                    <a:lnTo>
                      <a:pt x="52" y="7"/>
                    </a:lnTo>
                    <a:lnTo>
                      <a:pt x="59" y="5"/>
                    </a:lnTo>
                    <a:lnTo>
                      <a:pt x="65" y="4"/>
                    </a:lnTo>
                    <a:lnTo>
                      <a:pt x="73" y="2"/>
                    </a:lnTo>
                    <a:lnTo>
                      <a:pt x="88" y="0"/>
                    </a:lnTo>
                    <a:lnTo>
                      <a:pt x="103" y="0"/>
                    </a:lnTo>
                    <a:lnTo>
                      <a:pt x="121" y="2"/>
                    </a:lnTo>
                    <a:lnTo>
                      <a:pt x="136" y="4"/>
                    </a:lnTo>
                    <a:lnTo>
                      <a:pt x="151" y="5"/>
                    </a:lnTo>
                    <a:lnTo>
                      <a:pt x="167" y="7"/>
                    </a:lnTo>
                    <a:lnTo>
                      <a:pt x="182" y="9"/>
                    </a:lnTo>
                    <a:lnTo>
                      <a:pt x="197" y="11"/>
                    </a:lnTo>
                    <a:lnTo>
                      <a:pt x="209" y="13"/>
                    </a:lnTo>
                    <a:lnTo>
                      <a:pt x="220" y="13"/>
                    </a:lnTo>
                    <a:lnTo>
                      <a:pt x="232" y="13"/>
                    </a:lnTo>
                    <a:lnTo>
                      <a:pt x="243" y="13"/>
                    </a:lnTo>
                    <a:lnTo>
                      <a:pt x="255" y="13"/>
                    </a:lnTo>
                    <a:lnTo>
                      <a:pt x="266" y="11"/>
                    </a:lnTo>
                    <a:lnTo>
                      <a:pt x="278" y="9"/>
                    </a:lnTo>
                    <a:lnTo>
                      <a:pt x="289" y="7"/>
                    </a:lnTo>
                    <a:lnTo>
                      <a:pt x="318" y="5"/>
                    </a:lnTo>
                    <a:lnTo>
                      <a:pt x="349" y="5"/>
                    </a:lnTo>
                    <a:lnTo>
                      <a:pt x="378" y="7"/>
                    </a:lnTo>
                    <a:lnTo>
                      <a:pt x="406" y="11"/>
                    </a:lnTo>
                    <a:lnTo>
                      <a:pt x="435" y="15"/>
                    </a:lnTo>
                    <a:lnTo>
                      <a:pt x="464" y="17"/>
                    </a:lnTo>
                    <a:lnTo>
                      <a:pt x="495" y="19"/>
                    </a:lnTo>
                    <a:lnTo>
                      <a:pt x="524"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69" name="Freeform 270"/>
              <p:cNvSpPr>
                <a:spLocks/>
              </p:cNvSpPr>
              <p:nvPr/>
            </p:nvSpPr>
            <p:spPr bwMode="auto">
              <a:xfrm>
                <a:off x="3183" y="1824"/>
                <a:ext cx="42" cy="16"/>
              </a:xfrm>
              <a:custGeom>
                <a:avLst/>
                <a:gdLst>
                  <a:gd name="T0" fmla="*/ 0 w 364"/>
                  <a:gd name="T1" fmla="*/ 0 h 142"/>
                  <a:gd name="T2" fmla="*/ 0 w 364"/>
                  <a:gd name="T3" fmla="*/ 0 h 142"/>
                  <a:gd name="T4" fmla="*/ 0 w 364"/>
                  <a:gd name="T5" fmla="*/ 0 h 142"/>
                  <a:gd name="T6" fmla="*/ 0 w 364"/>
                  <a:gd name="T7" fmla="*/ 0 h 142"/>
                  <a:gd name="T8" fmla="*/ 0 w 364"/>
                  <a:gd name="T9" fmla="*/ 0 h 142"/>
                  <a:gd name="T10" fmla="*/ 0 w 364"/>
                  <a:gd name="T11" fmla="*/ 0 h 142"/>
                  <a:gd name="T12" fmla="*/ 0 w 364"/>
                  <a:gd name="T13" fmla="*/ 0 h 142"/>
                  <a:gd name="T14" fmla="*/ 0 w 364"/>
                  <a:gd name="T15" fmla="*/ 0 h 142"/>
                  <a:gd name="T16" fmla="*/ 0 w 364"/>
                  <a:gd name="T17" fmla="*/ 0 h 142"/>
                  <a:gd name="T18" fmla="*/ 0 w 364"/>
                  <a:gd name="T19" fmla="*/ 0 h 142"/>
                  <a:gd name="T20" fmla="*/ 0 w 364"/>
                  <a:gd name="T21" fmla="*/ 0 h 142"/>
                  <a:gd name="T22" fmla="*/ 0 w 364"/>
                  <a:gd name="T23" fmla="*/ 0 h 142"/>
                  <a:gd name="T24" fmla="*/ 0 w 364"/>
                  <a:gd name="T25" fmla="*/ 0 h 142"/>
                  <a:gd name="T26" fmla="*/ 0 w 364"/>
                  <a:gd name="T27" fmla="*/ 0 h 142"/>
                  <a:gd name="T28" fmla="*/ 0 w 364"/>
                  <a:gd name="T29" fmla="*/ 0 h 142"/>
                  <a:gd name="T30" fmla="*/ 0 w 364"/>
                  <a:gd name="T31" fmla="*/ 0 h 142"/>
                  <a:gd name="T32" fmla="*/ 0 w 364"/>
                  <a:gd name="T33" fmla="*/ 0 h 142"/>
                  <a:gd name="T34" fmla="*/ 0 w 364"/>
                  <a:gd name="T35" fmla="*/ 0 h 142"/>
                  <a:gd name="T36" fmla="*/ 0 w 364"/>
                  <a:gd name="T37" fmla="*/ 0 h 142"/>
                  <a:gd name="T38" fmla="*/ 0 w 364"/>
                  <a:gd name="T39" fmla="*/ 0 h 142"/>
                  <a:gd name="T40" fmla="*/ 0 w 364"/>
                  <a:gd name="T41" fmla="*/ 0 h 142"/>
                  <a:gd name="T42" fmla="*/ 0 w 364"/>
                  <a:gd name="T43" fmla="*/ 0 h 142"/>
                  <a:gd name="T44" fmla="*/ 0 w 364"/>
                  <a:gd name="T45" fmla="*/ 0 h 142"/>
                  <a:gd name="T46" fmla="*/ 0 w 364"/>
                  <a:gd name="T47" fmla="*/ 0 h 142"/>
                  <a:gd name="T48" fmla="*/ 0 w 364"/>
                  <a:gd name="T49" fmla="*/ 0 h 142"/>
                  <a:gd name="T50" fmla="*/ 0 w 364"/>
                  <a:gd name="T51" fmla="*/ 0 h 142"/>
                  <a:gd name="T52" fmla="*/ 0 w 364"/>
                  <a:gd name="T53" fmla="*/ 0 h 142"/>
                  <a:gd name="T54" fmla="*/ 0 w 364"/>
                  <a:gd name="T55" fmla="*/ 0 h 142"/>
                  <a:gd name="T56" fmla="*/ 0 w 364"/>
                  <a:gd name="T57" fmla="*/ 0 h 142"/>
                  <a:gd name="T58" fmla="*/ 0 w 364"/>
                  <a:gd name="T59" fmla="*/ 0 h 142"/>
                  <a:gd name="T60" fmla="*/ 0 w 364"/>
                  <a:gd name="T61" fmla="*/ 0 h 142"/>
                  <a:gd name="T62" fmla="*/ 0 w 364"/>
                  <a:gd name="T63" fmla="*/ 0 h 142"/>
                  <a:gd name="T64" fmla="*/ 0 w 364"/>
                  <a:gd name="T65" fmla="*/ 0 h 142"/>
                  <a:gd name="T66" fmla="*/ 0 w 364"/>
                  <a:gd name="T67" fmla="*/ 0 h 142"/>
                  <a:gd name="T68" fmla="*/ 0 w 364"/>
                  <a:gd name="T69" fmla="*/ 0 h 142"/>
                  <a:gd name="T70" fmla="*/ 0 w 364"/>
                  <a:gd name="T71" fmla="*/ 0 h 142"/>
                  <a:gd name="T72" fmla="*/ 0 w 364"/>
                  <a:gd name="T73" fmla="*/ 0 h 142"/>
                  <a:gd name="T74" fmla="*/ 0 w 364"/>
                  <a:gd name="T75" fmla="*/ 0 h 142"/>
                  <a:gd name="T76" fmla="*/ 0 w 364"/>
                  <a:gd name="T77" fmla="*/ 0 h 142"/>
                  <a:gd name="T78" fmla="*/ 0 w 364"/>
                  <a:gd name="T79" fmla="*/ 0 h 142"/>
                  <a:gd name="T80" fmla="*/ 0 w 364"/>
                  <a:gd name="T81" fmla="*/ 0 h 1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4"/>
                  <a:gd name="T124" fmla="*/ 0 h 142"/>
                  <a:gd name="T125" fmla="*/ 364 w 364"/>
                  <a:gd name="T126" fmla="*/ 142 h 1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4" h="142">
                    <a:moveTo>
                      <a:pt x="364" y="142"/>
                    </a:moveTo>
                    <a:lnTo>
                      <a:pt x="353" y="138"/>
                    </a:lnTo>
                    <a:lnTo>
                      <a:pt x="339" y="138"/>
                    </a:lnTo>
                    <a:lnTo>
                      <a:pt x="328" y="138"/>
                    </a:lnTo>
                    <a:lnTo>
                      <a:pt x="316" y="140"/>
                    </a:lnTo>
                    <a:lnTo>
                      <a:pt x="303" y="140"/>
                    </a:lnTo>
                    <a:lnTo>
                      <a:pt x="291" y="142"/>
                    </a:lnTo>
                    <a:lnTo>
                      <a:pt x="280" y="140"/>
                    </a:lnTo>
                    <a:lnTo>
                      <a:pt x="268" y="136"/>
                    </a:lnTo>
                    <a:lnTo>
                      <a:pt x="265" y="134"/>
                    </a:lnTo>
                    <a:lnTo>
                      <a:pt x="259" y="133"/>
                    </a:lnTo>
                    <a:lnTo>
                      <a:pt x="255" y="131"/>
                    </a:lnTo>
                    <a:lnTo>
                      <a:pt x="251" y="129"/>
                    </a:lnTo>
                    <a:lnTo>
                      <a:pt x="247" y="127"/>
                    </a:lnTo>
                    <a:lnTo>
                      <a:pt x="244" y="125"/>
                    </a:lnTo>
                    <a:lnTo>
                      <a:pt x="240" y="121"/>
                    </a:lnTo>
                    <a:lnTo>
                      <a:pt x="236" y="119"/>
                    </a:lnTo>
                    <a:lnTo>
                      <a:pt x="226" y="106"/>
                    </a:lnTo>
                    <a:lnTo>
                      <a:pt x="217" y="94"/>
                    </a:lnTo>
                    <a:lnTo>
                      <a:pt x="209" y="83"/>
                    </a:lnTo>
                    <a:lnTo>
                      <a:pt x="201" y="69"/>
                    </a:lnTo>
                    <a:lnTo>
                      <a:pt x="192" y="58"/>
                    </a:lnTo>
                    <a:lnTo>
                      <a:pt x="182" y="48"/>
                    </a:lnTo>
                    <a:lnTo>
                      <a:pt x="171" y="40"/>
                    </a:lnTo>
                    <a:lnTo>
                      <a:pt x="157" y="35"/>
                    </a:lnTo>
                    <a:lnTo>
                      <a:pt x="140" y="31"/>
                    </a:lnTo>
                    <a:lnTo>
                      <a:pt x="123" y="29"/>
                    </a:lnTo>
                    <a:lnTo>
                      <a:pt x="107" y="27"/>
                    </a:lnTo>
                    <a:lnTo>
                      <a:pt x="90" y="27"/>
                    </a:lnTo>
                    <a:lnTo>
                      <a:pt x="73" y="25"/>
                    </a:lnTo>
                    <a:lnTo>
                      <a:pt x="57" y="23"/>
                    </a:lnTo>
                    <a:lnTo>
                      <a:pt x="40" y="21"/>
                    </a:lnTo>
                    <a:lnTo>
                      <a:pt x="25" y="16"/>
                    </a:lnTo>
                    <a:lnTo>
                      <a:pt x="23" y="14"/>
                    </a:lnTo>
                    <a:lnTo>
                      <a:pt x="19" y="14"/>
                    </a:lnTo>
                    <a:lnTo>
                      <a:pt x="15" y="12"/>
                    </a:lnTo>
                    <a:lnTo>
                      <a:pt x="11" y="12"/>
                    </a:lnTo>
                    <a:lnTo>
                      <a:pt x="8" y="10"/>
                    </a:lnTo>
                    <a:lnTo>
                      <a:pt x="4" y="8"/>
                    </a:lnTo>
                    <a:lnTo>
                      <a:pt x="2" y="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70" name="Freeform 271"/>
              <p:cNvSpPr>
                <a:spLocks/>
              </p:cNvSpPr>
              <p:nvPr/>
            </p:nvSpPr>
            <p:spPr bwMode="auto">
              <a:xfrm>
                <a:off x="3230" y="1812"/>
                <a:ext cx="47" cy="23"/>
              </a:xfrm>
              <a:custGeom>
                <a:avLst/>
                <a:gdLst>
                  <a:gd name="T0" fmla="*/ 0 w 408"/>
                  <a:gd name="T1" fmla="*/ 0 h 193"/>
                  <a:gd name="T2" fmla="*/ 0 w 408"/>
                  <a:gd name="T3" fmla="*/ 0 h 193"/>
                  <a:gd name="T4" fmla="*/ 0 w 408"/>
                  <a:gd name="T5" fmla="*/ 0 h 193"/>
                  <a:gd name="T6" fmla="*/ 0 w 408"/>
                  <a:gd name="T7" fmla="*/ 0 h 193"/>
                  <a:gd name="T8" fmla="*/ 0 w 408"/>
                  <a:gd name="T9" fmla="*/ 0 h 193"/>
                  <a:gd name="T10" fmla="*/ 0 w 408"/>
                  <a:gd name="T11" fmla="*/ 0 h 193"/>
                  <a:gd name="T12" fmla="*/ 0 w 408"/>
                  <a:gd name="T13" fmla="*/ 0 h 193"/>
                  <a:gd name="T14" fmla="*/ 0 w 408"/>
                  <a:gd name="T15" fmla="*/ 0 h 193"/>
                  <a:gd name="T16" fmla="*/ 0 w 408"/>
                  <a:gd name="T17" fmla="*/ 0 h 193"/>
                  <a:gd name="T18" fmla="*/ 0 w 408"/>
                  <a:gd name="T19" fmla="*/ 0 h 193"/>
                  <a:gd name="T20" fmla="*/ 0 w 408"/>
                  <a:gd name="T21" fmla="*/ 0 h 193"/>
                  <a:gd name="T22" fmla="*/ 0 w 408"/>
                  <a:gd name="T23" fmla="*/ 0 h 193"/>
                  <a:gd name="T24" fmla="*/ 0 w 408"/>
                  <a:gd name="T25" fmla="*/ 0 h 193"/>
                  <a:gd name="T26" fmla="*/ 0 w 408"/>
                  <a:gd name="T27" fmla="*/ 0 h 193"/>
                  <a:gd name="T28" fmla="*/ 0 w 408"/>
                  <a:gd name="T29" fmla="*/ 0 h 193"/>
                  <a:gd name="T30" fmla="*/ 0 w 408"/>
                  <a:gd name="T31" fmla="*/ 0 h 193"/>
                  <a:gd name="T32" fmla="*/ 0 w 408"/>
                  <a:gd name="T33" fmla="*/ 0 h 193"/>
                  <a:gd name="T34" fmla="*/ 0 w 408"/>
                  <a:gd name="T35" fmla="*/ 0 h 193"/>
                  <a:gd name="T36" fmla="*/ 0 w 408"/>
                  <a:gd name="T37" fmla="*/ 0 h 193"/>
                  <a:gd name="T38" fmla="*/ 0 w 408"/>
                  <a:gd name="T39" fmla="*/ 0 h 193"/>
                  <a:gd name="T40" fmla="*/ 0 w 408"/>
                  <a:gd name="T41" fmla="*/ 0 h 193"/>
                  <a:gd name="T42" fmla="*/ 0 w 408"/>
                  <a:gd name="T43" fmla="*/ 0 h 193"/>
                  <a:gd name="T44" fmla="*/ 0 w 408"/>
                  <a:gd name="T45" fmla="*/ 0 h 193"/>
                  <a:gd name="T46" fmla="*/ 0 w 408"/>
                  <a:gd name="T47" fmla="*/ 0 h 193"/>
                  <a:gd name="T48" fmla="*/ 0 w 408"/>
                  <a:gd name="T49" fmla="*/ 0 h 193"/>
                  <a:gd name="T50" fmla="*/ 0 w 408"/>
                  <a:gd name="T51" fmla="*/ 0 h 193"/>
                  <a:gd name="T52" fmla="*/ 0 w 408"/>
                  <a:gd name="T53" fmla="*/ 0 h 193"/>
                  <a:gd name="T54" fmla="*/ 0 w 408"/>
                  <a:gd name="T55" fmla="*/ 0 h 193"/>
                  <a:gd name="T56" fmla="*/ 0 w 408"/>
                  <a:gd name="T57" fmla="*/ 0 h 193"/>
                  <a:gd name="T58" fmla="*/ 0 w 408"/>
                  <a:gd name="T59" fmla="*/ 0 h 193"/>
                  <a:gd name="T60" fmla="*/ 0 w 408"/>
                  <a:gd name="T61" fmla="*/ 0 h 193"/>
                  <a:gd name="T62" fmla="*/ 0 w 408"/>
                  <a:gd name="T63" fmla="*/ 0 h 193"/>
                  <a:gd name="T64" fmla="*/ 0 w 408"/>
                  <a:gd name="T65" fmla="*/ 0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8"/>
                  <a:gd name="T100" fmla="*/ 0 h 193"/>
                  <a:gd name="T101" fmla="*/ 408 w 408"/>
                  <a:gd name="T102" fmla="*/ 193 h 1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8" h="193">
                    <a:moveTo>
                      <a:pt x="0" y="0"/>
                    </a:moveTo>
                    <a:lnTo>
                      <a:pt x="5" y="5"/>
                    </a:lnTo>
                    <a:lnTo>
                      <a:pt x="11" y="13"/>
                    </a:lnTo>
                    <a:lnTo>
                      <a:pt x="19" y="21"/>
                    </a:lnTo>
                    <a:lnTo>
                      <a:pt x="25" y="28"/>
                    </a:lnTo>
                    <a:lnTo>
                      <a:pt x="30" y="34"/>
                    </a:lnTo>
                    <a:lnTo>
                      <a:pt x="38" y="40"/>
                    </a:lnTo>
                    <a:lnTo>
                      <a:pt x="46" y="46"/>
                    </a:lnTo>
                    <a:lnTo>
                      <a:pt x="53" y="49"/>
                    </a:lnTo>
                    <a:lnTo>
                      <a:pt x="74" y="53"/>
                    </a:lnTo>
                    <a:lnTo>
                      <a:pt x="96" y="59"/>
                    </a:lnTo>
                    <a:lnTo>
                      <a:pt x="115" y="63"/>
                    </a:lnTo>
                    <a:lnTo>
                      <a:pt x="136" y="65"/>
                    </a:lnTo>
                    <a:lnTo>
                      <a:pt x="155" y="69"/>
                    </a:lnTo>
                    <a:lnTo>
                      <a:pt x="174" y="74"/>
                    </a:lnTo>
                    <a:lnTo>
                      <a:pt x="193" y="80"/>
                    </a:lnTo>
                    <a:lnTo>
                      <a:pt x="213" y="88"/>
                    </a:lnTo>
                    <a:lnTo>
                      <a:pt x="230" y="95"/>
                    </a:lnTo>
                    <a:lnTo>
                      <a:pt x="247" y="103"/>
                    </a:lnTo>
                    <a:lnTo>
                      <a:pt x="262" y="113"/>
                    </a:lnTo>
                    <a:lnTo>
                      <a:pt x="280" y="122"/>
                    </a:lnTo>
                    <a:lnTo>
                      <a:pt x="295" y="132"/>
                    </a:lnTo>
                    <a:lnTo>
                      <a:pt x="312" y="141"/>
                    </a:lnTo>
                    <a:lnTo>
                      <a:pt x="330" y="151"/>
                    </a:lnTo>
                    <a:lnTo>
                      <a:pt x="345" y="163"/>
                    </a:lnTo>
                    <a:lnTo>
                      <a:pt x="353" y="166"/>
                    </a:lnTo>
                    <a:lnTo>
                      <a:pt x="360" y="172"/>
                    </a:lnTo>
                    <a:lnTo>
                      <a:pt x="368" y="176"/>
                    </a:lnTo>
                    <a:lnTo>
                      <a:pt x="376" y="180"/>
                    </a:lnTo>
                    <a:lnTo>
                      <a:pt x="383" y="184"/>
                    </a:lnTo>
                    <a:lnTo>
                      <a:pt x="391" y="188"/>
                    </a:lnTo>
                    <a:lnTo>
                      <a:pt x="399" y="191"/>
                    </a:lnTo>
                    <a:lnTo>
                      <a:pt x="408" y="19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71" name="Freeform 272"/>
              <p:cNvSpPr>
                <a:spLocks/>
              </p:cNvSpPr>
              <p:nvPr/>
            </p:nvSpPr>
            <p:spPr bwMode="auto">
              <a:xfrm>
                <a:off x="3316" y="1834"/>
                <a:ext cx="43" cy="7"/>
              </a:xfrm>
              <a:custGeom>
                <a:avLst/>
                <a:gdLst>
                  <a:gd name="T0" fmla="*/ 0 w 374"/>
                  <a:gd name="T1" fmla="*/ 0 h 54"/>
                  <a:gd name="T2" fmla="*/ 0 w 374"/>
                  <a:gd name="T3" fmla="*/ 0 h 54"/>
                  <a:gd name="T4" fmla="*/ 0 w 374"/>
                  <a:gd name="T5" fmla="*/ 0 h 54"/>
                  <a:gd name="T6" fmla="*/ 0 w 374"/>
                  <a:gd name="T7" fmla="*/ 0 h 54"/>
                  <a:gd name="T8" fmla="*/ 0 w 374"/>
                  <a:gd name="T9" fmla="*/ 0 h 54"/>
                  <a:gd name="T10" fmla="*/ 0 w 374"/>
                  <a:gd name="T11" fmla="*/ 0 h 54"/>
                  <a:gd name="T12" fmla="*/ 0 w 374"/>
                  <a:gd name="T13" fmla="*/ 0 h 54"/>
                  <a:gd name="T14" fmla="*/ 0 w 374"/>
                  <a:gd name="T15" fmla="*/ 0 h 54"/>
                  <a:gd name="T16" fmla="*/ 0 w 374"/>
                  <a:gd name="T17" fmla="*/ 0 h 54"/>
                  <a:gd name="T18" fmla="*/ 0 w 374"/>
                  <a:gd name="T19" fmla="*/ 0 h 54"/>
                  <a:gd name="T20" fmla="*/ 0 w 374"/>
                  <a:gd name="T21" fmla="*/ 0 h 54"/>
                  <a:gd name="T22" fmla="*/ 0 w 374"/>
                  <a:gd name="T23" fmla="*/ 0 h 54"/>
                  <a:gd name="T24" fmla="*/ 0 w 374"/>
                  <a:gd name="T25" fmla="*/ 0 h 54"/>
                  <a:gd name="T26" fmla="*/ 0 w 374"/>
                  <a:gd name="T27" fmla="*/ 0 h 54"/>
                  <a:gd name="T28" fmla="*/ 0 w 374"/>
                  <a:gd name="T29" fmla="*/ 0 h 54"/>
                  <a:gd name="T30" fmla="*/ 0 w 374"/>
                  <a:gd name="T31" fmla="*/ 0 h 54"/>
                  <a:gd name="T32" fmla="*/ 0 w 37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4"/>
                  <a:gd name="T52" fmla="*/ 0 h 54"/>
                  <a:gd name="T53" fmla="*/ 374 w 37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4" h="54">
                    <a:moveTo>
                      <a:pt x="0" y="48"/>
                    </a:moveTo>
                    <a:lnTo>
                      <a:pt x="8" y="50"/>
                    </a:lnTo>
                    <a:lnTo>
                      <a:pt x="13" y="54"/>
                    </a:lnTo>
                    <a:lnTo>
                      <a:pt x="21" y="54"/>
                    </a:lnTo>
                    <a:lnTo>
                      <a:pt x="29" y="54"/>
                    </a:lnTo>
                    <a:lnTo>
                      <a:pt x="34" y="54"/>
                    </a:lnTo>
                    <a:lnTo>
                      <a:pt x="42" y="52"/>
                    </a:lnTo>
                    <a:lnTo>
                      <a:pt x="48" y="52"/>
                    </a:lnTo>
                    <a:lnTo>
                      <a:pt x="55" y="50"/>
                    </a:lnTo>
                    <a:lnTo>
                      <a:pt x="96" y="41"/>
                    </a:lnTo>
                    <a:lnTo>
                      <a:pt x="136" y="31"/>
                    </a:lnTo>
                    <a:lnTo>
                      <a:pt x="174" y="21"/>
                    </a:lnTo>
                    <a:lnTo>
                      <a:pt x="215" y="14"/>
                    </a:lnTo>
                    <a:lnTo>
                      <a:pt x="253" y="6"/>
                    </a:lnTo>
                    <a:lnTo>
                      <a:pt x="293" y="2"/>
                    </a:lnTo>
                    <a:lnTo>
                      <a:pt x="332" y="0"/>
                    </a:lnTo>
                    <a:lnTo>
                      <a:pt x="374"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72" name="Freeform 273"/>
              <p:cNvSpPr>
                <a:spLocks/>
              </p:cNvSpPr>
              <p:nvPr/>
            </p:nvSpPr>
            <p:spPr bwMode="auto">
              <a:xfrm>
                <a:off x="3198" y="1796"/>
                <a:ext cx="75" cy="10"/>
              </a:xfrm>
              <a:custGeom>
                <a:avLst/>
                <a:gdLst>
                  <a:gd name="T0" fmla="*/ 0 w 653"/>
                  <a:gd name="T1" fmla="*/ 0 h 83"/>
                  <a:gd name="T2" fmla="*/ 0 w 653"/>
                  <a:gd name="T3" fmla="*/ 0 h 83"/>
                  <a:gd name="T4" fmla="*/ 0 w 653"/>
                  <a:gd name="T5" fmla="*/ 0 h 83"/>
                  <a:gd name="T6" fmla="*/ 0 w 653"/>
                  <a:gd name="T7" fmla="*/ 0 h 83"/>
                  <a:gd name="T8" fmla="*/ 0 w 653"/>
                  <a:gd name="T9" fmla="*/ 0 h 83"/>
                  <a:gd name="T10" fmla="*/ 0 w 653"/>
                  <a:gd name="T11" fmla="*/ 0 h 83"/>
                  <a:gd name="T12" fmla="*/ 0 w 653"/>
                  <a:gd name="T13" fmla="*/ 0 h 83"/>
                  <a:gd name="T14" fmla="*/ 0 w 653"/>
                  <a:gd name="T15" fmla="*/ 0 h 83"/>
                  <a:gd name="T16" fmla="*/ 0 w 653"/>
                  <a:gd name="T17" fmla="*/ 0 h 83"/>
                  <a:gd name="T18" fmla="*/ 0 w 653"/>
                  <a:gd name="T19" fmla="*/ 0 h 83"/>
                  <a:gd name="T20" fmla="*/ 0 w 653"/>
                  <a:gd name="T21" fmla="*/ 0 h 83"/>
                  <a:gd name="T22" fmla="*/ 0 w 653"/>
                  <a:gd name="T23" fmla="*/ 0 h 83"/>
                  <a:gd name="T24" fmla="*/ 0 w 653"/>
                  <a:gd name="T25" fmla="*/ 0 h 83"/>
                  <a:gd name="T26" fmla="*/ 0 w 653"/>
                  <a:gd name="T27" fmla="*/ 0 h 83"/>
                  <a:gd name="T28" fmla="*/ 0 w 653"/>
                  <a:gd name="T29" fmla="*/ 0 h 83"/>
                  <a:gd name="T30" fmla="*/ 0 w 653"/>
                  <a:gd name="T31" fmla="*/ 0 h 83"/>
                  <a:gd name="T32" fmla="*/ 0 w 653"/>
                  <a:gd name="T33" fmla="*/ 0 h 83"/>
                  <a:gd name="T34" fmla="*/ 0 w 653"/>
                  <a:gd name="T35" fmla="*/ 0 h 83"/>
                  <a:gd name="T36" fmla="*/ 0 w 653"/>
                  <a:gd name="T37" fmla="*/ 0 h 83"/>
                  <a:gd name="T38" fmla="*/ 0 w 653"/>
                  <a:gd name="T39" fmla="*/ 0 h 83"/>
                  <a:gd name="T40" fmla="*/ 0 w 653"/>
                  <a:gd name="T41" fmla="*/ 0 h 83"/>
                  <a:gd name="T42" fmla="*/ 0 w 653"/>
                  <a:gd name="T43" fmla="*/ 0 h 83"/>
                  <a:gd name="T44" fmla="*/ 0 w 653"/>
                  <a:gd name="T45" fmla="*/ 0 h 83"/>
                  <a:gd name="T46" fmla="*/ 0 w 653"/>
                  <a:gd name="T47" fmla="*/ 0 h 83"/>
                  <a:gd name="T48" fmla="*/ 0 w 653"/>
                  <a:gd name="T49" fmla="*/ 0 h 83"/>
                  <a:gd name="T50" fmla="*/ 0 w 653"/>
                  <a:gd name="T51" fmla="*/ 0 h 83"/>
                  <a:gd name="T52" fmla="*/ 0 w 653"/>
                  <a:gd name="T53" fmla="*/ 0 h 83"/>
                  <a:gd name="T54" fmla="*/ 0 w 653"/>
                  <a:gd name="T55" fmla="*/ 0 h 83"/>
                  <a:gd name="T56" fmla="*/ 0 w 653"/>
                  <a:gd name="T57" fmla="*/ 0 h 83"/>
                  <a:gd name="T58" fmla="*/ 0 w 653"/>
                  <a:gd name="T59" fmla="*/ 0 h 83"/>
                  <a:gd name="T60" fmla="*/ 0 w 653"/>
                  <a:gd name="T61" fmla="*/ 0 h 83"/>
                  <a:gd name="T62" fmla="*/ 0 w 653"/>
                  <a:gd name="T63" fmla="*/ 0 h 83"/>
                  <a:gd name="T64" fmla="*/ 0 w 653"/>
                  <a:gd name="T65" fmla="*/ 0 h 83"/>
                  <a:gd name="T66" fmla="*/ 0 w 653"/>
                  <a:gd name="T67" fmla="*/ 0 h 83"/>
                  <a:gd name="T68" fmla="*/ 0 w 653"/>
                  <a:gd name="T69" fmla="*/ 0 h 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3"/>
                  <a:gd name="T106" fmla="*/ 0 h 83"/>
                  <a:gd name="T107" fmla="*/ 653 w 653"/>
                  <a:gd name="T108" fmla="*/ 83 h 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3" h="83">
                    <a:moveTo>
                      <a:pt x="0" y="81"/>
                    </a:moveTo>
                    <a:lnTo>
                      <a:pt x="21" y="83"/>
                    </a:lnTo>
                    <a:lnTo>
                      <a:pt x="43" y="81"/>
                    </a:lnTo>
                    <a:lnTo>
                      <a:pt x="62" y="81"/>
                    </a:lnTo>
                    <a:lnTo>
                      <a:pt x="83" y="77"/>
                    </a:lnTo>
                    <a:lnTo>
                      <a:pt x="104" y="75"/>
                    </a:lnTo>
                    <a:lnTo>
                      <a:pt x="125" y="71"/>
                    </a:lnTo>
                    <a:lnTo>
                      <a:pt x="144" y="67"/>
                    </a:lnTo>
                    <a:lnTo>
                      <a:pt x="165" y="64"/>
                    </a:lnTo>
                    <a:lnTo>
                      <a:pt x="167" y="58"/>
                    </a:lnTo>
                    <a:lnTo>
                      <a:pt x="169" y="52"/>
                    </a:lnTo>
                    <a:lnTo>
                      <a:pt x="171" y="48"/>
                    </a:lnTo>
                    <a:lnTo>
                      <a:pt x="177" y="44"/>
                    </a:lnTo>
                    <a:lnTo>
                      <a:pt x="186" y="39"/>
                    </a:lnTo>
                    <a:lnTo>
                      <a:pt x="198" y="37"/>
                    </a:lnTo>
                    <a:lnTo>
                      <a:pt x="211" y="35"/>
                    </a:lnTo>
                    <a:lnTo>
                      <a:pt x="225" y="33"/>
                    </a:lnTo>
                    <a:lnTo>
                      <a:pt x="236" y="31"/>
                    </a:lnTo>
                    <a:lnTo>
                      <a:pt x="248" y="27"/>
                    </a:lnTo>
                    <a:lnTo>
                      <a:pt x="275" y="18"/>
                    </a:lnTo>
                    <a:lnTo>
                      <a:pt x="305" y="10"/>
                    </a:lnTo>
                    <a:lnTo>
                      <a:pt x="334" y="4"/>
                    </a:lnTo>
                    <a:lnTo>
                      <a:pt x="363" y="0"/>
                    </a:lnTo>
                    <a:lnTo>
                      <a:pt x="394" y="0"/>
                    </a:lnTo>
                    <a:lnTo>
                      <a:pt x="424" y="0"/>
                    </a:lnTo>
                    <a:lnTo>
                      <a:pt x="453" y="0"/>
                    </a:lnTo>
                    <a:lnTo>
                      <a:pt x="482" y="2"/>
                    </a:lnTo>
                    <a:lnTo>
                      <a:pt x="505" y="6"/>
                    </a:lnTo>
                    <a:lnTo>
                      <a:pt x="528" y="14"/>
                    </a:lnTo>
                    <a:lnTo>
                      <a:pt x="549" y="25"/>
                    </a:lnTo>
                    <a:lnTo>
                      <a:pt x="568" y="37"/>
                    </a:lnTo>
                    <a:lnTo>
                      <a:pt x="589" y="48"/>
                    </a:lnTo>
                    <a:lnTo>
                      <a:pt x="609" y="62"/>
                    </a:lnTo>
                    <a:lnTo>
                      <a:pt x="632" y="73"/>
                    </a:lnTo>
                    <a:lnTo>
                      <a:pt x="653" y="8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73" name="Freeform 274"/>
              <p:cNvSpPr>
                <a:spLocks/>
              </p:cNvSpPr>
              <p:nvPr/>
            </p:nvSpPr>
            <p:spPr bwMode="auto">
              <a:xfrm>
                <a:off x="3287" y="1788"/>
                <a:ext cx="67" cy="9"/>
              </a:xfrm>
              <a:custGeom>
                <a:avLst/>
                <a:gdLst>
                  <a:gd name="T0" fmla="*/ 0 w 585"/>
                  <a:gd name="T1" fmla="*/ 0 h 77"/>
                  <a:gd name="T2" fmla="*/ 0 w 585"/>
                  <a:gd name="T3" fmla="*/ 0 h 77"/>
                  <a:gd name="T4" fmla="*/ 0 w 585"/>
                  <a:gd name="T5" fmla="*/ 0 h 77"/>
                  <a:gd name="T6" fmla="*/ 0 w 585"/>
                  <a:gd name="T7" fmla="*/ 0 h 77"/>
                  <a:gd name="T8" fmla="*/ 0 w 585"/>
                  <a:gd name="T9" fmla="*/ 0 h 77"/>
                  <a:gd name="T10" fmla="*/ 0 w 585"/>
                  <a:gd name="T11" fmla="*/ 0 h 77"/>
                  <a:gd name="T12" fmla="*/ 0 w 585"/>
                  <a:gd name="T13" fmla="*/ 0 h 77"/>
                  <a:gd name="T14" fmla="*/ 0 w 585"/>
                  <a:gd name="T15" fmla="*/ 0 h 77"/>
                  <a:gd name="T16" fmla="*/ 0 w 585"/>
                  <a:gd name="T17" fmla="*/ 0 h 77"/>
                  <a:gd name="T18" fmla="*/ 0 w 585"/>
                  <a:gd name="T19" fmla="*/ 0 h 77"/>
                  <a:gd name="T20" fmla="*/ 0 w 585"/>
                  <a:gd name="T21" fmla="*/ 0 h 77"/>
                  <a:gd name="T22" fmla="*/ 0 w 585"/>
                  <a:gd name="T23" fmla="*/ 0 h 77"/>
                  <a:gd name="T24" fmla="*/ 0 w 585"/>
                  <a:gd name="T25" fmla="*/ 0 h 77"/>
                  <a:gd name="T26" fmla="*/ 0 w 585"/>
                  <a:gd name="T27" fmla="*/ 0 h 77"/>
                  <a:gd name="T28" fmla="*/ 0 w 585"/>
                  <a:gd name="T29" fmla="*/ 0 h 77"/>
                  <a:gd name="T30" fmla="*/ 0 w 585"/>
                  <a:gd name="T31" fmla="*/ 0 h 77"/>
                  <a:gd name="T32" fmla="*/ 0 w 585"/>
                  <a:gd name="T33" fmla="*/ 0 h 77"/>
                  <a:gd name="T34" fmla="*/ 0 w 585"/>
                  <a:gd name="T35" fmla="*/ 0 h 77"/>
                  <a:gd name="T36" fmla="*/ 0 w 585"/>
                  <a:gd name="T37" fmla="*/ 0 h 77"/>
                  <a:gd name="T38" fmla="*/ 0 w 585"/>
                  <a:gd name="T39" fmla="*/ 0 h 77"/>
                  <a:gd name="T40" fmla="*/ 0 w 585"/>
                  <a:gd name="T41" fmla="*/ 0 h 77"/>
                  <a:gd name="T42" fmla="*/ 0 w 585"/>
                  <a:gd name="T43" fmla="*/ 0 h 77"/>
                  <a:gd name="T44" fmla="*/ 0 w 585"/>
                  <a:gd name="T45" fmla="*/ 0 h 77"/>
                  <a:gd name="T46" fmla="*/ 0 w 585"/>
                  <a:gd name="T47" fmla="*/ 0 h 77"/>
                  <a:gd name="T48" fmla="*/ 0 w 585"/>
                  <a:gd name="T49" fmla="*/ 0 h 77"/>
                  <a:gd name="T50" fmla="*/ 0 w 585"/>
                  <a:gd name="T51" fmla="*/ 0 h 77"/>
                  <a:gd name="T52" fmla="*/ 0 w 585"/>
                  <a:gd name="T53" fmla="*/ 0 h 77"/>
                  <a:gd name="T54" fmla="*/ 0 w 585"/>
                  <a:gd name="T55" fmla="*/ 0 h 77"/>
                  <a:gd name="T56" fmla="*/ 0 w 585"/>
                  <a:gd name="T57" fmla="*/ 0 h 77"/>
                  <a:gd name="T58" fmla="*/ 0 w 585"/>
                  <a:gd name="T59" fmla="*/ 0 h 77"/>
                  <a:gd name="T60" fmla="*/ 0 w 585"/>
                  <a:gd name="T61" fmla="*/ 0 h 77"/>
                  <a:gd name="T62" fmla="*/ 0 w 585"/>
                  <a:gd name="T63" fmla="*/ 0 h 77"/>
                  <a:gd name="T64" fmla="*/ 0 w 585"/>
                  <a:gd name="T65" fmla="*/ 0 h 77"/>
                  <a:gd name="T66" fmla="*/ 0 w 585"/>
                  <a:gd name="T67" fmla="*/ 0 h 77"/>
                  <a:gd name="T68" fmla="*/ 0 w 585"/>
                  <a:gd name="T69" fmla="*/ 0 h 77"/>
                  <a:gd name="T70" fmla="*/ 0 w 585"/>
                  <a:gd name="T71" fmla="*/ 0 h 77"/>
                  <a:gd name="T72" fmla="*/ 0 w 585"/>
                  <a:gd name="T73" fmla="*/ 0 h 77"/>
                  <a:gd name="T74" fmla="*/ 0 w 585"/>
                  <a:gd name="T75" fmla="*/ 0 h 77"/>
                  <a:gd name="T76" fmla="*/ 0 w 585"/>
                  <a:gd name="T77" fmla="*/ 0 h 77"/>
                  <a:gd name="T78" fmla="*/ 0 w 585"/>
                  <a:gd name="T79" fmla="*/ 0 h 77"/>
                  <a:gd name="T80" fmla="*/ 0 w 585"/>
                  <a:gd name="T81" fmla="*/ 0 h 77"/>
                  <a:gd name="T82" fmla="*/ 0 w 585"/>
                  <a:gd name="T83" fmla="*/ 0 h 77"/>
                  <a:gd name="T84" fmla="*/ 0 w 585"/>
                  <a:gd name="T85" fmla="*/ 0 h 77"/>
                  <a:gd name="T86" fmla="*/ 0 w 585"/>
                  <a:gd name="T87" fmla="*/ 0 h 77"/>
                  <a:gd name="T88" fmla="*/ 0 w 585"/>
                  <a:gd name="T89" fmla="*/ 0 h 77"/>
                  <a:gd name="T90" fmla="*/ 0 w 585"/>
                  <a:gd name="T91" fmla="*/ 0 h 77"/>
                  <a:gd name="T92" fmla="*/ 0 w 585"/>
                  <a:gd name="T93" fmla="*/ 0 h 77"/>
                  <a:gd name="T94" fmla="*/ 0 w 585"/>
                  <a:gd name="T95" fmla="*/ 0 h 77"/>
                  <a:gd name="T96" fmla="*/ 0 w 585"/>
                  <a:gd name="T97" fmla="*/ 0 h 77"/>
                  <a:gd name="T98" fmla="*/ 0 w 585"/>
                  <a:gd name="T99" fmla="*/ 0 h 77"/>
                  <a:gd name="T100" fmla="*/ 0 w 585"/>
                  <a:gd name="T101" fmla="*/ 0 h 77"/>
                  <a:gd name="T102" fmla="*/ 0 w 585"/>
                  <a:gd name="T103" fmla="*/ 0 h 77"/>
                  <a:gd name="T104" fmla="*/ 0 w 585"/>
                  <a:gd name="T105" fmla="*/ 0 h 77"/>
                  <a:gd name="T106" fmla="*/ 0 w 585"/>
                  <a:gd name="T107" fmla="*/ 0 h 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5"/>
                  <a:gd name="T163" fmla="*/ 0 h 77"/>
                  <a:gd name="T164" fmla="*/ 585 w 585"/>
                  <a:gd name="T165" fmla="*/ 77 h 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5" h="77">
                    <a:moveTo>
                      <a:pt x="4" y="0"/>
                    </a:moveTo>
                    <a:lnTo>
                      <a:pt x="4" y="2"/>
                    </a:lnTo>
                    <a:lnTo>
                      <a:pt x="2" y="2"/>
                    </a:lnTo>
                    <a:lnTo>
                      <a:pt x="2" y="4"/>
                    </a:lnTo>
                    <a:lnTo>
                      <a:pt x="0" y="4"/>
                    </a:lnTo>
                    <a:lnTo>
                      <a:pt x="0" y="6"/>
                    </a:lnTo>
                    <a:lnTo>
                      <a:pt x="7" y="6"/>
                    </a:lnTo>
                    <a:lnTo>
                      <a:pt x="15" y="8"/>
                    </a:lnTo>
                    <a:lnTo>
                      <a:pt x="23" y="8"/>
                    </a:lnTo>
                    <a:lnTo>
                      <a:pt x="30" y="8"/>
                    </a:lnTo>
                    <a:lnTo>
                      <a:pt x="36" y="8"/>
                    </a:lnTo>
                    <a:lnTo>
                      <a:pt x="44" y="10"/>
                    </a:lnTo>
                    <a:lnTo>
                      <a:pt x="52" y="10"/>
                    </a:lnTo>
                    <a:lnTo>
                      <a:pt x="59" y="12"/>
                    </a:lnTo>
                    <a:lnTo>
                      <a:pt x="61" y="12"/>
                    </a:lnTo>
                    <a:lnTo>
                      <a:pt x="61" y="14"/>
                    </a:lnTo>
                    <a:lnTo>
                      <a:pt x="61" y="16"/>
                    </a:lnTo>
                    <a:lnTo>
                      <a:pt x="61" y="19"/>
                    </a:lnTo>
                    <a:lnTo>
                      <a:pt x="63" y="21"/>
                    </a:lnTo>
                    <a:lnTo>
                      <a:pt x="63" y="23"/>
                    </a:lnTo>
                    <a:lnTo>
                      <a:pt x="63" y="25"/>
                    </a:lnTo>
                    <a:lnTo>
                      <a:pt x="65" y="25"/>
                    </a:lnTo>
                    <a:lnTo>
                      <a:pt x="100" y="27"/>
                    </a:lnTo>
                    <a:lnTo>
                      <a:pt x="134" y="29"/>
                    </a:lnTo>
                    <a:lnTo>
                      <a:pt x="169" y="31"/>
                    </a:lnTo>
                    <a:lnTo>
                      <a:pt x="201" y="35"/>
                    </a:lnTo>
                    <a:lnTo>
                      <a:pt x="236" y="39"/>
                    </a:lnTo>
                    <a:lnTo>
                      <a:pt x="270" y="44"/>
                    </a:lnTo>
                    <a:lnTo>
                      <a:pt x="305" y="52"/>
                    </a:lnTo>
                    <a:lnTo>
                      <a:pt x="341" y="58"/>
                    </a:lnTo>
                    <a:lnTo>
                      <a:pt x="349" y="60"/>
                    </a:lnTo>
                    <a:lnTo>
                      <a:pt x="359" y="60"/>
                    </a:lnTo>
                    <a:lnTo>
                      <a:pt x="366" y="60"/>
                    </a:lnTo>
                    <a:lnTo>
                      <a:pt x="376" y="60"/>
                    </a:lnTo>
                    <a:lnTo>
                      <a:pt x="383" y="60"/>
                    </a:lnTo>
                    <a:lnTo>
                      <a:pt x="393" y="60"/>
                    </a:lnTo>
                    <a:lnTo>
                      <a:pt x="401" y="62"/>
                    </a:lnTo>
                    <a:lnTo>
                      <a:pt x="407" y="64"/>
                    </a:lnTo>
                    <a:lnTo>
                      <a:pt x="412" y="66"/>
                    </a:lnTo>
                    <a:lnTo>
                      <a:pt x="418" y="67"/>
                    </a:lnTo>
                    <a:lnTo>
                      <a:pt x="422" y="67"/>
                    </a:lnTo>
                    <a:lnTo>
                      <a:pt x="428" y="69"/>
                    </a:lnTo>
                    <a:lnTo>
                      <a:pt x="431" y="69"/>
                    </a:lnTo>
                    <a:lnTo>
                      <a:pt x="437" y="69"/>
                    </a:lnTo>
                    <a:lnTo>
                      <a:pt x="441" y="71"/>
                    </a:lnTo>
                    <a:lnTo>
                      <a:pt x="447" y="71"/>
                    </a:lnTo>
                    <a:lnTo>
                      <a:pt x="464" y="73"/>
                    </a:lnTo>
                    <a:lnTo>
                      <a:pt x="481" y="75"/>
                    </a:lnTo>
                    <a:lnTo>
                      <a:pt x="499" y="77"/>
                    </a:lnTo>
                    <a:lnTo>
                      <a:pt x="516" y="77"/>
                    </a:lnTo>
                    <a:lnTo>
                      <a:pt x="533" y="75"/>
                    </a:lnTo>
                    <a:lnTo>
                      <a:pt x="550" y="75"/>
                    </a:lnTo>
                    <a:lnTo>
                      <a:pt x="568" y="75"/>
                    </a:lnTo>
                    <a:lnTo>
                      <a:pt x="585" y="7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74" name="Freeform 275"/>
              <p:cNvSpPr>
                <a:spLocks/>
              </p:cNvSpPr>
              <p:nvPr/>
            </p:nvSpPr>
            <p:spPr bwMode="auto">
              <a:xfrm>
                <a:off x="3276" y="1703"/>
                <a:ext cx="31" cy="48"/>
              </a:xfrm>
              <a:custGeom>
                <a:avLst/>
                <a:gdLst>
                  <a:gd name="T0" fmla="*/ 0 w 270"/>
                  <a:gd name="T1" fmla="*/ 0 h 414"/>
                  <a:gd name="T2" fmla="*/ 0 w 270"/>
                  <a:gd name="T3" fmla="*/ 0 h 414"/>
                  <a:gd name="T4" fmla="*/ 0 w 270"/>
                  <a:gd name="T5" fmla="*/ 0 h 414"/>
                  <a:gd name="T6" fmla="*/ 0 w 270"/>
                  <a:gd name="T7" fmla="*/ 0 h 414"/>
                  <a:gd name="T8" fmla="*/ 0 w 270"/>
                  <a:gd name="T9" fmla="*/ 0 h 414"/>
                  <a:gd name="T10" fmla="*/ 0 w 270"/>
                  <a:gd name="T11" fmla="*/ 0 h 414"/>
                  <a:gd name="T12" fmla="*/ 0 w 270"/>
                  <a:gd name="T13" fmla="*/ 0 h 414"/>
                  <a:gd name="T14" fmla="*/ 0 w 270"/>
                  <a:gd name="T15" fmla="*/ 0 h 414"/>
                  <a:gd name="T16" fmla="*/ 0 w 270"/>
                  <a:gd name="T17" fmla="*/ 0 h 414"/>
                  <a:gd name="T18" fmla="*/ 0 w 270"/>
                  <a:gd name="T19" fmla="*/ 0 h 414"/>
                  <a:gd name="T20" fmla="*/ 0 w 270"/>
                  <a:gd name="T21" fmla="*/ 0 h 414"/>
                  <a:gd name="T22" fmla="*/ 0 w 270"/>
                  <a:gd name="T23" fmla="*/ 0 h 414"/>
                  <a:gd name="T24" fmla="*/ 0 w 270"/>
                  <a:gd name="T25" fmla="*/ 0 h 414"/>
                  <a:gd name="T26" fmla="*/ 0 w 270"/>
                  <a:gd name="T27" fmla="*/ 0 h 414"/>
                  <a:gd name="T28" fmla="*/ 0 w 270"/>
                  <a:gd name="T29" fmla="*/ 0 h 414"/>
                  <a:gd name="T30" fmla="*/ 0 w 270"/>
                  <a:gd name="T31" fmla="*/ 0 h 414"/>
                  <a:gd name="T32" fmla="*/ 0 w 270"/>
                  <a:gd name="T33" fmla="*/ 0 h 414"/>
                  <a:gd name="T34" fmla="*/ 0 w 270"/>
                  <a:gd name="T35" fmla="*/ 0 h 414"/>
                  <a:gd name="T36" fmla="*/ 0 w 270"/>
                  <a:gd name="T37" fmla="*/ 0 h 414"/>
                  <a:gd name="T38" fmla="*/ 0 w 270"/>
                  <a:gd name="T39" fmla="*/ 0 h 414"/>
                  <a:gd name="T40" fmla="*/ 0 w 270"/>
                  <a:gd name="T41" fmla="*/ 0 h 414"/>
                  <a:gd name="T42" fmla="*/ 0 w 270"/>
                  <a:gd name="T43" fmla="*/ 0 h 414"/>
                  <a:gd name="T44" fmla="*/ 0 w 270"/>
                  <a:gd name="T45" fmla="*/ 0 h 414"/>
                  <a:gd name="T46" fmla="*/ 0 w 270"/>
                  <a:gd name="T47" fmla="*/ 0 h 414"/>
                  <a:gd name="T48" fmla="*/ 0 w 270"/>
                  <a:gd name="T49" fmla="*/ 0 h 414"/>
                  <a:gd name="T50" fmla="*/ 0 w 270"/>
                  <a:gd name="T51" fmla="*/ 0 h 414"/>
                  <a:gd name="T52" fmla="*/ 0 w 270"/>
                  <a:gd name="T53" fmla="*/ 0 h 414"/>
                  <a:gd name="T54" fmla="*/ 0 w 270"/>
                  <a:gd name="T55" fmla="*/ 0 h 414"/>
                  <a:gd name="T56" fmla="*/ 0 w 270"/>
                  <a:gd name="T57" fmla="*/ 0 h 414"/>
                  <a:gd name="T58" fmla="*/ 0 w 270"/>
                  <a:gd name="T59" fmla="*/ 0 h 414"/>
                  <a:gd name="T60" fmla="*/ 0 w 270"/>
                  <a:gd name="T61" fmla="*/ 0 h 414"/>
                  <a:gd name="T62" fmla="*/ 0 w 270"/>
                  <a:gd name="T63" fmla="*/ 0 h 414"/>
                  <a:gd name="T64" fmla="*/ 0 w 270"/>
                  <a:gd name="T65" fmla="*/ 0 h 4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414"/>
                  <a:gd name="T101" fmla="*/ 270 w 270"/>
                  <a:gd name="T102" fmla="*/ 414 h 4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414">
                    <a:moveTo>
                      <a:pt x="0" y="51"/>
                    </a:moveTo>
                    <a:lnTo>
                      <a:pt x="4" y="44"/>
                    </a:lnTo>
                    <a:lnTo>
                      <a:pt x="9" y="38"/>
                    </a:lnTo>
                    <a:lnTo>
                      <a:pt x="15" y="30"/>
                    </a:lnTo>
                    <a:lnTo>
                      <a:pt x="21" y="25"/>
                    </a:lnTo>
                    <a:lnTo>
                      <a:pt x="27" y="19"/>
                    </a:lnTo>
                    <a:lnTo>
                      <a:pt x="32" y="13"/>
                    </a:lnTo>
                    <a:lnTo>
                      <a:pt x="40" y="7"/>
                    </a:lnTo>
                    <a:lnTo>
                      <a:pt x="46" y="3"/>
                    </a:lnTo>
                    <a:lnTo>
                      <a:pt x="55" y="0"/>
                    </a:lnTo>
                    <a:lnTo>
                      <a:pt x="65" y="0"/>
                    </a:lnTo>
                    <a:lnTo>
                      <a:pt x="73" y="1"/>
                    </a:lnTo>
                    <a:lnTo>
                      <a:pt x="78" y="7"/>
                    </a:lnTo>
                    <a:lnTo>
                      <a:pt x="84" y="13"/>
                    </a:lnTo>
                    <a:lnTo>
                      <a:pt x="92" y="21"/>
                    </a:lnTo>
                    <a:lnTo>
                      <a:pt x="96" y="28"/>
                    </a:lnTo>
                    <a:lnTo>
                      <a:pt x="102" y="36"/>
                    </a:lnTo>
                    <a:lnTo>
                      <a:pt x="115" y="55"/>
                    </a:lnTo>
                    <a:lnTo>
                      <a:pt x="125" y="76"/>
                    </a:lnTo>
                    <a:lnTo>
                      <a:pt x="130" y="99"/>
                    </a:lnTo>
                    <a:lnTo>
                      <a:pt x="134" y="122"/>
                    </a:lnTo>
                    <a:lnTo>
                      <a:pt x="138" y="143"/>
                    </a:lnTo>
                    <a:lnTo>
                      <a:pt x="144" y="166"/>
                    </a:lnTo>
                    <a:lnTo>
                      <a:pt x="149" y="190"/>
                    </a:lnTo>
                    <a:lnTo>
                      <a:pt x="157" y="213"/>
                    </a:lnTo>
                    <a:lnTo>
                      <a:pt x="169" y="239"/>
                    </a:lnTo>
                    <a:lnTo>
                      <a:pt x="182" y="264"/>
                    </a:lnTo>
                    <a:lnTo>
                      <a:pt x="196" y="291"/>
                    </a:lnTo>
                    <a:lnTo>
                      <a:pt x="211" y="316"/>
                    </a:lnTo>
                    <a:lnTo>
                      <a:pt x="224" y="341"/>
                    </a:lnTo>
                    <a:lnTo>
                      <a:pt x="240" y="364"/>
                    </a:lnTo>
                    <a:lnTo>
                      <a:pt x="255" y="389"/>
                    </a:lnTo>
                    <a:lnTo>
                      <a:pt x="270" y="4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75" name="Freeform 276"/>
              <p:cNvSpPr>
                <a:spLocks/>
              </p:cNvSpPr>
              <p:nvPr/>
            </p:nvSpPr>
            <p:spPr bwMode="auto">
              <a:xfrm>
                <a:off x="3251" y="1769"/>
                <a:ext cx="34" cy="17"/>
              </a:xfrm>
              <a:custGeom>
                <a:avLst/>
                <a:gdLst>
                  <a:gd name="T0" fmla="*/ 0 w 295"/>
                  <a:gd name="T1" fmla="*/ 0 h 144"/>
                  <a:gd name="T2" fmla="*/ 0 w 295"/>
                  <a:gd name="T3" fmla="*/ 0 h 144"/>
                  <a:gd name="T4" fmla="*/ 0 w 295"/>
                  <a:gd name="T5" fmla="*/ 0 h 144"/>
                  <a:gd name="T6" fmla="*/ 0 w 295"/>
                  <a:gd name="T7" fmla="*/ 0 h 144"/>
                  <a:gd name="T8" fmla="*/ 0 w 295"/>
                  <a:gd name="T9" fmla="*/ 0 h 144"/>
                  <a:gd name="T10" fmla="*/ 0 w 295"/>
                  <a:gd name="T11" fmla="*/ 0 h 144"/>
                  <a:gd name="T12" fmla="*/ 0 w 295"/>
                  <a:gd name="T13" fmla="*/ 0 h 144"/>
                  <a:gd name="T14" fmla="*/ 0 w 295"/>
                  <a:gd name="T15" fmla="*/ 0 h 144"/>
                  <a:gd name="T16" fmla="*/ 0 w 295"/>
                  <a:gd name="T17" fmla="*/ 0 h 144"/>
                  <a:gd name="T18" fmla="*/ 0 w 295"/>
                  <a:gd name="T19" fmla="*/ 0 h 144"/>
                  <a:gd name="T20" fmla="*/ 0 w 295"/>
                  <a:gd name="T21" fmla="*/ 0 h 144"/>
                  <a:gd name="T22" fmla="*/ 0 w 295"/>
                  <a:gd name="T23" fmla="*/ 0 h 144"/>
                  <a:gd name="T24" fmla="*/ 0 w 295"/>
                  <a:gd name="T25" fmla="*/ 0 h 144"/>
                  <a:gd name="T26" fmla="*/ 0 w 295"/>
                  <a:gd name="T27" fmla="*/ 0 h 144"/>
                  <a:gd name="T28" fmla="*/ 0 w 295"/>
                  <a:gd name="T29" fmla="*/ 0 h 144"/>
                  <a:gd name="T30" fmla="*/ 0 w 295"/>
                  <a:gd name="T31" fmla="*/ 0 h 144"/>
                  <a:gd name="T32" fmla="*/ 0 w 295"/>
                  <a:gd name="T33" fmla="*/ 0 h 144"/>
                  <a:gd name="T34" fmla="*/ 0 w 295"/>
                  <a:gd name="T35" fmla="*/ 0 h 144"/>
                  <a:gd name="T36" fmla="*/ 0 w 295"/>
                  <a:gd name="T37" fmla="*/ 0 h 144"/>
                  <a:gd name="T38" fmla="*/ 0 w 295"/>
                  <a:gd name="T39" fmla="*/ 0 h 144"/>
                  <a:gd name="T40" fmla="*/ 0 w 295"/>
                  <a:gd name="T41" fmla="*/ 0 h 144"/>
                  <a:gd name="T42" fmla="*/ 0 w 295"/>
                  <a:gd name="T43" fmla="*/ 0 h 144"/>
                  <a:gd name="T44" fmla="*/ 0 w 295"/>
                  <a:gd name="T45" fmla="*/ 0 h 144"/>
                  <a:gd name="T46" fmla="*/ 0 w 295"/>
                  <a:gd name="T47" fmla="*/ 0 h 144"/>
                  <a:gd name="T48" fmla="*/ 0 w 295"/>
                  <a:gd name="T49" fmla="*/ 0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5"/>
                  <a:gd name="T76" fmla="*/ 0 h 144"/>
                  <a:gd name="T77" fmla="*/ 295 w 295"/>
                  <a:gd name="T78" fmla="*/ 144 h 1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5" h="144">
                    <a:moveTo>
                      <a:pt x="0" y="6"/>
                    </a:moveTo>
                    <a:lnTo>
                      <a:pt x="6" y="4"/>
                    </a:lnTo>
                    <a:lnTo>
                      <a:pt x="10" y="2"/>
                    </a:lnTo>
                    <a:lnTo>
                      <a:pt x="15" y="0"/>
                    </a:lnTo>
                    <a:lnTo>
                      <a:pt x="21" y="0"/>
                    </a:lnTo>
                    <a:lnTo>
                      <a:pt x="27" y="0"/>
                    </a:lnTo>
                    <a:lnTo>
                      <a:pt x="33" y="0"/>
                    </a:lnTo>
                    <a:lnTo>
                      <a:pt x="36" y="2"/>
                    </a:lnTo>
                    <a:lnTo>
                      <a:pt x="38" y="4"/>
                    </a:lnTo>
                    <a:lnTo>
                      <a:pt x="50" y="18"/>
                    </a:lnTo>
                    <a:lnTo>
                      <a:pt x="61" y="33"/>
                    </a:lnTo>
                    <a:lnTo>
                      <a:pt x="69" y="48"/>
                    </a:lnTo>
                    <a:lnTo>
                      <a:pt x="79" y="64"/>
                    </a:lnTo>
                    <a:lnTo>
                      <a:pt x="88" y="79"/>
                    </a:lnTo>
                    <a:lnTo>
                      <a:pt x="100" y="92"/>
                    </a:lnTo>
                    <a:lnTo>
                      <a:pt x="113" y="104"/>
                    </a:lnTo>
                    <a:lnTo>
                      <a:pt x="129" y="112"/>
                    </a:lnTo>
                    <a:lnTo>
                      <a:pt x="150" y="119"/>
                    </a:lnTo>
                    <a:lnTo>
                      <a:pt x="169" y="123"/>
                    </a:lnTo>
                    <a:lnTo>
                      <a:pt x="190" y="127"/>
                    </a:lnTo>
                    <a:lnTo>
                      <a:pt x="211" y="127"/>
                    </a:lnTo>
                    <a:lnTo>
                      <a:pt x="234" y="129"/>
                    </a:lnTo>
                    <a:lnTo>
                      <a:pt x="253" y="131"/>
                    </a:lnTo>
                    <a:lnTo>
                      <a:pt x="274" y="137"/>
                    </a:lnTo>
                    <a:lnTo>
                      <a:pt x="295" y="1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prstClr val="black"/>
                  </a:solidFill>
                </a:endParaRPr>
              </a:p>
            </p:txBody>
          </p:sp>
          <p:sp>
            <p:nvSpPr>
              <p:cNvPr id="176" name="Oval 277"/>
              <p:cNvSpPr>
                <a:spLocks noChangeArrowheads="1"/>
              </p:cNvSpPr>
              <p:nvPr/>
            </p:nvSpPr>
            <p:spPr bwMode="auto">
              <a:xfrm>
                <a:off x="3239" y="1797"/>
                <a:ext cx="17" cy="16"/>
              </a:xfrm>
              <a:prstGeom prst="ellipse">
                <a:avLst/>
              </a:prstGeom>
              <a:solidFill>
                <a:srgbClr val="FF0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0"/>
                  </a:spcBef>
                  <a:buFontTx/>
                  <a:buNone/>
                </a:pPr>
                <a:endParaRPr lang="ja-JP" altLang="ja-JP" sz="1400" b="1">
                  <a:solidFill>
                    <a:srgbClr val="FF0000"/>
                  </a:solidFill>
                  <a:latin typeface="Century" pitchFamily="18" charset="0"/>
                  <a:ea typeface="ＭＳ ゴシック" pitchFamily="49" charset="-128"/>
                </a:endParaRPr>
              </a:p>
            </p:txBody>
          </p:sp>
          <p:sp>
            <p:nvSpPr>
              <p:cNvPr id="177" name="Oval 278"/>
              <p:cNvSpPr>
                <a:spLocks noChangeArrowheads="1"/>
              </p:cNvSpPr>
              <p:nvPr/>
            </p:nvSpPr>
            <p:spPr bwMode="auto">
              <a:xfrm>
                <a:off x="3019" y="1769"/>
                <a:ext cx="19" cy="6"/>
              </a:xfrm>
              <a:prstGeom prst="ellipse">
                <a:avLst/>
              </a:prstGeom>
              <a:solidFill>
                <a:srgbClr val="FF0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0"/>
                  </a:spcBef>
                  <a:buFontTx/>
                  <a:buNone/>
                </a:pPr>
                <a:endParaRPr lang="ja-JP" altLang="en-US" sz="1800">
                  <a:solidFill>
                    <a:prstClr val="black"/>
                  </a:solidFill>
                  <a:latin typeface="Arial" pitchFamily="34" charset="0"/>
                </a:endParaRPr>
              </a:p>
            </p:txBody>
          </p:sp>
          <p:sp>
            <p:nvSpPr>
              <p:cNvPr id="178" name="Oval 279"/>
              <p:cNvSpPr>
                <a:spLocks noChangeArrowheads="1"/>
              </p:cNvSpPr>
              <p:nvPr/>
            </p:nvSpPr>
            <p:spPr bwMode="auto">
              <a:xfrm>
                <a:off x="3297" y="1828"/>
                <a:ext cx="19" cy="6"/>
              </a:xfrm>
              <a:prstGeom prst="ellipse">
                <a:avLst/>
              </a:prstGeom>
              <a:solidFill>
                <a:srgbClr val="FF0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0"/>
                  </a:spcBef>
                  <a:buFontTx/>
                  <a:buNone/>
                </a:pPr>
                <a:endParaRPr lang="ja-JP" altLang="en-US" sz="1800">
                  <a:solidFill>
                    <a:prstClr val="black"/>
                  </a:solidFill>
                  <a:latin typeface="Arial" pitchFamily="34" charset="0"/>
                </a:endParaRPr>
              </a:p>
            </p:txBody>
          </p:sp>
        </p:grpSp>
        <p:sp>
          <p:nvSpPr>
            <p:cNvPr id="87" name="Line 375"/>
            <p:cNvSpPr>
              <a:spLocks noChangeShapeType="1"/>
            </p:cNvSpPr>
            <p:nvPr/>
          </p:nvSpPr>
          <p:spPr bwMode="auto">
            <a:xfrm flipV="1">
              <a:off x="5183588" y="5759366"/>
              <a:ext cx="75434" cy="126083"/>
            </a:xfrm>
            <a:prstGeom prst="line">
              <a:avLst/>
            </a:prstGeom>
            <a:noFill/>
            <a:ln w="25400">
              <a:solidFill>
                <a:srgbClr val="3366FF"/>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88" name="Line 377"/>
            <p:cNvSpPr>
              <a:spLocks noChangeShapeType="1"/>
            </p:cNvSpPr>
            <p:nvPr/>
          </p:nvSpPr>
          <p:spPr bwMode="auto">
            <a:xfrm>
              <a:off x="5028786" y="5504146"/>
              <a:ext cx="125908" cy="49989"/>
            </a:xfrm>
            <a:prstGeom prst="line">
              <a:avLst/>
            </a:prstGeom>
            <a:noFill/>
            <a:ln w="25400">
              <a:solidFill>
                <a:srgbClr val="3366FF"/>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89" name="Line 381"/>
            <p:cNvSpPr>
              <a:spLocks noChangeShapeType="1"/>
            </p:cNvSpPr>
            <p:nvPr/>
          </p:nvSpPr>
          <p:spPr bwMode="auto">
            <a:xfrm>
              <a:off x="4211767" y="5866287"/>
              <a:ext cx="125909" cy="0"/>
            </a:xfrm>
            <a:prstGeom prst="line">
              <a:avLst/>
            </a:prstGeom>
            <a:noFill/>
            <a:ln w="25400">
              <a:solidFill>
                <a:srgbClr val="3366FF"/>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graphicFrame>
          <p:nvGraphicFramePr>
            <p:cNvPr id="90" name="オブジェクト 1"/>
            <p:cNvGraphicFramePr>
              <a:graphicFrameLocks noChangeAspect="1"/>
            </p:cNvGraphicFramePr>
            <p:nvPr>
              <p:extLst/>
            </p:nvPr>
          </p:nvGraphicFramePr>
          <p:xfrm>
            <a:off x="5832494" y="4539362"/>
            <a:ext cx="94293" cy="102755"/>
          </p:xfrm>
          <a:graphic>
            <a:graphicData uri="http://schemas.openxmlformats.org/presentationml/2006/ole">
              <mc:AlternateContent xmlns:mc="http://schemas.openxmlformats.org/markup-compatibility/2006">
                <mc:Choice xmlns:v="urn:schemas-microsoft-com:vml" Requires="v">
                  <p:oleObj spid="_x0000_s1192" name="Photo Editor Photo" r:id="rId19" imgW="743054" imgH="1047619" progId="MSPhotoEd.3">
                    <p:embed/>
                  </p:oleObj>
                </mc:Choice>
                <mc:Fallback>
                  <p:oleObj name="Photo Editor Photo" r:id="rId19" imgW="743054" imgH="1047619" progId="MSPhotoEd.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2494" y="4539362"/>
                          <a:ext cx="94293" cy="10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1" name="Picture 301" descr="医師"/>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759832" y="4591017"/>
              <a:ext cx="97066" cy="8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284" descr="BD07293_"/>
            <p:cNvPicPr>
              <a:picLocks noChangeAspect="1" noChangeArrowheads="1"/>
            </p:cNvPicPr>
            <p:nvPr/>
          </p:nvPicPr>
          <p:blipFill>
            <a:blip r:embed="rId6" cstate="print">
              <a:extLst/>
            </a:blip>
            <a:srcRect/>
            <a:stretch>
              <a:fillRect/>
            </a:stretch>
          </p:blipFill>
          <p:spPr bwMode="auto">
            <a:xfrm>
              <a:off x="5624726" y="4683175"/>
              <a:ext cx="183757" cy="92941"/>
            </a:xfrm>
            <a:prstGeom prst="rect">
              <a:avLst/>
            </a:prstGeom>
            <a:noFill/>
            <a:scene3d>
              <a:camera prst="orthographicFront">
                <a:rot lat="0" lon="10799999" rev="1800000"/>
              </a:camera>
              <a:lightRig rig="threePt" dir="t"/>
            </a:scene3d>
            <a:extLst/>
          </p:spPr>
        </p:pic>
        <p:sp>
          <p:nvSpPr>
            <p:cNvPr id="93" name="Text Box 7"/>
            <p:cNvSpPr txBox="1">
              <a:spLocks noChangeArrowheads="1"/>
            </p:cNvSpPr>
            <p:nvPr/>
          </p:nvSpPr>
          <p:spPr bwMode="auto">
            <a:xfrm>
              <a:off x="3983510" y="4466965"/>
              <a:ext cx="1329530" cy="215444"/>
            </a:xfrm>
            <a:prstGeom prst="rect">
              <a:avLst/>
            </a:prstGeom>
            <a:solidFill>
              <a:srgbClr val="FFCCFF"/>
            </a:solidFill>
            <a:ln w="28575">
              <a:solidFill>
                <a:schemeClr val="accent2"/>
              </a:solidFill>
              <a:miter lim="800000"/>
              <a:headEnd/>
              <a:tailEnd/>
            </a:ln>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50000"/>
                </a:spcBef>
                <a:buFontTx/>
                <a:buNone/>
              </a:pPr>
              <a:r>
                <a:rPr lang="ja-JP" altLang="en-US" sz="800" b="1" dirty="0">
                  <a:solidFill>
                    <a:prstClr val="black"/>
                  </a:solidFill>
                  <a:latin typeface="Times New Roman" pitchFamily="18" charset="0"/>
                  <a:ea typeface="HG丸ｺﾞｼｯｸM-PRO" pitchFamily="50" charset="-128"/>
                </a:rPr>
                <a:t>①ＳＣＵへＤＭＡＴ投入</a:t>
              </a:r>
            </a:p>
          </p:txBody>
        </p:sp>
        <p:sp>
          <p:nvSpPr>
            <p:cNvPr id="94" name="Text Box 8"/>
            <p:cNvSpPr txBox="1">
              <a:spLocks noChangeArrowheads="1"/>
            </p:cNvSpPr>
            <p:nvPr/>
          </p:nvSpPr>
          <p:spPr bwMode="auto">
            <a:xfrm>
              <a:off x="4448944" y="5157192"/>
              <a:ext cx="1267660" cy="200055"/>
            </a:xfrm>
            <a:prstGeom prst="rect">
              <a:avLst/>
            </a:prstGeom>
            <a:solidFill>
              <a:srgbClr val="FFCCFF"/>
            </a:solidFill>
            <a:ln w="28575">
              <a:solidFill>
                <a:schemeClr val="accent2"/>
              </a:solidFill>
              <a:miter lim="800000"/>
              <a:headEnd/>
              <a:tailEnd/>
            </a:ln>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50000"/>
                </a:spcBef>
                <a:buFontTx/>
                <a:buNone/>
              </a:pPr>
              <a:r>
                <a:rPr lang="ja-JP" altLang="en-US" sz="700" b="1" dirty="0">
                  <a:solidFill>
                    <a:prstClr val="black"/>
                  </a:solidFill>
                  <a:latin typeface="Times New Roman" pitchFamily="18" charset="0"/>
                  <a:ea typeface="HG丸ｺﾞｼｯｸM-PRO" pitchFamily="50" charset="-128"/>
                </a:rPr>
                <a:t>②ＳＣＵでのトリアージ</a:t>
              </a:r>
            </a:p>
          </p:txBody>
        </p:sp>
        <p:sp>
          <p:nvSpPr>
            <p:cNvPr id="95" name="Text Box 9"/>
            <p:cNvSpPr txBox="1">
              <a:spLocks noChangeArrowheads="1"/>
            </p:cNvSpPr>
            <p:nvPr/>
          </p:nvSpPr>
          <p:spPr bwMode="auto">
            <a:xfrm>
              <a:off x="5029896" y="5991828"/>
              <a:ext cx="1291257" cy="307777"/>
            </a:xfrm>
            <a:prstGeom prst="rect">
              <a:avLst/>
            </a:prstGeom>
            <a:solidFill>
              <a:srgbClr val="FFCCFF"/>
            </a:solidFill>
            <a:ln w="28575">
              <a:solidFill>
                <a:schemeClr val="accent2"/>
              </a:solidFill>
              <a:miter lim="800000"/>
              <a:headEnd/>
              <a:tailEnd/>
            </a:ln>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ts val="0"/>
                </a:spcBef>
                <a:buFontTx/>
                <a:buNone/>
              </a:pPr>
              <a:r>
                <a:rPr lang="en-US" altLang="ja-JP" sz="700" b="1" dirty="0" smtClean="0">
                  <a:solidFill>
                    <a:prstClr val="black"/>
                  </a:solidFill>
                  <a:latin typeface="Times New Roman" pitchFamily="18" charset="0"/>
                  <a:ea typeface="HG丸ｺﾞｼｯｸM-PRO" pitchFamily="50" charset="-128"/>
                </a:rPr>
                <a:t>※</a:t>
              </a:r>
              <a:r>
                <a:rPr lang="ja-JP" altLang="en-US" sz="700" b="1" dirty="0">
                  <a:solidFill>
                    <a:prstClr val="black"/>
                  </a:solidFill>
                  <a:latin typeface="Times New Roman" pitchFamily="18" charset="0"/>
                  <a:ea typeface="HG丸ｺﾞｼｯｸM-PRO" pitchFamily="50" charset="-128"/>
                </a:rPr>
                <a:t>地域医療搬送</a:t>
              </a:r>
            </a:p>
            <a:p>
              <a:pPr>
                <a:spcBef>
                  <a:spcPts val="0"/>
                </a:spcBef>
                <a:buFontTx/>
                <a:buNone/>
              </a:pPr>
              <a:r>
                <a:rPr lang="ja-JP" altLang="en-US" sz="700" b="1" dirty="0">
                  <a:solidFill>
                    <a:prstClr val="black"/>
                  </a:solidFill>
                  <a:latin typeface="Times New Roman" pitchFamily="18" charset="0"/>
                  <a:ea typeface="HG丸ｺﾞｼｯｸM-PRO" pitchFamily="50" charset="-128"/>
                </a:rPr>
                <a:t>（災害拠点病院→ＳＣＵ）</a:t>
              </a:r>
            </a:p>
          </p:txBody>
        </p:sp>
        <p:sp>
          <p:nvSpPr>
            <p:cNvPr id="96" name="Text Box 10"/>
            <p:cNvSpPr txBox="1">
              <a:spLocks noChangeArrowheads="1"/>
            </p:cNvSpPr>
            <p:nvPr/>
          </p:nvSpPr>
          <p:spPr bwMode="auto">
            <a:xfrm>
              <a:off x="3528975" y="6187327"/>
              <a:ext cx="873041" cy="200055"/>
            </a:xfrm>
            <a:prstGeom prst="rect">
              <a:avLst/>
            </a:prstGeom>
            <a:solidFill>
              <a:srgbClr val="FFCCFF"/>
            </a:solidFill>
            <a:ln w="28575">
              <a:solidFill>
                <a:schemeClr val="accent2"/>
              </a:solidFill>
              <a:miter lim="800000"/>
              <a:headEnd/>
              <a:tailEnd/>
            </a:ln>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50000"/>
                </a:spcBef>
                <a:buFontTx/>
                <a:buNone/>
              </a:pPr>
              <a:r>
                <a:rPr lang="ja-JP" altLang="en-US" sz="700" b="1" dirty="0">
                  <a:solidFill>
                    <a:prstClr val="black"/>
                  </a:solidFill>
                  <a:latin typeface="Times New Roman" pitchFamily="18" charset="0"/>
                  <a:ea typeface="HG丸ｺﾞｼｯｸM-PRO" pitchFamily="50" charset="-128"/>
                </a:rPr>
                <a:t>③広域医療搬送</a:t>
              </a:r>
            </a:p>
          </p:txBody>
        </p:sp>
        <p:grpSp>
          <p:nvGrpSpPr>
            <p:cNvPr id="97" name="グループ化 256"/>
            <p:cNvGrpSpPr>
              <a:grpSpLocks/>
            </p:cNvGrpSpPr>
            <p:nvPr/>
          </p:nvGrpSpPr>
          <p:grpSpPr bwMode="auto">
            <a:xfrm>
              <a:off x="4350987" y="5746869"/>
              <a:ext cx="201343" cy="215444"/>
              <a:chOff x="3743325" y="3000785"/>
              <a:chExt cx="576263" cy="616995"/>
            </a:xfrm>
          </p:grpSpPr>
          <p:sp>
            <p:nvSpPr>
              <p:cNvPr id="102" name="Text Box 78"/>
              <p:cNvSpPr txBox="1">
                <a:spLocks noChangeArrowheads="1"/>
              </p:cNvSpPr>
              <p:nvPr/>
            </p:nvSpPr>
            <p:spPr bwMode="auto">
              <a:xfrm>
                <a:off x="3779837" y="3000785"/>
                <a:ext cx="503237" cy="61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lgn="ctr">
                  <a:spcBef>
                    <a:spcPct val="50000"/>
                  </a:spcBef>
                  <a:buFontTx/>
                  <a:buNone/>
                </a:pPr>
                <a:r>
                  <a:rPr lang="ja-JP" altLang="en-US" sz="800" b="1" dirty="0" smtClean="0">
                    <a:solidFill>
                      <a:srgbClr val="CC0000"/>
                    </a:solidFill>
                    <a:latin typeface="Times New Roman" pitchFamily="18" charset="0"/>
                  </a:rPr>
                  <a:t>拠</a:t>
                </a:r>
                <a:endParaRPr lang="en-US" altLang="ja-JP" sz="800" b="1" dirty="0">
                  <a:solidFill>
                    <a:srgbClr val="CC0000"/>
                  </a:solidFill>
                  <a:latin typeface="Times New Roman" pitchFamily="18" charset="0"/>
                </a:endParaRPr>
              </a:p>
            </p:txBody>
          </p:sp>
          <p:sp>
            <p:nvSpPr>
              <p:cNvPr id="103" name="Oval 81"/>
              <p:cNvSpPr>
                <a:spLocks noChangeArrowheads="1"/>
              </p:cNvSpPr>
              <p:nvPr/>
            </p:nvSpPr>
            <p:spPr bwMode="auto">
              <a:xfrm>
                <a:off x="3743325" y="3016248"/>
                <a:ext cx="576263" cy="576263"/>
              </a:xfrm>
              <a:prstGeom prst="ellipse">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0"/>
                  </a:spcBef>
                  <a:buFontTx/>
                  <a:buNone/>
                </a:pPr>
                <a:endParaRPr lang="ja-JP" altLang="en-US" sz="1800">
                  <a:solidFill>
                    <a:prstClr val="black"/>
                  </a:solidFill>
                  <a:latin typeface="Arial" pitchFamily="34" charset="0"/>
                </a:endParaRPr>
              </a:p>
            </p:txBody>
          </p:sp>
        </p:grpSp>
        <p:grpSp>
          <p:nvGrpSpPr>
            <p:cNvPr id="98" name="グループ化 261"/>
            <p:cNvGrpSpPr>
              <a:grpSpLocks/>
            </p:cNvGrpSpPr>
            <p:nvPr/>
          </p:nvGrpSpPr>
          <p:grpSpPr bwMode="auto">
            <a:xfrm>
              <a:off x="4201228" y="5127564"/>
              <a:ext cx="200788" cy="215444"/>
              <a:chOff x="3743325" y="3000785"/>
              <a:chExt cx="576263" cy="615341"/>
            </a:xfrm>
          </p:grpSpPr>
          <p:sp>
            <p:nvSpPr>
              <p:cNvPr id="100" name="Text Box 78"/>
              <p:cNvSpPr txBox="1">
                <a:spLocks noChangeArrowheads="1"/>
              </p:cNvSpPr>
              <p:nvPr/>
            </p:nvSpPr>
            <p:spPr bwMode="auto">
              <a:xfrm>
                <a:off x="3779834" y="3000785"/>
                <a:ext cx="503239" cy="615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lgn="ctr">
                  <a:spcBef>
                    <a:spcPct val="50000"/>
                  </a:spcBef>
                  <a:buFontTx/>
                  <a:buNone/>
                </a:pPr>
                <a:r>
                  <a:rPr lang="ja-JP" altLang="en-US" sz="800" b="1" dirty="0" smtClean="0">
                    <a:solidFill>
                      <a:srgbClr val="CC0000"/>
                    </a:solidFill>
                    <a:latin typeface="Times New Roman" pitchFamily="18" charset="0"/>
                  </a:rPr>
                  <a:t>拠</a:t>
                </a:r>
                <a:endParaRPr lang="en-US" altLang="ja-JP" sz="800" b="1" dirty="0">
                  <a:solidFill>
                    <a:srgbClr val="CC0000"/>
                  </a:solidFill>
                  <a:latin typeface="Times New Roman" pitchFamily="18" charset="0"/>
                </a:endParaRPr>
              </a:p>
            </p:txBody>
          </p:sp>
          <p:sp>
            <p:nvSpPr>
              <p:cNvPr id="101" name="Oval 81"/>
              <p:cNvSpPr>
                <a:spLocks noChangeArrowheads="1"/>
              </p:cNvSpPr>
              <p:nvPr/>
            </p:nvSpPr>
            <p:spPr bwMode="auto">
              <a:xfrm>
                <a:off x="3743325" y="3016248"/>
                <a:ext cx="576263" cy="576263"/>
              </a:xfrm>
              <a:prstGeom prst="ellipse">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spcBef>
                    <a:spcPct val="0"/>
                  </a:spcBef>
                  <a:buFontTx/>
                  <a:buNone/>
                </a:pPr>
                <a:endParaRPr lang="ja-JP" altLang="en-US" sz="1800">
                  <a:solidFill>
                    <a:prstClr val="black"/>
                  </a:solidFill>
                  <a:latin typeface="Arial" pitchFamily="34" charset="0"/>
                </a:endParaRPr>
              </a:p>
            </p:txBody>
          </p:sp>
        </p:grpSp>
        <p:sp>
          <p:nvSpPr>
            <p:cNvPr id="99" name="Rectangle 2"/>
            <p:cNvSpPr txBox="1">
              <a:spLocks noChangeArrowheads="1"/>
            </p:cNvSpPr>
            <p:nvPr/>
          </p:nvSpPr>
          <p:spPr>
            <a:xfrm>
              <a:off x="2971770" y="4104095"/>
              <a:ext cx="3325300" cy="226807"/>
            </a:xfrm>
            <a:prstGeom prst="rect">
              <a:avLst/>
            </a:prstGeom>
            <a:solidFill>
              <a:schemeClr val="accent6">
                <a:lumMod val="40000"/>
                <a:lumOff val="60000"/>
              </a:schemeClr>
            </a:solidFill>
            <a:ln>
              <a:solidFill>
                <a:schemeClr val="accent6">
                  <a:lumMod val="5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800" dirty="0">
                  <a:solidFill>
                    <a:prstClr val="black"/>
                  </a:solidFill>
                </a:rPr>
                <a:t>広域医療</a:t>
              </a:r>
              <a:r>
                <a:rPr lang="ja-JP" altLang="en-US" sz="800" dirty="0" smtClean="0">
                  <a:solidFill>
                    <a:prstClr val="black"/>
                  </a:solidFill>
                </a:rPr>
                <a:t>搬送の流れ</a:t>
              </a:r>
              <a:endParaRPr lang="en-US" altLang="ja-JP" sz="800" dirty="0">
                <a:solidFill>
                  <a:prstClr val="black"/>
                </a:solidFill>
              </a:endParaRPr>
            </a:p>
          </p:txBody>
        </p:sp>
        <p:sp>
          <p:nvSpPr>
            <p:cNvPr id="270" name="Oval 98"/>
            <p:cNvSpPr>
              <a:spLocks noChangeArrowheads="1"/>
            </p:cNvSpPr>
            <p:nvPr/>
          </p:nvSpPr>
          <p:spPr bwMode="auto">
            <a:xfrm>
              <a:off x="5178545" y="5523563"/>
              <a:ext cx="201343" cy="201622"/>
            </a:xfrm>
            <a:prstGeom prst="ellipse">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lgn="ctr">
                <a:spcBef>
                  <a:spcPct val="0"/>
                </a:spcBef>
                <a:buFontTx/>
                <a:buNone/>
              </a:pPr>
              <a:endParaRPr lang="ja-JP" altLang="en-US" sz="1800">
                <a:solidFill>
                  <a:prstClr val="black"/>
                </a:solidFill>
                <a:latin typeface="Arial" pitchFamily="34" charset="0"/>
              </a:endParaRPr>
            </a:p>
          </p:txBody>
        </p:sp>
        <p:sp>
          <p:nvSpPr>
            <p:cNvPr id="271" name="Text Box 95"/>
            <p:cNvSpPr txBox="1">
              <a:spLocks noChangeArrowheads="1"/>
            </p:cNvSpPr>
            <p:nvPr/>
          </p:nvSpPr>
          <p:spPr bwMode="auto">
            <a:xfrm>
              <a:off x="5191641" y="5509592"/>
              <a:ext cx="175828" cy="19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lgn="ctr">
                <a:spcBef>
                  <a:spcPct val="50000"/>
                </a:spcBef>
                <a:buFontTx/>
                <a:buNone/>
              </a:pPr>
              <a:r>
                <a:rPr lang="ja-JP" altLang="en-US" sz="800" b="1" dirty="0">
                  <a:solidFill>
                    <a:srgbClr val="CC0000"/>
                  </a:solidFill>
                  <a:latin typeface="Times New Roman" pitchFamily="18" charset="0"/>
                </a:rPr>
                <a:t>拠</a:t>
              </a:r>
            </a:p>
          </p:txBody>
        </p:sp>
        <p:sp>
          <p:nvSpPr>
            <p:cNvPr id="272" name="Line 381"/>
            <p:cNvSpPr>
              <a:spLocks noChangeShapeType="1"/>
            </p:cNvSpPr>
            <p:nvPr/>
          </p:nvSpPr>
          <p:spPr bwMode="auto">
            <a:xfrm flipH="1">
              <a:off x="4558670" y="5759922"/>
              <a:ext cx="130236" cy="92956"/>
            </a:xfrm>
            <a:prstGeom prst="line">
              <a:avLst/>
            </a:prstGeom>
            <a:noFill/>
            <a:ln w="25400">
              <a:solidFill>
                <a:srgbClr val="3366FF"/>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273" name="Line 87"/>
            <p:cNvSpPr>
              <a:spLocks noChangeShapeType="1"/>
            </p:cNvSpPr>
            <p:nvPr/>
          </p:nvSpPr>
          <p:spPr bwMode="auto">
            <a:xfrm>
              <a:off x="5022302" y="5568803"/>
              <a:ext cx="130191" cy="4909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274" name="Line 87"/>
            <p:cNvSpPr>
              <a:spLocks noChangeShapeType="1"/>
            </p:cNvSpPr>
            <p:nvPr/>
          </p:nvSpPr>
          <p:spPr bwMode="auto">
            <a:xfrm flipH="1">
              <a:off x="4520952" y="5694518"/>
              <a:ext cx="144252" cy="89844"/>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325" name="Text Box 94"/>
            <p:cNvSpPr txBox="1">
              <a:spLocks noChangeArrowheads="1"/>
            </p:cNvSpPr>
            <p:nvPr/>
          </p:nvSpPr>
          <p:spPr bwMode="auto">
            <a:xfrm>
              <a:off x="3057511" y="4417392"/>
              <a:ext cx="175828" cy="19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lgn="ctr">
                <a:spcBef>
                  <a:spcPct val="50000"/>
                </a:spcBef>
                <a:buFontTx/>
                <a:buNone/>
              </a:pPr>
              <a:r>
                <a:rPr lang="ja-JP" altLang="en-US" sz="800" b="1" dirty="0">
                  <a:solidFill>
                    <a:srgbClr val="CC0000"/>
                  </a:solidFill>
                  <a:latin typeface="Times New Roman" pitchFamily="18" charset="0"/>
                </a:rPr>
                <a:t>拠</a:t>
              </a:r>
            </a:p>
          </p:txBody>
        </p:sp>
        <p:sp>
          <p:nvSpPr>
            <p:cNvPr id="326" name="Oval 97"/>
            <p:cNvSpPr>
              <a:spLocks noChangeArrowheads="1"/>
            </p:cNvSpPr>
            <p:nvPr/>
          </p:nvSpPr>
          <p:spPr bwMode="auto">
            <a:xfrm>
              <a:off x="3044754" y="4417392"/>
              <a:ext cx="201343" cy="201066"/>
            </a:xfrm>
            <a:prstGeom prst="ellipse">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algn="ctr">
                <a:spcBef>
                  <a:spcPct val="0"/>
                </a:spcBef>
                <a:buFontTx/>
                <a:buNone/>
              </a:pPr>
              <a:endParaRPr lang="ja-JP" altLang="en-US" sz="1800">
                <a:solidFill>
                  <a:prstClr val="black"/>
                </a:solidFill>
                <a:latin typeface="Arial" pitchFamily="34" charset="0"/>
              </a:endParaRPr>
            </a:p>
          </p:txBody>
        </p:sp>
      </p:grpSp>
      <p:sp>
        <p:nvSpPr>
          <p:cNvPr id="327" name="テキスト ボックス 326"/>
          <p:cNvSpPr txBox="1"/>
          <p:nvPr/>
        </p:nvSpPr>
        <p:spPr>
          <a:xfrm>
            <a:off x="183067" y="2113111"/>
            <a:ext cx="4465208"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1400" b="1" dirty="0" smtClean="0">
                <a:solidFill>
                  <a:prstClr val="black"/>
                </a:solidFill>
                <a:latin typeface="ＭＳ Ｐゴシック"/>
              </a:rPr>
              <a:t>被災地域における災害医療提供体制の整備と連携強化</a:t>
            </a:r>
            <a:endParaRPr lang="en-US" altLang="ja-JP" sz="1400" b="1" dirty="0">
              <a:solidFill>
                <a:prstClr val="black"/>
              </a:solidFill>
              <a:latin typeface="ＭＳ Ｐゴシック"/>
            </a:endParaRPr>
          </a:p>
        </p:txBody>
      </p:sp>
      <p:sp>
        <p:nvSpPr>
          <p:cNvPr id="328" name="テキスト ボックス 327"/>
          <p:cNvSpPr txBox="1"/>
          <p:nvPr/>
        </p:nvSpPr>
        <p:spPr>
          <a:xfrm>
            <a:off x="6591779" y="2113111"/>
            <a:ext cx="1561583"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ja-JP" sz="1400" b="1" dirty="0" smtClean="0">
                <a:solidFill>
                  <a:prstClr val="black"/>
                </a:solidFill>
                <a:latin typeface="ＭＳ Ｐゴシック"/>
              </a:rPr>
              <a:t>BCP</a:t>
            </a:r>
            <a:r>
              <a:rPr lang="ja-JP" altLang="en-US" sz="1400" b="1" dirty="0" smtClean="0">
                <a:solidFill>
                  <a:prstClr val="black"/>
                </a:solidFill>
                <a:latin typeface="ＭＳ Ｐゴシック"/>
              </a:rPr>
              <a:t>策定の推進</a:t>
            </a:r>
            <a:endParaRPr lang="en-US" altLang="ja-JP" sz="1400" b="1" dirty="0">
              <a:solidFill>
                <a:prstClr val="black"/>
              </a:solidFill>
              <a:latin typeface="ＭＳ Ｐゴシック"/>
            </a:endParaRPr>
          </a:p>
        </p:txBody>
      </p:sp>
      <p:cxnSp>
        <p:nvCxnSpPr>
          <p:cNvPr id="12" name="直線矢印コネクタ 11"/>
          <p:cNvCxnSpPr/>
          <p:nvPr/>
        </p:nvCxnSpPr>
        <p:spPr>
          <a:xfrm flipV="1">
            <a:off x="8258484" y="5013176"/>
            <a:ext cx="0" cy="67244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0" name="直線矢印コネクタ 329"/>
          <p:cNvCxnSpPr/>
          <p:nvPr/>
        </p:nvCxnSpPr>
        <p:spPr>
          <a:xfrm flipV="1">
            <a:off x="7473280" y="5468479"/>
            <a:ext cx="0" cy="26849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1" name="スライド番号プレースホルダー 2"/>
          <p:cNvSpPr>
            <a:spLocks noGrp="1"/>
          </p:cNvSpPr>
          <p:nvPr>
            <p:ph type="sldNum" sz="quarter" idx="12"/>
          </p:nvPr>
        </p:nvSpPr>
        <p:spPr>
          <a:xfrm>
            <a:off x="7610152" y="6520259"/>
            <a:ext cx="2311400" cy="365125"/>
          </a:xfrm>
        </p:spPr>
        <p:txBody>
          <a:bodyPr/>
          <a:lstStyle/>
          <a:p>
            <a:fld id="{5A02BD7A-635E-43A0-8464-FD5073BFE4FA}" type="slidenum">
              <a:rPr lang="ja-JP" altLang="en-US" smtClean="0">
                <a:solidFill>
                  <a:schemeClr val="tx1"/>
                </a:solidFill>
              </a:rPr>
              <a:pPr/>
              <a:t>9</a:t>
            </a:fld>
            <a:endParaRPr lang="ja-JP" altLang="en-US" dirty="0">
              <a:solidFill>
                <a:schemeClr val="tx1"/>
              </a:solidFill>
            </a:endParaRPr>
          </a:p>
        </p:txBody>
      </p:sp>
    </p:spTree>
    <p:extLst>
      <p:ext uri="{BB962C8B-B14F-4D97-AF65-F5344CB8AC3E}">
        <p14:creationId xmlns:p14="http://schemas.microsoft.com/office/powerpoint/2010/main" val="156747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6263</TotalTime>
  <Words>2304</Words>
  <Application>Microsoft Office PowerPoint</Application>
  <PresentationFormat>A4 210 x 297 mm</PresentationFormat>
  <Paragraphs>622</Paragraphs>
  <Slides>16</Slides>
  <Notes>3</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16</vt:i4>
      </vt:variant>
    </vt:vector>
  </HeadingPairs>
  <TitlesOfParts>
    <vt:vector size="19" baseType="lpstr">
      <vt:lpstr>Office ​​テーマ</vt:lpstr>
      <vt:lpstr>3_Office ​​テーマ</vt:lpstr>
      <vt:lpstr>Photo Editor Photo</vt:lpstr>
      <vt:lpstr>第７次医療計画について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厚生労働省ネットワークシステム</dc:creator>
  <cp:lastModifiedBy>＊</cp:lastModifiedBy>
  <cp:revision>188</cp:revision>
  <cp:lastPrinted>2017-06-30T02:44:58Z</cp:lastPrinted>
  <dcterms:created xsi:type="dcterms:W3CDTF">2015-06-04T06:15:44Z</dcterms:created>
  <dcterms:modified xsi:type="dcterms:W3CDTF">2017-06-30T02:49:53Z</dcterms:modified>
</cp:coreProperties>
</file>