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9DE2-14F5-46D2-B4CC-502A528136C5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5E2C-B9A9-4820-9C7E-3B9CF0181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7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0404" y="4782902"/>
            <a:ext cx="5446396" cy="3913425"/>
          </a:xfrm>
          <a:prstGeom prst="rect">
            <a:avLst/>
          </a:prstGeom>
        </p:spPr>
        <p:txBody>
          <a:bodyPr spcFirstLastPara="1" wrap="square" lIns="91525" tIns="45750" rIns="91525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0404" y="4782902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ナベ作成分</a:t>
            </a:r>
            <a:endParaRPr/>
          </a:p>
        </p:txBody>
      </p:sp>
      <p:sp>
        <p:nvSpPr>
          <p:cNvPr id="248" name="Google Shape;248;p19:notes"/>
          <p:cNvSpPr txBox="1">
            <a:spLocks noGrp="1"/>
          </p:cNvSpPr>
          <p:nvPr>
            <p:ph type="sldNum" idx="12"/>
          </p:nvPr>
        </p:nvSpPr>
        <p:spPr>
          <a:xfrm>
            <a:off x="3855084" y="9441815"/>
            <a:ext cx="2950529" cy="4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-JP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0404" y="4782902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ナベ作成分</a:t>
            </a:r>
            <a:endParaRPr/>
          </a:p>
        </p:txBody>
      </p:sp>
      <p:sp>
        <p:nvSpPr>
          <p:cNvPr id="268" name="Google Shape;268;p20:notes"/>
          <p:cNvSpPr txBox="1">
            <a:spLocks noGrp="1"/>
          </p:cNvSpPr>
          <p:nvPr>
            <p:ph type="sldNum" idx="12"/>
          </p:nvPr>
        </p:nvSpPr>
        <p:spPr>
          <a:xfrm>
            <a:off x="3855084" y="9441815"/>
            <a:ext cx="2950529" cy="4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-JP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0404" y="4782902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ナベ作成分</a:t>
            </a:r>
            <a:endParaRPr/>
          </a:p>
        </p:txBody>
      </p:sp>
      <p:sp>
        <p:nvSpPr>
          <p:cNvPr id="312" name="Google Shape;312;p21:notes"/>
          <p:cNvSpPr txBox="1">
            <a:spLocks noGrp="1"/>
          </p:cNvSpPr>
          <p:nvPr>
            <p:ph type="sldNum" idx="12"/>
          </p:nvPr>
        </p:nvSpPr>
        <p:spPr>
          <a:xfrm>
            <a:off x="3855084" y="9441815"/>
            <a:ext cx="2950529" cy="4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-JP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846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セクション見出し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643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2 つのコンテンツ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5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610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タイトルのみ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019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タイトル付きのコンテンツ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6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タイトル付きの図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42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タイトルと縦書きテキスト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67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縦書きタイトルと&#10;縦書きテキスト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16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62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/>
          <p:nvPr/>
        </p:nvSpPr>
        <p:spPr>
          <a:xfrm>
            <a:off x="383178" y="1662324"/>
            <a:ext cx="11495314" cy="1568968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umimoji="0" sz="10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383178" y="4293266"/>
            <a:ext cx="11495314" cy="2257152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umimoji="0" sz="11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 txBox="1">
            <a:spLocks noGrp="1"/>
          </p:cNvSpPr>
          <p:nvPr>
            <p:ph type="ctrTitle"/>
          </p:nvPr>
        </p:nvSpPr>
        <p:spPr>
          <a:xfrm>
            <a:off x="2570555" y="488506"/>
            <a:ext cx="7135584" cy="83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ja-JP" b="1">
                <a:latin typeface="Calibri"/>
                <a:ea typeface="Calibri"/>
                <a:cs typeface="Calibri"/>
                <a:sym typeface="Calibri"/>
              </a:rPr>
              <a:t>入居者ケア順序</a:t>
            </a: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1"/>
          </p:nvPr>
        </p:nvSpPr>
        <p:spPr>
          <a:xfrm>
            <a:off x="714587" y="3798921"/>
            <a:ext cx="6427264" cy="119714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l">
              <a:spcBef>
                <a:spcPts val="0"/>
              </a:spcBef>
              <a:buSzPts val="2800"/>
            </a:pPr>
            <a:r>
              <a:rPr lang="ja-JP" altLang="en-US" sz="2800" b="1"/>
              <a:t>どうしても　陽性➡陰性の順に</a:t>
            </a:r>
            <a:endParaRPr sz="2800" b="1"/>
          </a:p>
          <a:p>
            <a:pPr marL="0" indent="0" algn="l">
              <a:buSzPts val="2800"/>
            </a:pPr>
            <a:r>
              <a:rPr lang="ja-JP" altLang="en-US" sz="2800" b="1"/>
              <a:t>対応しなくてはならない場合</a:t>
            </a:r>
            <a:endParaRPr sz="2800" b="1"/>
          </a:p>
        </p:txBody>
      </p:sp>
      <p:sp>
        <p:nvSpPr>
          <p:cNvPr id="240" name="Google Shape;240;p18"/>
          <p:cNvSpPr txBox="1"/>
          <p:nvPr/>
        </p:nvSpPr>
        <p:spPr>
          <a:xfrm>
            <a:off x="992777" y="5195675"/>
            <a:ext cx="10728960" cy="110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CC00"/>
              </a:buClr>
              <a:buSzPts val="3200"/>
            </a:pPr>
            <a:r>
              <a:rPr kumimoji="0" lang="ja-JP" altLang="en-US" sz="3600" b="1" kern="0" dirty="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陰性</a:t>
            </a:r>
            <a:r>
              <a:rPr kumimoji="0" lang="ja-JP" altLang="en-US" sz="3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の入居者に接する前に</a:t>
            </a:r>
            <a:endParaRPr kumimoji="0" lang="en-US" altLang="ja-JP" sz="36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rgbClr val="00CC00"/>
              </a:buClr>
              <a:buSzPts val="3200"/>
            </a:pPr>
            <a:r>
              <a:rPr kumimoji="0" lang="ja-JP" altLang="en-US" sz="4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必ずガウンと手袋を取り換える</a:t>
            </a:r>
            <a:endParaRPr kumimoji="0" sz="48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836023" y="2203622"/>
            <a:ext cx="10424159" cy="72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CC00"/>
              </a:buClr>
              <a:buSzPts val="4400"/>
            </a:pPr>
            <a:r>
              <a:rPr kumimoji="0" lang="ja-JP" altLang="en-US" sz="4800" b="1" kern="0" dirty="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陰性</a:t>
            </a:r>
            <a:r>
              <a:rPr kumimoji="0" lang="ja-JP" altLang="en-US" sz="4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の入居者 ➡ </a:t>
            </a:r>
            <a:r>
              <a:rPr kumimoji="0" lang="ja-JP" altLang="en-US" sz="48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陽性</a:t>
            </a:r>
            <a:r>
              <a:rPr kumimoji="0" lang="ja-JP" altLang="en-US" sz="4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の入居者</a:t>
            </a:r>
            <a:endParaRPr kumimoji="0" sz="48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714587" y="1290690"/>
            <a:ext cx="1834858" cy="57265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06400"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kumimoji="0" lang="ja-JP" altLang="en-US" sz="3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原則</a:t>
            </a:r>
            <a:endParaRPr kumimoji="0" sz="3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336477" y="4397492"/>
            <a:ext cx="926485" cy="129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706139" y="4534274"/>
            <a:ext cx="1143780" cy="10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ctrTitle"/>
          </p:nvPr>
        </p:nvSpPr>
        <p:spPr>
          <a:xfrm>
            <a:off x="1712389" y="769815"/>
            <a:ext cx="8521485" cy="135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lnSpc>
                <a:spcPct val="100000"/>
              </a:lnSpc>
              <a:buClr>
                <a:srgbClr val="FF0000"/>
              </a:buClr>
              <a:buSzPts val="4000"/>
            </a:pPr>
            <a:r>
              <a:rPr lang="ja-JP" altLang="en-US" sz="3600" b="1" dirty="0">
                <a:solidFill>
                  <a:srgbClr val="FF0000"/>
                </a:solidFill>
              </a:rPr>
              <a:t>陽性者</a:t>
            </a:r>
            <a:r>
              <a:rPr lang="ja-JP" altLang="en-US" sz="3600" b="1" dirty="0"/>
              <a:t>のケアをした後に、</a:t>
            </a:r>
            <a:br>
              <a:rPr lang="ja-JP" altLang="en-US" sz="3600" b="1" dirty="0"/>
            </a:br>
            <a:r>
              <a:rPr lang="ja-JP" altLang="en-US" sz="3600" b="1" dirty="0"/>
              <a:t>　　　　　　　</a:t>
            </a:r>
            <a:r>
              <a:rPr lang="ja-JP" altLang="en-US" sz="3600" b="1" dirty="0">
                <a:solidFill>
                  <a:srgbClr val="FF0000"/>
                </a:solidFill>
              </a:rPr>
              <a:t>陽性者</a:t>
            </a:r>
            <a:r>
              <a:rPr lang="ja-JP" altLang="en-US" sz="3600" b="1" dirty="0"/>
              <a:t>のケアをする場合</a:t>
            </a:r>
            <a:endParaRPr sz="3600" b="1" dirty="0"/>
          </a:p>
        </p:txBody>
      </p:sp>
      <p:sp>
        <p:nvSpPr>
          <p:cNvPr id="251" name="Google Shape;251;p19"/>
          <p:cNvSpPr txBox="1"/>
          <p:nvPr/>
        </p:nvSpPr>
        <p:spPr>
          <a:xfrm>
            <a:off x="130628" y="99143"/>
            <a:ext cx="8809878" cy="83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kumimoji="0" lang="ja-JP" altLang="en-US" sz="4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入居者ケア順序</a:t>
            </a:r>
            <a:endParaRPr kumimoji="0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389" y="2121762"/>
            <a:ext cx="10735641" cy="271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/>
          <p:nvPr/>
        </p:nvSpPr>
        <p:spPr>
          <a:xfrm>
            <a:off x="4189896" y="5737655"/>
            <a:ext cx="3531181" cy="83930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kumimoji="0" lang="ja-JP" altLang="en-US" sz="4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手袋だけ交換</a:t>
            </a:r>
            <a:endParaRPr kumimoji="0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7" name="Google Shape;257;p19"/>
          <p:cNvGrpSpPr/>
          <p:nvPr/>
        </p:nvGrpSpPr>
        <p:grpSpPr>
          <a:xfrm>
            <a:off x="1180882" y="5371176"/>
            <a:ext cx="1637527" cy="709606"/>
            <a:chOff x="394134" y="5634087"/>
            <a:chExt cx="1386200" cy="582445"/>
          </a:xfrm>
        </p:grpSpPr>
        <p:pic>
          <p:nvPicPr>
            <p:cNvPr id="258" name="Google Shape;258;p19" descr="個人防護具のイラスト（男性・ガウン）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4134" y="5634087"/>
              <a:ext cx="429900" cy="582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9"/>
            <p:cNvSpPr txBox="1"/>
            <p:nvPr/>
          </p:nvSpPr>
          <p:spPr>
            <a:xfrm>
              <a:off x="922204" y="5634087"/>
              <a:ext cx="8581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5388688" y="4941769"/>
            <a:ext cx="1706120" cy="530383"/>
            <a:chOff x="3183734" y="4918004"/>
            <a:chExt cx="1706120" cy="530383"/>
          </a:xfrm>
        </p:grpSpPr>
        <p:pic>
          <p:nvPicPr>
            <p:cNvPr id="261" name="Google Shape;261;p19" descr="使い捨て手袋のイラスト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83734" y="4918004"/>
              <a:ext cx="584444" cy="53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9"/>
            <p:cNvSpPr txBox="1"/>
            <p:nvPr/>
          </p:nvSpPr>
          <p:spPr>
            <a:xfrm>
              <a:off x="3768178" y="4962614"/>
              <a:ext cx="1121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ja-JP" altLang="en-US"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交換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9"/>
          <p:cNvSpPr/>
          <p:nvPr/>
        </p:nvSpPr>
        <p:spPr>
          <a:xfrm>
            <a:off x="8203377" y="5535509"/>
            <a:ext cx="2327202" cy="11859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終了後は</a:t>
            </a:r>
            <a:endParaRPr kumimoji="0" sz="2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手洗い</a:t>
            </a:r>
            <a:endParaRPr kumimoji="0" sz="2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又は手指消毒</a:t>
            </a:r>
            <a:endParaRPr kumimoji="0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1606571" y="5977379"/>
            <a:ext cx="24851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ja-JP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※</a:t>
            </a:r>
            <a:r>
              <a:rPr kumimoji="0" lang="ja-JP" altLang="en-U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エアロゾルが発生する処置実施時は</a:t>
            </a:r>
            <a:r>
              <a:rPr kumimoji="0" lang="en-US" altLang="ja-JP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N95</a:t>
            </a:r>
            <a:r>
              <a:rPr kumimoji="0" lang="ja-JP" altLang="en-U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を装着しましょう</a:t>
            </a:r>
            <a:r>
              <a:rPr kumimoji="0" lang="ja-JP" alt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kumimoji="0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0F4601-99A6-47C1-8DBB-35FA1E979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03" y="2052679"/>
            <a:ext cx="1238158" cy="2813995"/>
          </a:xfrm>
          <a:prstGeom prst="rect">
            <a:avLst/>
          </a:prstGeom>
        </p:spPr>
      </p:pic>
      <p:grpSp>
        <p:nvGrpSpPr>
          <p:cNvPr id="254" name="Google Shape;254;p19"/>
          <p:cNvGrpSpPr/>
          <p:nvPr/>
        </p:nvGrpSpPr>
        <p:grpSpPr>
          <a:xfrm>
            <a:off x="615331" y="4894982"/>
            <a:ext cx="1893158" cy="709606"/>
            <a:chOff x="337760" y="5012288"/>
            <a:chExt cx="1442574" cy="530383"/>
          </a:xfrm>
        </p:grpSpPr>
        <p:pic>
          <p:nvPicPr>
            <p:cNvPr id="255" name="Google Shape;255;p19" descr="使い捨て手袋のイラスト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7760" y="5012288"/>
              <a:ext cx="584444" cy="53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9"/>
            <p:cNvSpPr txBox="1"/>
            <p:nvPr/>
          </p:nvSpPr>
          <p:spPr>
            <a:xfrm>
              <a:off x="922204" y="5012288"/>
              <a:ext cx="858130" cy="391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407F77A-07D1-4ACE-9209-D08BDAD17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956" y="2080988"/>
            <a:ext cx="1231187" cy="27981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42E3FBE-D132-46AC-AF4A-7F21859D6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7153" y="2080988"/>
            <a:ext cx="1336319" cy="3037086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A519A8F8-6FC6-4A13-A916-E38F34F6D831}"/>
              </a:ext>
            </a:extLst>
          </p:cNvPr>
          <p:cNvSpPr/>
          <p:nvPr/>
        </p:nvSpPr>
        <p:spPr>
          <a:xfrm>
            <a:off x="4775200" y="3112721"/>
            <a:ext cx="802640" cy="396240"/>
          </a:xfrm>
          <a:prstGeom prst="rightArrow">
            <a:avLst>
              <a:gd name="adj1" fmla="val 50000"/>
              <a:gd name="adj2" fmla="val 602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A648D7-F698-471F-BA89-15A3ED144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488" y="3127961"/>
            <a:ext cx="841321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56006A-8343-46EF-A7B4-9E1B49E88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81" y="2161158"/>
            <a:ext cx="893011" cy="2361845"/>
          </a:xfrm>
          <a:prstGeom prst="rect">
            <a:avLst/>
          </a:prstGeom>
        </p:spPr>
      </p:pic>
      <p:sp>
        <p:nvSpPr>
          <p:cNvPr id="270" name="Google Shape;270;p20"/>
          <p:cNvSpPr txBox="1">
            <a:spLocks noGrp="1"/>
          </p:cNvSpPr>
          <p:nvPr>
            <p:ph type="ctrTitle"/>
          </p:nvPr>
        </p:nvSpPr>
        <p:spPr>
          <a:xfrm>
            <a:off x="1347862" y="1047748"/>
            <a:ext cx="9127098" cy="104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FF0000"/>
              </a:buClr>
              <a:buSzPts val="4000"/>
            </a:pPr>
            <a:r>
              <a:rPr lang="ja-JP" altLang="en-US" sz="3600" b="1" dirty="0">
                <a:solidFill>
                  <a:srgbClr val="FF0000"/>
                </a:solidFill>
              </a:rPr>
              <a:t>陽性者</a:t>
            </a:r>
            <a:r>
              <a:rPr lang="ja-JP" altLang="en-US" sz="3600" b="1" dirty="0"/>
              <a:t>のケアをした後に、</a:t>
            </a:r>
            <a:br>
              <a:rPr lang="ja-JP" altLang="en-US" sz="3600" b="1" dirty="0"/>
            </a:br>
            <a:r>
              <a:rPr lang="ja-JP" altLang="en-US" sz="3600" b="1" dirty="0"/>
              <a:t>　　　　　　　</a:t>
            </a:r>
            <a:r>
              <a:rPr lang="ja-JP" altLang="en-US" sz="3600" b="1" dirty="0">
                <a:solidFill>
                  <a:srgbClr val="00CC00"/>
                </a:solidFill>
              </a:rPr>
              <a:t>陰性者</a:t>
            </a:r>
            <a:r>
              <a:rPr lang="ja-JP" altLang="en-US" sz="3600" b="1" dirty="0"/>
              <a:t>の対応をする場合</a:t>
            </a:r>
            <a:endParaRPr sz="3600" b="1" dirty="0"/>
          </a:p>
        </p:txBody>
      </p:sp>
      <p:sp>
        <p:nvSpPr>
          <p:cNvPr id="271" name="Google Shape;271;p20"/>
          <p:cNvSpPr txBox="1"/>
          <p:nvPr/>
        </p:nvSpPr>
        <p:spPr>
          <a:xfrm>
            <a:off x="531223" y="136516"/>
            <a:ext cx="8522495" cy="83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kumimoji="0" lang="ja-JP" altLang="en-US" sz="5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入居者ケア順序</a:t>
            </a:r>
            <a:endParaRPr kumimoji="0"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20"/>
          <p:cNvGrpSpPr/>
          <p:nvPr/>
        </p:nvGrpSpPr>
        <p:grpSpPr>
          <a:xfrm>
            <a:off x="1913743" y="1704629"/>
            <a:ext cx="9712312" cy="3111193"/>
            <a:chOff x="1229128" y="2527566"/>
            <a:chExt cx="8561928" cy="2853885"/>
          </a:xfrm>
        </p:grpSpPr>
        <p:pic>
          <p:nvPicPr>
            <p:cNvPr id="276" name="Google Shape;27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69784" y="3082872"/>
              <a:ext cx="670119" cy="5000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7" name="Google Shape;277;p20"/>
            <p:cNvGrpSpPr/>
            <p:nvPr/>
          </p:nvGrpSpPr>
          <p:grpSpPr>
            <a:xfrm>
              <a:off x="1229128" y="2926960"/>
              <a:ext cx="2268461" cy="2094726"/>
              <a:chOff x="1563438" y="2737925"/>
              <a:chExt cx="2989603" cy="2516962"/>
            </a:xfrm>
          </p:grpSpPr>
          <p:grpSp>
            <p:nvGrpSpPr>
              <p:cNvPr id="278" name="Google Shape;278;p20"/>
              <p:cNvGrpSpPr/>
              <p:nvPr/>
            </p:nvGrpSpPr>
            <p:grpSpPr>
              <a:xfrm>
                <a:off x="1563438" y="2737925"/>
                <a:ext cx="2603033" cy="2516962"/>
                <a:chOff x="1631578" y="2668262"/>
                <a:chExt cx="2603033" cy="2516962"/>
              </a:xfrm>
            </p:grpSpPr>
            <p:pic>
              <p:nvPicPr>
                <p:cNvPr id="279" name="Google Shape;279;p20" descr="開いたドア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631578" y="2668262"/>
                  <a:ext cx="2574897" cy="25169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0" name="Google Shape;280;p2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678968" y="2836302"/>
                  <a:ext cx="1555643" cy="19668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81" name="Google Shape;281;p20" descr="コロナウイルスのイラスト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367179" y="4153977"/>
                <a:ext cx="983454" cy="9834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2" name="Google Shape;282;p20" descr="コロナウイルスのイラスト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690002" y="2951301"/>
                <a:ext cx="863039" cy="8630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3" name="Google Shape;283;p20" descr="個人防護具のイラスト（女性）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47915" y="2765878"/>
              <a:ext cx="1013691" cy="233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0" descr="手のアルコール消毒のイラスト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53729" y="3410890"/>
              <a:ext cx="1202123" cy="12021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20"/>
            <p:cNvGrpSpPr/>
            <p:nvPr/>
          </p:nvGrpSpPr>
          <p:grpSpPr>
            <a:xfrm>
              <a:off x="6941183" y="2527566"/>
              <a:ext cx="2849873" cy="2853885"/>
              <a:chOff x="7858423" y="3430113"/>
              <a:chExt cx="2849873" cy="2853885"/>
            </a:xfrm>
          </p:grpSpPr>
          <p:pic>
            <p:nvPicPr>
              <p:cNvPr id="286" name="Google Shape;286;p20" descr="開いたドア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858423" y="3853633"/>
                <a:ext cx="1953789" cy="20947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87" name="Google Shape;287;p20"/>
              <p:cNvGrpSpPr/>
              <p:nvPr/>
            </p:nvGrpSpPr>
            <p:grpSpPr>
              <a:xfrm>
                <a:off x="7859385" y="3430113"/>
                <a:ext cx="2848911" cy="2853885"/>
                <a:chOff x="7858423" y="3438885"/>
                <a:chExt cx="2848911" cy="2853885"/>
              </a:xfrm>
            </p:grpSpPr>
            <p:pic>
              <p:nvPicPr>
                <p:cNvPr id="288" name="Google Shape;288;p20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 rot="-3398760">
                  <a:off x="8249211" y="3840872"/>
                  <a:ext cx="2067334" cy="20499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9" name="Google Shape;289;p20" descr="お婆さんの表情のイラスト「笑った顔」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8607343" y="4023362"/>
                  <a:ext cx="1275678" cy="16177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290" name="Google Shape;290;p20"/>
            <p:cNvSpPr/>
            <p:nvPr/>
          </p:nvSpPr>
          <p:spPr>
            <a:xfrm>
              <a:off x="1229128" y="3885273"/>
              <a:ext cx="609865" cy="220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182917" y="3914907"/>
              <a:ext cx="408119" cy="19055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6661666" y="3995367"/>
              <a:ext cx="609865" cy="220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0"/>
          <p:cNvGrpSpPr/>
          <p:nvPr/>
        </p:nvGrpSpPr>
        <p:grpSpPr>
          <a:xfrm>
            <a:off x="1427839" y="4539959"/>
            <a:ext cx="1805189" cy="578316"/>
            <a:chOff x="337760" y="5012288"/>
            <a:chExt cx="1442574" cy="530383"/>
          </a:xfrm>
        </p:grpSpPr>
        <p:pic>
          <p:nvPicPr>
            <p:cNvPr id="294" name="Google Shape;294;p20" descr="使い捨て手袋のイラスト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7760" y="5012288"/>
              <a:ext cx="584444" cy="53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20"/>
            <p:cNvSpPr txBox="1"/>
            <p:nvPr/>
          </p:nvSpPr>
          <p:spPr>
            <a:xfrm>
              <a:off x="922204" y="5012288"/>
              <a:ext cx="858130" cy="479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1788131" y="5120599"/>
            <a:ext cx="1633335" cy="615288"/>
            <a:chOff x="394134" y="5634087"/>
            <a:chExt cx="1386200" cy="597377"/>
          </a:xfrm>
        </p:grpSpPr>
        <p:pic>
          <p:nvPicPr>
            <p:cNvPr id="297" name="Google Shape;297;p20" descr="個人防護具のイラスト（男性・ガウン）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94134" y="5634087"/>
              <a:ext cx="429900" cy="582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0"/>
            <p:cNvSpPr txBox="1"/>
            <p:nvPr/>
          </p:nvSpPr>
          <p:spPr>
            <a:xfrm>
              <a:off x="922204" y="5634087"/>
              <a:ext cx="858130" cy="597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9" name="Google Shape;299;p20" descr="使い捨て手袋のイラスト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73064" y="4951382"/>
            <a:ext cx="487028" cy="4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 txBox="1"/>
          <p:nvPr/>
        </p:nvSpPr>
        <p:spPr>
          <a:xfrm>
            <a:off x="6479298" y="4895928"/>
            <a:ext cx="1202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ja-JP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ja-JP" alt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枚ずつ</a:t>
            </a:r>
            <a:endParaRPr kumimoji="0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8274671" y="5472310"/>
            <a:ext cx="2327202" cy="11859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終了後は</a:t>
            </a:r>
            <a:endParaRPr kumimoji="0" sz="2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手洗い</a:t>
            </a:r>
            <a:endParaRPr kumimoji="0" sz="2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又は手指消毒</a:t>
            </a:r>
            <a:endParaRPr kumimoji="0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4" name="Google Shape;304;p20"/>
          <p:cNvGrpSpPr/>
          <p:nvPr/>
        </p:nvGrpSpPr>
        <p:grpSpPr>
          <a:xfrm>
            <a:off x="3281781" y="5573973"/>
            <a:ext cx="4972796" cy="1136885"/>
            <a:chOff x="2083130" y="5744162"/>
            <a:chExt cx="3962307" cy="860950"/>
          </a:xfrm>
        </p:grpSpPr>
        <p:sp>
          <p:nvSpPr>
            <p:cNvPr id="305" name="Google Shape;305;p20"/>
            <p:cNvSpPr/>
            <p:nvPr/>
          </p:nvSpPr>
          <p:spPr>
            <a:xfrm>
              <a:off x="2144301" y="5744162"/>
              <a:ext cx="3735994" cy="83354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1">
                <a:buClr>
                  <a:srgbClr val="000000"/>
                </a:buClr>
              </a:pPr>
              <a:endParaRPr kumimoji="0" sz="3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2083130" y="5789347"/>
              <a:ext cx="3962307" cy="81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kumimoji="0" lang="ja-JP" altLang="en-US" sz="32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手袋・ガウン・マスクシールド交換</a:t>
              </a:r>
              <a:endParaRPr kumimoji="0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087" y="4447511"/>
            <a:ext cx="614097" cy="4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 descr="https://1.bp.blogspot.com/-5oByZPYP2TQ/Xo_YT84hmDI/AAAAAAABYUg/NkvS32azcFYXHGPeiRJtm6jxdtZ4lXqQQCNcBGAsYHQ/s1600/medical_ppe_woman_mask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86541" y="4478639"/>
            <a:ext cx="507077" cy="33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BD9A93D-5584-4022-986B-B115151010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938" y="1934825"/>
            <a:ext cx="1121256" cy="257760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F79CDF-BB45-46FE-8808-DE386459EE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227" y="2748745"/>
            <a:ext cx="1015142" cy="137240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2D5151-4472-413C-B933-C559F0CFE6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937" y="3412697"/>
            <a:ext cx="1102462" cy="511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AD9469-39BD-42D9-904E-FFEE4E3038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757" y="2483479"/>
            <a:ext cx="637222" cy="4141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A9D8DA-4721-4C56-9EA8-8EA2CC093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3104" y="2146448"/>
            <a:ext cx="805387" cy="805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ctrTitle"/>
          </p:nvPr>
        </p:nvSpPr>
        <p:spPr>
          <a:xfrm>
            <a:off x="1259354" y="1215840"/>
            <a:ext cx="12002607" cy="83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00CC00"/>
              </a:buClr>
              <a:buSzPts val="4000"/>
            </a:pPr>
            <a:r>
              <a:rPr lang="ja-JP" altLang="en-US" sz="3600" b="1" dirty="0">
                <a:solidFill>
                  <a:srgbClr val="00CC00"/>
                </a:solidFill>
              </a:rPr>
              <a:t>陰性者</a:t>
            </a:r>
            <a:r>
              <a:rPr lang="ja-JP" altLang="en-US" sz="3600" b="1" dirty="0"/>
              <a:t>の対応をした後に、</a:t>
            </a:r>
            <a:br>
              <a:rPr lang="ja-JP" altLang="en-US" sz="3600" b="1" dirty="0"/>
            </a:br>
            <a:r>
              <a:rPr lang="ja-JP" altLang="en-US" sz="3600" b="1" dirty="0"/>
              <a:t>　　　　　　　　別の</a:t>
            </a:r>
            <a:r>
              <a:rPr lang="ja-JP" altLang="en-US" sz="3600" b="1" dirty="0">
                <a:solidFill>
                  <a:srgbClr val="00CC00"/>
                </a:solidFill>
              </a:rPr>
              <a:t>陰性者</a:t>
            </a:r>
            <a:r>
              <a:rPr lang="ja-JP" altLang="en-US" sz="3600" b="1" dirty="0"/>
              <a:t>の対応をする場合</a:t>
            </a:r>
            <a:endParaRPr sz="3600" b="1" dirty="0"/>
          </a:p>
        </p:txBody>
      </p:sp>
      <p:sp>
        <p:nvSpPr>
          <p:cNvPr id="315" name="Google Shape;315;p21"/>
          <p:cNvSpPr txBox="1"/>
          <p:nvPr/>
        </p:nvSpPr>
        <p:spPr>
          <a:xfrm>
            <a:off x="260233" y="115105"/>
            <a:ext cx="7135584" cy="83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kumimoji="0" lang="ja-JP" altLang="en-US" sz="5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入居者ケア順序</a:t>
            </a:r>
            <a:endParaRPr kumimoji="0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3499705" y="5272135"/>
            <a:ext cx="4765394" cy="145839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kumimoji="0" lang="ja-JP" altLang="en-US" sz="2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手袋だけ交換</a:t>
            </a:r>
            <a:endParaRPr kumimoji="0" sz="28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en-US" altLang="ja-JP" sz="2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※</a:t>
            </a:r>
            <a:r>
              <a:rPr kumimoji="0" lang="ja-JP" altLang="en-US" sz="2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汚染状況でエプロン交換</a:t>
            </a:r>
            <a:endParaRPr kumimoji="0" sz="28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（オムツ交換や陰部洗浄など）</a:t>
            </a:r>
            <a:endParaRPr kumimoji="0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7" name="Google Shape;317;p21"/>
          <p:cNvGrpSpPr/>
          <p:nvPr/>
        </p:nvGrpSpPr>
        <p:grpSpPr>
          <a:xfrm>
            <a:off x="812708" y="1520757"/>
            <a:ext cx="10566583" cy="3295375"/>
            <a:chOff x="95014" y="2077398"/>
            <a:chExt cx="9583499" cy="3045086"/>
          </a:xfrm>
        </p:grpSpPr>
        <p:grpSp>
          <p:nvGrpSpPr>
            <p:cNvPr id="318" name="Google Shape;318;p21"/>
            <p:cNvGrpSpPr/>
            <p:nvPr/>
          </p:nvGrpSpPr>
          <p:grpSpPr>
            <a:xfrm>
              <a:off x="5370746" y="2428549"/>
              <a:ext cx="1133061" cy="2233628"/>
              <a:chOff x="6425698" y="3523537"/>
              <a:chExt cx="1442064" cy="2451679"/>
            </a:xfrm>
          </p:grpSpPr>
          <p:pic>
            <p:nvPicPr>
              <p:cNvPr id="319" name="Google Shape;319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25698" y="3523537"/>
                <a:ext cx="1442064" cy="2451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39227" y="3812837"/>
                <a:ext cx="829744" cy="452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1" name="Google Shape;321;p21" descr="手のアルコール消毒のイラスト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1187" y="2960722"/>
              <a:ext cx="1202123" cy="12021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2" name="Google Shape;322;p21"/>
            <p:cNvGrpSpPr/>
            <p:nvPr/>
          </p:nvGrpSpPr>
          <p:grpSpPr>
            <a:xfrm>
              <a:off x="6828641" y="2077398"/>
              <a:ext cx="2849873" cy="2853885"/>
              <a:chOff x="7858423" y="3430113"/>
              <a:chExt cx="2849873" cy="2853885"/>
            </a:xfrm>
          </p:grpSpPr>
          <p:pic>
            <p:nvPicPr>
              <p:cNvPr id="323" name="Google Shape;323;p21" descr="開いたドア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858423" y="3853633"/>
                <a:ext cx="1953789" cy="20947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24" name="Google Shape;324;p21"/>
              <p:cNvGrpSpPr/>
              <p:nvPr/>
            </p:nvGrpSpPr>
            <p:grpSpPr>
              <a:xfrm>
                <a:off x="7859385" y="3430113"/>
                <a:ext cx="2848911" cy="2853885"/>
                <a:chOff x="7858423" y="3438885"/>
                <a:chExt cx="2848911" cy="2853885"/>
              </a:xfrm>
            </p:grpSpPr>
            <p:pic>
              <p:nvPicPr>
                <p:cNvPr id="325" name="Google Shape;325;p2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rot="-3398760">
                  <a:off x="8249211" y="3840872"/>
                  <a:ext cx="2067334" cy="20499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6" name="Google Shape;326;p21" descr="お婆さんの表情のイラスト「笑った顔」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8607343" y="4023362"/>
                  <a:ext cx="1275678" cy="16177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327" name="Google Shape;327;p21"/>
            <p:cNvSpPr/>
            <p:nvPr/>
          </p:nvSpPr>
          <p:spPr>
            <a:xfrm>
              <a:off x="6549124" y="3545199"/>
              <a:ext cx="609865" cy="220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21"/>
            <p:cNvGrpSpPr/>
            <p:nvPr/>
          </p:nvGrpSpPr>
          <p:grpSpPr>
            <a:xfrm>
              <a:off x="1320728" y="2268599"/>
              <a:ext cx="2849873" cy="2853885"/>
              <a:chOff x="7858423" y="3430113"/>
              <a:chExt cx="2849873" cy="2853885"/>
            </a:xfrm>
          </p:grpSpPr>
          <p:pic>
            <p:nvPicPr>
              <p:cNvPr id="329" name="Google Shape;329;p21" descr="開いたドア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858423" y="3853633"/>
                <a:ext cx="1953789" cy="20947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30" name="Google Shape;330;p21"/>
              <p:cNvGrpSpPr/>
              <p:nvPr/>
            </p:nvGrpSpPr>
            <p:grpSpPr>
              <a:xfrm>
                <a:off x="7859385" y="3430113"/>
                <a:ext cx="2848911" cy="2853885"/>
                <a:chOff x="7858423" y="3438885"/>
                <a:chExt cx="2848911" cy="2853885"/>
              </a:xfrm>
            </p:grpSpPr>
            <p:pic>
              <p:nvPicPr>
                <p:cNvPr id="331" name="Google Shape;331;p2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rot="-3398760">
                  <a:off x="8249211" y="3840872"/>
                  <a:ext cx="2067334" cy="20499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2" name="Google Shape;332;p21" descr="お婆さんの表情のイラスト「笑った顔」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8607343" y="4023362"/>
                  <a:ext cx="1275678" cy="16177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33" name="Google Shape;333;p21"/>
            <p:cNvGrpSpPr/>
            <p:nvPr/>
          </p:nvGrpSpPr>
          <p:grpSpPr>
            <a:xfrm>
              <a:off x="95014" y="2500918"/>
              <a:ext cx="1133061" cy="2233628"/>
              <a:chOff x="6425698" y="3523537"/>
              <a:chExt cx="1442064" cy="2451679"/>
            </a:xfrm>
          </p:grpSpPr>
          <p:pic>
            <p:nvPicPr>
              <p:cNvPr id="334" name="Google Shape;334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25698" y="3523537"/>
                <a:ext cx="1442064" cy="2451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50812" y="3850599"/>
                <a:ext cx="771873" cy="4508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6" name="Google Shape;336;p21"/>
            <p:cNvSpPr/>
            <p:nvPr/>
          </p:nvSpPr>
          <p:spPr>
            <a:xfrm>
              <a:off x="1054161" y="3429000"/>
              <a:ext cx="609865" cy="220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21"/>
            <p:cNvGrpSpPr/>
            <p:nvPr/>
          </p:nvGrpSpPr>
          <p:grpSpPr>
            <a:xfrm>
              <a:off x="3445103" y="2404627"/>
              <a:ext cx="972649" cy="2329919"/>
              <a:chOff x="9081134" y="1860386"/>
              <a:chExt cx="1657350" cy="3810000"/>
            </a:xfrm>
          </p:grpSpPr>
          <p:grpSp>
            <p:nvGrpSpPr>
              <p:cNvPr id="338" name="Google Shape;338;p21"/>
              <p:cNvGrpSpPr/>
              <p:nvPr/>
            </p:nvGrpSpPr>
            <p:grpSpPr>
              <a:xfrm>
                <a:off x="9081134" y="1860386"/>
                <a:ext cx="1657350" cy="3810000"/>
                <a:chOff x="9081134" y="1860386"/>
                <a:chExt cx="1657350" cy="3810000"/>
              </a:xfrm>
            </p:grpSpPr>
            <p:grpSp>
              <p:nvGrpSpPr>
                <p:cNvPr id="339" name="Google Shape;339;p21"/>
                <p:cNvGrpSpPr/>
                <p:nvPr/>
              </p:nvGrpSpPr>
              <p:grpSpPr>
                <a:xfrm>
                  <a:off x="9081134" y="1860386"/>
                  <a:ext cx="1657350" cy="3810000"/>
                  <a:chOff x="9081134" y="1860386"/>
                  <a:chExt cx="1657350" cy="3810000"/>
                </a:xfrm>
              </p:grpSpPr>
              <p:pic>
                <p:nvPicPr>
                  <p:cNvPr id="340" name="Google Shape;340;p21" descr="個人防護具のイラスト（女性）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9081134" y="1860386"/>
                    <a:ext cx="1657350" cy="381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1" name="Google Shape;341;p21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392491" y="3125573"/>
                    <a:ext cx="1070906" cy="20506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42" name="Google Shape;342;p21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9372111" y="2626179"/>
                  <a:ext cx="1091286" cy="7093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43" name="Google Shape;343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305132" y="2384400"/>
                <a:ext cx="1204161" cy="7093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4" name="Google Shape;344;p21"/>
            <p:cNvSpPr/>
            <p:nvPr/>
          </p:nvSpPr>
          <p:spPr>
            <a:xfrm>
              <a:off x="3151178" y="3427178"/>
              <a:ext cx="408119" cy="19055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umimoji="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990097" y="4387512"/>
            <a:ext cx="1883690" cy="703795"/>
            <a:chOff x="137359" y="4815742"/>
            <a:chExt cx="2260469" cy="846538"/>
          </a:xfrm>
        </p:grpSpPr>
        <p:pic>
          <p:nvPicPr>
            <p:cNvPr id="346" name="Google Shape;346;p21" descr="使い捨て手袋のイラスト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7359" y="4815742"/>
              <a:ext cx="990408" cy="846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1"/>
            <p:cNvSpPr txBox="1"/>
            <p:nvPr/>
          </p:nvSpPr>
          <p:spPr>
            <a:xfrm>
              <a:off x="955254" y="4848817"/>
              <a:ext cx="1442574" cy="629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21"/>
          <p:cNvGrpSpPr/>
          <p:nvPr/>
        </p:nvGrpSpPr>
        <p:grpSpPr>
          <a:xfrm>
            <a:off x="1494337" y="5110009"/>
            <a:ext cx="1618917" cy="703796"/>
            <a:chOff x="5203303" y="5192499"/>
            <a:chExt cx="1618917" cy="703796"/>
          </a:xfrm>
        </p:grpSpPr>
        <p:pic>
          <p:nvPicPr>
            <p:cNvPr id="349" name="Google Shape;349;p2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03303" y="5192499"/>
              <a:ext cx="413874" cy="703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1"/>
            <p:cNvSpPr txBox="1"/>
            <p:nvPr/>
          </p:nvSpPr>
          <p:spPr>
            <a:xfrm>
              <a:off x="5620097" y="5287894"/>
              <a:ext cx="12021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en-US" altLang="ja-JP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kumimoji="0" lang="ja-JP" altLang="en-US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枚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4667103" y="4436575"/>
            <a:ext cx="2100571" cy="626285"/>
            <a:chOff x="-122903" y="4724848"/>
            <a:chExt cx="2520731" cy="753308"/>
          </a:xfrm>
        </p:grpSpPr>
        <p:pic>
          <p:nvPicPr>
            <p:cNvPr id="352" name="Google Shape;352;p21" descr="使い捨て手袋のイラスト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-122903" y="4724848"/>
              <a:ext cx="1078157" cy="703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1"/>
            <p:cNvSpPr txBox="1"/>
            <p:nvPr/>
          </p:nvSpPr>
          <p:spPr>
            <a:xfrm>
              <a:off x="955254" y="4848817"/>
              <a:ext cx="1442574" cy="629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kumimoji="0" lang="ja-JP" altLang="en-US" sz="2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交換</a:t>
              </a:r>
              <a:endParaRPr kumimoji="0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21"/>
          <p:cNvSpPr/>
          <p:nvPr/>
        </p:nvSpPr>
        <p:spPr>
          <a:xfrm>
            <a:off x="9117268" y="5544553"/>
            <a:ext cx="2327202" cy="11859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kumimoji="0" lang="ja-JP" altLang="en-US" sz="2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終了後は</a:t>
            </a:r>
            <a:endParaRPr kumimoji="0" sz="26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手洗い</a:t>
            </a:r>
            <a:endParaRPr kumimoji="0" sz="26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kumimoji="0" lang="ja-JP" altLang="en-US" sz="2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又は手指消毒</a:t>
            </a:r>
            <a:endParaRPr kumimoji="0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D63E28728D5341B9394A95138E0582" ma:contentTypeVersion="" ma:contentTypeDescription="新しいドキュメントを作成します。" ma:contentTypeScope="" ma:versionID="27ca4feeac9ca80b6f9a4548a09d3d1a">
  <xsd:schema xmlns:xsd="http://www.w3.org/2001/XMLSchema" xmlns:xs="http://www.w3.org/2001/XMLSchema" xmlns:p="http://schemas.microsoft.com/office/2006/metadata/properties" xmlns:ns2="6e78433f-63fa-49a2-af27-08fb0be1d7d7" targetNamespace="http://schemas.microsoft.com/office/2006/metadata/properties" ma:root="true" ma:fieldsID="b96448da6df1ffbb3f82fe8640795780" ns2:_="">
    <xsd:import namespace="6e78433f-63fa-49a2-af27-08fb0be1d7d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8433f-63fa-49a2-af27-08fb0be1d7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B6DE5-659B-4B75-ADA2-1D42FF8E62D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e78433f-63fa-49a2-af27-08fb0be1d7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914A18-D7C6-4E3D-8134-A889D0845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74FF9-A899-40AE-A93F-B6A064E18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8433f-63fa-49a2-af27-08fb0be1d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203</Words>
  <Application>Microsoft Office PowerPoint</Application>
  <PresentationFormat>ワイド画面</PresentationFormat>
  <Paragraphs>43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游ゴシック</vt:lpstr>
      <vt:lpstr>Arial</vt:lpstr>
      <vt:lpstr>Calibri</vt:lpstr>
      <vt:lpstr>1_Office テーマ</vt:lpstr>
      <vt:lpstr>入居者ケア順序</vt:lpstr>
      <vt:lpstr>陽性者のケアをした後に、 　　　　　　　陽性者のケアをする場合</vt:lpstr>
      <vt:lpstr>陽性者のケアをした後に、 　　　　　　　陰性者の対応をする場合</vt:lpstr>
      <vt:lpstr>陰性者の対応をした後に、 　　　　　　　　別の陰性者の対応をする場合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入居者ケア順序</dc:title>
  <dc:creator>感染サポート０１</dc:creator>
  <cp:lastModifiedBy>感染サポート０１</cp:lastModifiedBy>
  <cp:revision>6</cp:revision>
  <dcterms:created xsi:type="dcterms:W3CDTF">2022-11-17T06:51:37Z</dcterms:created>
  <dcterms:modified xsi:type="dcterms:W3CDTF">2022-12-21T07:07:05Z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0x010100C8D63E28728D5341B9394A95138E0582</vt:lpwstr>
  </property>
</Properties>
</file>