
<file path=[Content_Types].xml><?xml version="1.0" encoding="utf-8"?>
<Types xmlns="http://schemas.openxmlformats.org/package/2006/content-types">
  <Default Extension="png" ContentType="image/png"/>
  <Default Extension="mp3" ContentType="audio/mpe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1791" r:id="rId3"/>
    <p:sldId id="641" r:id="rId4"/>
    <p:sldId id="1770" r:id="rId5"/>
    <p:sldId id="1792" r:id="rId6"/>
    <p:sldId id="1793" r:id="rId7"/>
    <p:sldId id="1794" r:id="rId8"/>
    <p:sldId id="1795" r:id="rId9"/>
    <p:sldId id="1771" r:id="rId10"/>
    <p:sldId id="1764" r:id="rId11"/>
    <p:sldId id="1778" r:id="rId12"/>
    <p:sldId id="1772" r:id="rId13"/>
    <p:sldId id="1796" r:id="rId14"/>
    <p:sldId id="1797" r:id="rId15"/>
    <p:sldId id="1763" r:id="rId16"/>
    <p:sldId id="429" r:id="rId1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2" clrIdx="0">
    <p:extLst>
      <p:ext uri="{19B8F6BF-5375-455C-9EA6-DF929625EA0E}">
        <p15:presenceInfo xmlns:p15="http://schemas.microsoft.com/office/powerpoint/2012/main" user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EFB"/>
    <a:srgbClr val="FF6699"/>
    <a:srgbClr val="00B9EF"/>
    <a:srgbClr val="E8DDAE"/>
    <a:srgbClr val="FF3300"/>
    <a:srgbClr val="FFF66F"/>
    <a:srgbClr val="FDEEED"/>
    <a:srgbClr val="FFFFFF"/>
    <a:srgbClr val="4E80C7"/>
    <a:srgbClr val="567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61170" autoAdjust="0"/>
  </p:normalViewPr>
  <p:slideViewPr>
    <p:cSldViewPr snapToGrid="0" showGuides="1">
      <p:cViewPr varScale="1">
        <p:scale>
          <a:sx n="41" d="100"/>
          <a:sy n="41" d="100"/>
        </p:scale>
        <p:origin x="1516" y="36"/>
      </p:cViewPr>
      <p:guideLst>
        <p:guide orient="horz" pos="2183"/>
        <p:guide pos="3840"/>
      </p:guideLst>
    </p:cSldViewPr>
  </p:slideViewPr>
  <p:notesTextViewPr>
    <p:cViewPr>
      <p:scale>
        <a:sx n="3" d="2"/>
        <a:sy n="3" d="2"/>
      </p:scale>
      <p:origin x="0" y="0"/>
    </p:cViewPr>
  </p:notesTextViewPr>
  <p:notesViewPr>
    <p:cSldViewPr snapToGrid="0">
      <p:cViewPr varScale="1">
        <p:scale>
          <a:sx n="47" d="100"/>
          <a:sy n="47" d="100"/>
        </p:scale>
        <p:origin x="2792"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697C6A9-8304-46FD-A02B-85F1F5ACBEDD}" type="datetimeFigureOut">
              <a:rPr kumimoji="1" lang="ja-JP" altLang="en-US" smtClean="0"/>
              <a:t>2023/12/12</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E924E5-362E-471A-AEDE-4F5C5683F518}" type="slidenum">
              <a:rPr kumimoji="1" lang="ja-JP" altLang="en-US" smtClean="0"/>
              <a:t>‹#›</a:t>
            </a:fld>
            <a:endParaRPr kumimoji="1" lang="ja-JP" altLang="en-US"/>
          </a:p>
        </p:txBody>
      </p:sp>
    </p:spTree>
    <p:extLst>
      <p:ext uri="{BB962C8B-B14F-4D97-AF65-F5344CB8AC3E}">
        <p14:creationId xmlns:p14="http://schemas.microsoft.com/office/powerpoint/2010/main" val="37622653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okusen.go.jp/category/consult.html#:~:text=%E6%B6%88%E8%B2%BB%E7%94%9F%E6%B4%BB%E3%82%BB%E3%83%B3%E3%82%BF%E3%83%BC,%E5%BD%93%E3%81%9F%E3%81%A3%E3%81%A6%E3%81%84%E3%81%BE%E3%81%99%E3%80%8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B667E1-E601-4AAF-B95C-B25720D70A60}" type="slidenum">
              <a:rPr lang="en-US" altLang="ja-JP" smtClean="0"/>
              <a:t>1</a:t>
            </a:fld>
            <a:endParaRPr kumimoji="1" lang="ja-JP" altLang="en-US"/>
          </a:p>
        </p:txBody>
      </p:sp>
    </p:spTree>
    <p:extLst>
      <p:ext uri="{BB962C8B-B14F-4D97-AF65-F5344CB8AC3E}">
        <p14:creationId xmlns:p14="http://schemas.microsoft.com/office/powerpoint/2010/main" val="3894394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0850" y="409575"/>
            <a:ext cx="5799138" cy="3262313"/>
          </a:xfrm>
        </p:spPr>
      </p:sp>
      <p:sp>
        <p:nvSpPr>
          <p:cNvPr id="3" name="ノート プレースホルダー 2"/>
          <p:cNvSpPr>
            <a:spLocks noGrp="1"/>
          </p:cNvSpPr>
          <p:nvPr>
            <p:ph type="body" idx="1"/>
          </p:nvPr>
        </p:nvSpPr>
        <p:spPr/>
        <p:txBody>
          <a:bodyPr/>
          <a:lstStyle/>
          <a:p>
            <a:r>
              <a:rPr kumimoji="1" lang="ja-JP" altLang="en-US" dirty="0"/>
              <a:t>（定期購入のワークシートを使う場合はこのスライドは使用しません）</a:t>
            </a:r>
            <a:endParaRPr kumimoji="1" lang="en-US" altLang="ja-JP" dirty="0"/>
          </a:p>
          <a:p>
            <a:endParaRPr kumimoji="1" lang="en-US" altLang="ja-JP" dirty="0"/>
          </a:p>
          <a:p>
            <a:r>
              <a:rPr kumimoji="1" lang="ja-JP" altLang="en-US" dirty="0"/>
              <a:t>それでは、１の事例３を“ＡＩ先生”に読んでもらいますので、モニターに注目してください。</a:t>
            </a:r>
            <a:endParaRPr kumimoji="1" lang="en-US" altLang="ja-JP" dirty="0"/>
          </a:p>
          <a:p>
            <a:endParaRPr kumimoji="1" lang="en-US" altLang="ja-JP" dirty="0"/>
          </a:p>
          <a:p>
            <a:r>
              <a:rPr kumimoji="1" lang="en-US" altLang="ja-JP" dirty="0"/>
              <a:t>【</a:t>
            </a:r>
            <a:r>
              <a:rPr kumimoji="1" lang="ja-JP" altLang="en-US" dirty="0"/>
              <a:t>読み上げスタート</a:t>
            </a:r>
            <a:r>
              <a:rPr kumimoji="1" lang="en-US" altLang="ja-JP" dirty="0"/>
              <a:t>】</a:t>
            </a:r>
          </a:p>
          <a:p>
            <a:r>
              <a:rPr kumimoji="1" lang="ja-JP" altLang="en-US" dirty="0"/>
              <a:t>（スピーカーのマークをクリック）</a:t>
            </a:r>
          </a:p>
        </p:txBody>
      </p:sp>
      <p:sp>
        <p:nvSpPr>
          <p:cNvPr id="5" name="スライド番号プレースホルダー 4"/>
          <p:cNvSpPr>
            <a:spLocks noGrp="1"/>
          </p:cNvSpPr>
          <p:nvPr>
            <p:ph type="sldNum" sz="quarter" idx="11"/>
          </p:nvPr>
        </p:nvSpPr>
        <p:spPr/>
        <p:txBody>
          <a:bodyPr/>
          <a:lstStyle/>
          <a:p>
            <a:fld id="{03D0C009-6115-4B63-B55A-EC9C40E4801A}" type="slidenum">
              <a:rPr lang="en-US" altLang="ja-JP" smtClean="0"/>
              <a:pPr/>
              <a:t>10</a:t>
            </a:fld>
            <a:endParaRPr lang="en-US" altLang="ja-JP"/>
          </a:p>
        </p:txBody>
      </p:sp>
    </p:spTree>
    <p:extLst>
      <p:ext uri="{BB962C8B-B14F-4D97-AF65-F5344CB8AC3E}">
        <p14:creationId xmlns:p14="http://schemas.microsoft.com/office/powerpoint/2010/main" val="412161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330200"/>
            <a:ext cx="5953125" cy="3349625"/>
          </a:xfrm>
        </p:spPr>
      </p:sp>
      <p:sp>
        <p:nvSpPr>
          <p:cNvPr id="3" name="ノート プレースホルダー 2"/>
          <p:cNvSpPr>
            <a:spLocks noGrp="1"/>
          </p:cNvSpPr>
          <p:nvPr>
            <p:ph type="body" idx="1"/>
          </p:nvPr>
        </p:nvSpPr>
        <p:spPr>
          <a:xfrm>
            <a:off x="679767" y="4012919"/>
            <a:ext cx="5438140" cy="390861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（定期購入のワークシートを使う場合はこのスライドは使用しません）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ja-JP" altLang="ja-JP" sz="1200" kern="1200" dirty="0">
                <a:solidFill>
                  <a:schemeClr val="tx1"/>
                </a:solidFill>
                <a:effectLst/>
                <a:latin typeface="+mn-lt"/>
                <a:ea typeface="+mn-ea"/>
                <a:cs typeface="+mn-cs"/>
              </a:rPr>
              <a:t>ワークシートは使いやすいように自由に加工してご利用ください</a:t>
            </a:r>
            <a:r>
              <a:rPr kumimoji="1" lang="ja-JP" altLang="en-US" dirty="0"/>
              <a:t>。例</a:t>
            </a:r>
            <a:r>
              <a:rPr kumimoji="1" lang="en-US" altLang="ja-JP" dirty="0"/>
              <a:t>-(</a:t>
            </a:r>
            <a:r>
              <a:rPr kumimoji="1" lang="en-US" altLang="ja-JP" dirty="0">
                <a:sym typeface="Wingdings" panose="05000000000000000000" pitchFamily="2" charset="2"/>
              </a:rPr>
              <a:t>1)(2)</a:t>
            </a:r>
            <a:r>
              <a:rPr kumimoji="1" lang="ja-JP" altLang="en-US" dirty="0">
                <a:sym typeface="Wingdings" panose="05000000000000000000" pitchFamily="2" charset="2"/>
              </a:rPr>
              <a:t>と</a:t>
            </a:r>
            <a:r>
              <a:rPr kumimoji="1" lang="en-US" altLang="ja-JP" dirty="0">
                <a:sym typeface="Wingdings" panose="05000000000000000000" pitchFamily="2" charset="2"/>
              </a:rPr>
              <a:t>(3)(4)</a:t>
            </a:r>
            <a:r>
              <a:rPr kumimoji="1" lang="ja-JP" altLang="en-US" dirty="0">
                <a:sym typeface="Wingdings" panose="05000000000000000000" pitchFamily="2" charset="2"/>
              </a:rPr>
              <a:t>の＜気を付けること＞欄を</a:t>
            </a:r>
            <a:r>
              <a:rPr kumimoji="1" lang="en-US" altLang="ja-JP" dirty="0">
                <a:sym typeface="Wingdings" panose="05000000000000000000" pitchFamily="2" charset="2"/>
              </a:rPr>
              <a:t>1</a:t>
            </a:r>
            <a:r>
              <a:rPr kumimoji="1" lang="ja-JP" altLang="en-US" dirty="0" err="1">
                <a:sym typeface="Wingdings" panose="05000000000000000000" pitchFamily="2" charset="2"/>
              </a:rPr>
              <a:t>つに</a:t>
            </a:r>
            <a:r>
              <a:rPr kumimoji="1" lang="ja-JP" altLang="en-US" dirty="0">
                <a:sym typeface="Wingdings" panose="05000000000000000000" pitchFamily="2" charset="2"/>
              </a:rPr>
              <a:t>まとめる等）</a:t>
            </a:r>
            <a:endParaRPr kumimoji="1" lang="en-US" altLang="ja-JP" dirty="0"/>
          </a:p>
          <a:p>
            <a:endParaRPr kumimoji="1" lang="en-US" altLang="ja-JP" dirty="0"/>
          </a:p>
          <a:p>
            <a:r>
              <a:rPr kumimoji="1" lang="ja-JP" altLang="en-US" dirty="0"/>
              <a:t>この事例は、「中学生に多い消費生活相談事例（令和４年京都府）」に記載されている事例です。</a:t>
            </a:r>
            <a:endParaRPr kumimoji="1" lang="en-US" altLang="ja-JP" dirty="0"/>
          </a:p>
          <a:p>
            <a:r>
              <a:rPr kumimoji="1" lang="ja-JP" altLang="en-US" dirty="0"/>
              <a:t>実際に、京都府内の消費生活相談窓口に寄せられた相談です。</a:t>
            </a:r>
            <a:endParaRPr kumimoji="1" lang="en-US" altLang="ja-JP" dirty="0"/>
          </a:p>
          <a:p>
            <a:r>
              <a:rPr kumimoji="1" lang="ja-JP" altLang="en-US" dirty="0"/>
              <a:t>この事例３を基に、消費者トラブルを６つの行動に分けて考えてみます。</a:t>
            </a:r>
            <a:endParaRPr kumimoji="1" lang="en-US" altLang="ja-JP" dirty="0"/>
          </a:p>
          <a:p>
            <a:r>
              <a:rPr kumimoji="1" lang="ja-JP" altLang="en-US" dirty="0"/>
              <a:t>（１）</a:t>
            </a:r>
            <a:r>
              <a:rPr kumimoji="1" lang="ja-JP" altLang="ja-JP" sz="1200" kern="1200" dirty="0">
                <a:solidFill>
                  <a:schemeClr val="tx1"/>
                </a:solidFill>
                <a:effectLst/>
                <a:latin typeface="+mn-lt"/>
                <a:ea typeface="+mn-ea"/>
                <a:cs typeface="+mn-cs"/>
              </a:rPr>
              <a:t>オンラインゲームを始める前に、年齢の確認と利用規約に同意するかの確認があった。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ここでは、「知らされる権利」、「選択する権利」、「批判的意識をもつ責任」が関わっています。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この権利や責任を踏まえて、“この時点では”どんなことに気をつけたらよいでしょうか。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（２）</a:t>
            </a:r>
            <a:r>
              <a:rPr kumimoji="1" lang="ja-JP" altLang="ja-JP" sz="1200" kern="1200" dirty="0">
                <a:solidFill>
                  <a:schemeClr val="tx1"/>
                </a:solidFill>
                <a:effectLst/>
                <a:latin typeface="+mn-lt"/>
                <a:ea typeface="+mn-ea"/>
                <a:cs typeface="+mn-cs"/>
              </a:rPr>
              <a:t>面白そう！無料だったので、親の許可を得ずに利用した。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ここでは、「批判的意識をもつ責任」が関わっています。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この責任を踏まえて、どんなことに気をつけたらよいでしょうか。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（３）</a:t>
            </a:r>
            <a:r>
              <a:rPr kumimoji="1" lang="ja-JP" altLang="ja-JP" sz="1200" kern="1200" dirty="0">
                <a:solidFill>
                  <a:schemeClr val="tx1"/>
                </a:solidFill>
                <a:effectLst/>
                <a:latin typeface="+mn-lt"/>
                <a:ea typeface="+mn-ea"/>
                <a:cs typeface="+mn-cs"/>
              </a:rPr>
              <a:t>アイテムが欲しくてポイントと交換した。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ここでは、「批判的意識をもつ責任」が関わっています。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この責任を踏まえて、どんなことに気をつけたらよいでしょうか。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（４）</a:t>
            </a:r>
            <a:r>
              <a:rPr kumimoji="1" lang="ja-JP" altLang="ja-JP" sz="1200" kern="1200" dirty="0">
                <a:solidFill>
                  <a:schemeClr val="tx1"/>
                </a:solidFill>
                <a:effectLst/>
                <a:latin typeface="+mn-lt"/>
                <a:ea typeface="+mn-ea"/>
                <a:cs typeface="+mn-cs"/>
              </a:rPr>
              <a:t>もっと強いアイテムが欲しくなった。ポイントを使っていたら、ポイントの代金が親のクレジットカードから引き落とされていた！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ここでは、どんなことに気をつけたらよいでしょうか。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（５）請求金額は４０万円にもなっていた。支払えないので消費生活センターに相談した。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ここでは、「主張し行動する責任」が関わっています。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この責任を踏まえて、消費生活センターに相談する時にどんなことに気をつけたらよいでしょうか。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（６）</a:t>
            </a:r>
            <a:r>
              <a:rPr kumimoji="1" lang="ja-JP" altLang="ja-JP" sz="1200" kern="1200" dirty="0">
                <a:solidFill>
                  <a:schemeClr val="tx1"/>
                </a:solidFill>
                <a:effectLst/>
                <a:latin typeface="+mn-lt"/>
                <a:ea typeface="+mn-ea"/>
                <a:cs typeface="+mn-cs"/>
              </a:rPr>
              <a:t>高額のアイテムは自分では買えない。課金をしなくても楽しめるようなゲームを作ってほしいとゲーム会社に要望をした。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ここでは、「</a:t>
            </a:r>
            <a:r>
              <a:rPr kumimoji="1" lang="ja-JP" altLang="ja-JP" sz="1200" kern="1200" dirty="0">
                <a:solidFill>
                  <a:schemeClr val="tx1"/>
                </a:solidFill>
                <a:effectLst/>
                <a:latin typeface="+mn-lt"/>
                <a:ea typeface="+mn-ea"/>
                <a:cs typeface="+mn-cs"/>
              </a:rPr>
              <a:t>意見が反映される権利</a:t>
            </a:r>
            <a:r>
              <a:rPr kumimoji="1" lang="ja-JP" altLang="en-US" sz="1200" kern="1200" dirty="0">
                <a:solidFill>
                  <a:schemeClr val="tx1"/>
                </a:solidFill>
                <a:effectLst/>
                <a:latin typeface="+mn-lt"/>
                <a:ea typeface="+mn-ea"/>
                <a:cs typeface="+mn-cs"/>
              </a:rPr>
              <a:t>」や「主張し行動する責任」が関わっています。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この権利や責任を踏まえて、事業者に要望する時にどんなことに気をつけたらよいでしょうか。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今から５分間、グループで考えて記入しましょう。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５分後に、発表してもらいます。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（オンラインゲームをしたことがなくてイメージできない場合は、もし、身近な人から相談されたら</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どのようにアドバイスするのかという目線で考えてみましょう）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ワークシート②の問題は、明確な回答はありません。</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各グループの回答に合わせて解説します。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＜解説例＞</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（１）「知らされる権利」＝ゲームの内容やルールをしっかり確認しましょう。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「選択する権利」＝利用規約をきちんと読んだうえで、同意して始めるのか、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このゲームではなく他のゲームにするのか、等選択しましょう。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「批判的意識をもつ責任」＝どんなゲームだろう？課金が必要なゲームなのか？課金の方法は？</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利用規約の中に疑問に思うところはなかったか？など、ゲームを始める前に批判的意識をもって</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利用するかを考えましょう。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（２）「批判的意識をもつ責任」＝本当に無料かな？親の許可を得なくてもいいのかな？など、</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批判的意識をもって、ゲームを始める前にもう一度考えましょう。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（３）「批判的意識をもつ責任」＝アイテムと交換するポイントは有料のポイントなのか、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無料のポイントなのか？ポイントはどうやって手に入れるのか？など、批判的意識をもって</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考えましょう。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（４）クレジットカードは、家族であっても、本人以外が使用することはできません。</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携帯電話に親のクレジットカード情報が入力されていることを知らずに有料であるポイントを利用してしまった、</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ということもあります。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ポイントの利用（＝課金）の際は十分注意が必要です。また、親のクレジット</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カードで課金していたことが発覚したら、正直に親に話して、すぐに消費生活センター等に</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相談しましょう。解決できるかどうかは、状況によりますが、日を追うごとに解決は難しくなります。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（５）「主張し行動する責任」＝状況を整理して、伝えたいことが伝えられるように準備しましょう。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聞かれたことには、偽りなく　正直に答えましょう。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（６）「</a:t>
            </a:r>
            <a:r>
              <a:rPr kumimoji="1" lang="ja-JP" altLang="ja-JP" sz="1200" kern="1200" dirty="0">
                <a:solidFill>
                  <a:schemeClr val="tx1"/>
                </a:solidFill>
                <a:effectLst/>
                <a:latin typeface="+mn-lt"/>
                <a:ea typeface="+mn-ea"/>
                <a:cs typeface="+mn-cs"/>
              </a:rPr>
              <a:t>意見が反映される権利</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意見が反映される権利</a:t>
            </a:r>
            <a:r>
              <a:rPr kumimoji="1" lang="ja-JP" altLang="en-US" sz="1200" kern="1200" dirty="0">
                <a:solidFill>
                  <a:schemeClr val="tx1"/>
                </a:solidFill>
                <a:effectLst/>
                <a:latin typeface="+mn-lt"/>
                <a:ea typeface="+mn-ea"/>
                <a:cs typeface="+mn-cs"/>
              </a:rPr>
              <a:t>」＝事業者に意見を言うときは、</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相手を批判するような言い方は控え、単なるクレームと捉えられないようにすることも大切です。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伝えたいことを整理して、きちんと伝わるように準備しましょう。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生徒から出た意見を板書等で共有する。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その時、生徒の意見を拾いながら、期待する答えも記載する。</a:t>
            </a:r>
            <a:endParaRPr kumimoji="1" lang="ja-JP" altLang="en-US"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11</a:t>
            </a:fld>
            <a:endParaRPr kumimoji="1" lang="ja-JP" altLang="en-US"/>
          </a:p>
        </p:txBody>
      </p:sp>
    </p:spTree>
    <p:extLst>
      <p:ext uri="{BB962C8B-B14F-4D97-AF65-F5344CB8AC3E}">
        <p14:creationId xmlns:p14="http://schemas.microsoft.com/office/powerpoint/2010/main" val="398554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2438" y="368300"/>
            <a:ext cx="5821362" cy="3275013"/>
          </a:xfrm>
        </p:spPr>
      </p:sp>
      <p:sp>
        <p:nvSpPr>
          <p:cNvPr id="3" name="ノート プレースホルダー 2"/>
          <p:cNvSpPr>
            <a:spLocks noGrp="1"/>
          </p:cNvSpPr>
          <p:nvPr>
            <p:ph type="body" idx="1"/>
          </p:nvPr>
        </p:nvSpPr>
        <p:spPr/>
        <p:txBody>
          <a:bodyPr/>
          <a:lstStyle/>
          <a:p>
            <a:r>
              <a:rPr kumimoji="1" lang="ja-JP" altLang="en-US" dirty="0"/>
              <a:t>（オンラインゲーム課金のワークシートを使う場合はこのスライドは使用しません）</a:t>
            </a:r>
            <a:endParaRPr kumimoji="1" lang="en-US" altLang="ja-JP" dirty="0"/>
          </a:p>
          <a:p>
            <a:endParaRPr kumimoji="1" lang="en-US" altLang="ja-JP" dirty="0"/>
          </a:p>
          <a:p>
            <a:r>
              <a:rPr kumimoji="1" lang="ja-JP" altLang="en-US" dirty="0"/>
              <a:t>それでは、１の事例６を“ＡＩ先生”に読んでもらいますので、モニターに注目してください。</a:t>
            </a:r>
            <a:endParaRPr kumimoji="1" lang="en-US" altLang="ja-JP" dirty="0"/>
          </a:p>
          <a:p>
            <a:endParaRPr kumimoji="1" lang="en-US" altLang="ja-JP" dirty="0"/>
          </a:p>
          <a:p>
            <a:r>
              <a:rPr kumimoji="1" lang="en-US" altLang="ja-JP" dirty="0"/>
              <a:t>【</a:t>
            </a:r>
            <a:r>
              <a:rPr kumimoji="1" lang="ja-JP" altLang="en-US" dirty="0"/>
              <a:t>読み上げスタート</a:t>
            </a:r>
            <a:r>
              <a:rPr kumimoji="1" lang="en-US" altLang="ja-JP" dirty="0"/>
              <a:t>】</a:t>
            </a:r>
          </a:p>
          <a:p>
            <a:r>
              <a:rPr kumimoji="1" lang="ja-JP" altLang="en-US" dirty="0"/>
              <a:t>（スピーカーのマークをクリック）</a:t>
            </a:r>
          </a:p>
          <a:p>
            <a:endParaRPr kumimoji="1" lang="ja-JP" altLang="en-US" dirty="0"/>
          </a:p>
        </p:txBody>
      </p:sp>
      <p:sp>
        <p:nvSpPr>
          <p:cNvPr id="5" name="スライド番号プレースホルダー 4"/>
          <p:cNvSpPr>
            <a:spLocks noGrp="1"/>
          </p:cNvSpPr>
          <p:nvPr>
            <p:ph type="sldNum" sz="quarter" idx="11"/>
          </p:nvPr>
        </p:nvSpPr>
        <p:spPr/>
        <p:txBody>
          <a:bodyPr/>
          <a:lstStyle/>
          <a:p>
            <a:fld id="{03D0C009-6115-4B63-B55A-EC9C40E4801A}" type="slidenum">
              <a:rPr lang="en-US" altLang="ja-JP" smtClean="0"/>
              <a:pPr/>
              <a:t>12</a:t>
            </a:fld>
            <a:endParaRPr lang="en-US" altLang="ja-JP"/>
          </a:p>
        </p:txBody>
      </p:sp>
    </p:spTree>
    <p:extLst>
      <p:ext uri="{BB962C8B-B14F-4D97-AF65-F5344CB8AC3E}">
        <p14:creationId xmlns:p14="http://schemas.microsoft.com/office/powerpoint/2010/main" val="185819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422275"/>
            <a:ext cx="5953125" cy="3349625"/>
          </a:xfrm>
        </p:spPr>
      </p:sp>
      <p:sp>
        <p:nvSpPr>
          <p:cNvPr id="3" name="ノート プレースホルダー 2"/>
          <p:cNvSpPr>
            <a:spLocks noGrp="1"/>
          </p:cNvSpPr>
          <p:nvPr>
            <p:ph type="body" idx="1"/>
          </p:nvPr>
        </p:nvSpPr>
        <p:spPr>
          <a:xfrm>
            <a:off x="679768" y="3957851"/>
            <a:ext cx="5438140" cy="472795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（オンラインゲーム課金のワークシートを使う場合はこのスライドは使用しません）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ja-JP" altLang="ja-JP" sz="1200" kern="1200" dirty="0">
                <a:solidFill>
                  <a:schemeClr val="tx1"/>
                </a:solidFill>
                <a:effectLst/>
                <a:latin typeface="+mn-lt"/>
                <a:ea typeface="+mn-ea"/>
                <a:cs typeface="+mn-cs"/>
              </a:rPr>
              <a:t>ワークシートは使いやすいように自由に加工してご利用ください</a:t>
            </a:r>
            <a:r>
              <a:rPr kumimoji="1" lang="ja-JP" altLang="en-US" dirty="0"/>
              <a:t>。例</a:t>
            </a:r>
            <a:r>
              <a:rPr kumimoji="1" lang="en-US" altLang="ja-JP" dirty="0"/>
              <a:t>-(</a:t>
            </a:r>
            <a:r>
              <a:rPr kumimoji="1" lang="en-US" altLang="ja-JP" dirty="0">
                <a:sym typeface="Wingdings" panose="05000000000000000000" pitchFamily="2" charset="2"/>
              </a:rPr>
              <a:t>1)(2)</a:t>
            </a:r>
            <a:r>
              <a:rPr kumimoji="1" lang="ja-JP" altLang="en-US" dirty="0">
                <a:sym typeface="Wingdings" panose="05000000000000000000" pitchFamily="2" charset="2"/>
              </a:rPr>
              <a:t>と</a:t>
            </a:r>
            <a:r>
              <a:rPr kumimoji="1" lang="en-US" altLang="ja-JP" dirty="0">
                <a:sym typeface="Wingdings" panose="05000000000000000000" pitchFamily="2" charset="2"/>
              </a:rPr>
              <a:t>(3)(4)</a:t>
            </a:r>
            <a:r>
              <a:rPr kumimoji="1" lang="ja-JP" altLang="en-US" dirty="0">
                <a:sym typeface="Wingdings" panose="05000000000000000000" pitchFamily="2" charset="2"/>
              </a:rPr>
              <a:t>の＜気を付けること＞欄を</a:t>
            </a:r>
            <a:r>
              <a:rPr kumimoji="1" lang="en-US" altLang="ja-JP" dirty="0">
                <a:sym typeface="Wingdings" panose="05000000000000000000" pitchFamily="2" charset="2"/>
              </a:rPr>
              <a:t>1</a:t>
            </a:r>
            <a:r>
              <a:rPr kumimoji="1" lang="ja-JP" altLang="en-US" dirty="0" err="1">
                <a:sym typeface="Wingdings" panose="05000000000000000000" pitchFamily="2" charset="2"/>
              </a:rPr>
              <a:t>つに</a:t>
            </a:r>
            <a:r>
              <a:rPr kumimoji="1" lang="ja-JP" altLang="en-US" dirty="0">
                <a:sym typeface="Wingdings" panose="05000000000000000000" pitchFamily="2" charset="2"/>
              </a:rPr>
              <a:t>まとめる等）</a:t>
            </a:r>
            <a:endParaRPr kumimoji="1" lang="en-US" altLang="ja-JP" dirty="0"/>
          </a:p>
          <a:p>
            <a:endParaRPr kumimoji="1" lang="en-US" altLang="ja-JP" dirty="0"/>
          </a:p>
          <a:p>
            <a:r>
              <a:rPr kumimoji="1" lang="ja-JP" altLang="en-US" dirty="0"/>
              <a:t>この事例は、「中学生に多い消費生活相談事例（令和４年京都府）」に記載されている事例です。</a:t>
            </a:r>
            <a:endParaRPr kumimoji="1" lang="en-US" altLang="ja-JP" dirty="0"/>
          </a:p>
          <a:p>
            <a:r>
              <a:rPr kumimoji="1" lang="ja-JP" altLang="en-US" dirty="0"/>
              <a:t>実際に、京都府内の消費生活相談窓口に寄せられた相談です。</a:t>
            </a:r>
            <a:endParaRPr kumimoji="1" lang="en-US" altLang="ja-JP" dirty="0"/>
          </a:p>
          <a:p>
            <a:r>
              <a:rPr kumimoji="1" lang="ja-JP" altLang="en-US" dirty="0"/>
              <a:t>この事例６を基に、消費者トラブルを４つの行動に分けて考えてみます。</a:t>
            </a:r>
            <a:endParaRPr kumimoji="1" lang="en-US" altLang="ja-JP" dirty="0"/>
          </a:p>
          <a:p>
            <a:endParaRPr kumimoji="1" lang="en-US" altLang="ja-JP" dirty="0"/>
          </a:p>
          <a:p>
            <a:r>
              <a:rPr kumimoji="1" lang="ja-JP" altLang="en-US" dirty="0"/>
              <a:t>（１）</a:t>
            </a:r>
            <a:r>
              <a:rPr kumimoji="1" lang="ja-JP" altLang="ja-JP" sz="1200" kern="1200" dirty="0">
                <a:solidFill>
                  <a:schemeClr val="tx1"/>
                </a:solidFill>
                <a:effectLst/>
                <a:latin typeface="+mn-lt"/>
                <a:ea typeface="+mn-ea"/>
                <a:cs typeface="+mn-cs"/>
              </a:rPr>
              <a:t>ＳＮＳで見つけたダイエットサプリ。レビューの評価が高く、お試し</a:t>
            </a:r>
            <a:r>
              <a:rPr kumimoji="1" lang="en-US" altLang="ja-JP" sz="1200" kern="1200" dirty="0">
                <a:solidFill>
                  <a:schemeClr val="tx1"/>
                </a:solidFill>
                <a:effectLst/>
                <a:latin typeface="+mn-lt"/>
                <a:ea typeface="+mn-ea"/>
                <a:cs typeface="+mn-cs"/>
              </a:rPr>
              <a:t>980</a:t>
            </a:r>
            <a:r>
              <a:rPr kumimoji="1" lang="ja-JP" altLang="ja-JP" sz="1200" kern="1200" dirty="0">
                <a:solidFill>
                  <a:schemeClr val="tx1"/>
                </a:solidFill>
                <a:effectLst/>
                <a:latin typeface="+mn-lt"/>
                <a:ea typeface="+mn-ea"/>
                <a:cs typeface="+mn-cs"/>
              </a:rPr>
              <a:t>円と書いてある</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ここでは、「知らされる権利」や「批判的意識をもつ責任」が関わっています。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この権利や責任を踏まえて、この時点ではどのようなことに気をつけたらよいでしょうか。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（２）</a:t>
            </a:r>
            <a:r>
              <a:rPr kumimoji="1" lang="ja-JP" altLang="ja-JP" sz="1200" kern="1200" dirty="0">
                <a:solidFill>
                  <a:schemeClr val="tx1"/>
                </a:solidFill>
                <a:effectLst/>
                <a:latin typeface="+mn-lt"/>
                <a:ea typeface="+mn-ea"/>
                <a:cs typeface="+mn-cs"/>
              </a:rPr>
              <a:t>試してみたい！親に相談せずに契約した。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ここでは、「選択する権利」や「批判的意識をもつ責任」が関わっています。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この権利や責任を踏まえて、どのようなことに気をつけたらよいでしょうか。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（３）</a:t>
            </a:r>
            <a:r>
              <a:rPr kumimoji="1" lang="ja-JP" altLang="ja-JP" sz="1200" kern="1200" dirty="0">
                <a:solidFill>
                  <a:schemeClr val="tx1"/>
                </a:solidFill>
                <a:effectLst/>
                <a:latin typeface="+mn-lt"/>
                <a:ea typeface="+mn-ea"/>
                <a:cs typeface="+mn-cs"/>
              </a:rPr>
              <a:t>お試しで一回限りと思っていたら、翌月、同じ商品が届いた。調べたら、定期購入だった。解約したい。</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ここでは、</a:t>
            </a:r>
            <a:r>
              <a:rPr kumimoji="1" lang="ja-JP" altLang="en-US" sz="1200" kern="1200" dirty="0">
                <a:solidFill>
                  <a:schemeClr val="tx1"/>
                </a:solidFill>
                <a:effectLst/>
                <a:latin typeface="+mn-lt"/>
                <a:ea typeface="+mn-ea"/>
                <a:cs typeface="+mn-cs"/>
              </a:rPr>
              <a:t>どのようなことに気をつけたらよいでしょうか。</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（４）</a:t>
            </a:r>
            <a:r>
              <a:rPr kumimoji="1" lang="ja-JP" altLang="ja-JP" sz="1200" kern="1200" dirty="0">
                <a:solidFill>
                  <a:schemeClr val="tx1"/>
                </a:solidFill>
                <a:effectLst/>
                <a:latin typeface="+mn-lt"/>
                <a:ea typeface="+mn-ea"/>
                <a:cs typeface="+mn-cs"/>
              </a:rPr>
              <a:t>販売店と交渉するために消費生活センターに相談した。</a:t>
            </a:r>
          </a:p>
          <a:p>
            <a:r>
              <a:rPr kumimoji="1" lang="ja-JP" altLang="en-US" dirty="0"/>
              <a:t>ここでは、「</a:t>
            </a:r>
            <a:r>
              <a:rPr kumimoji="1" lang="ja-JP" altLang="ja-JP" sz="1200" kern="1200" dirty="0">
                <a:solidFill>
                  <a:schemeClr val="tx1"/>
                </a:solidFill>
                <a:effectLst/>
                <a:latin typeface="+mn-lt"/>
                <a:ea typeface="+mn-ea"/>
                <a:cs typeface="+mn-cs"/>
              </a:rPr>
              <a:t>主張し行動する責任</a:t>
            </a:r>
            <a:r>
              <a:rPr kumimoji="1" lang="ja-JP" altLang="en-US" sz="1200" kern="1200" dirty="0">
                <a:solidFill>
                  <a:schemeClr val="tx1"/>
                </a:solidFill>
                <a:effectLst/>
                <a:latin typeface="+mn-lt"/>
                <a:ea typeface="+mn-ea"/>
                <a:cs typeface="+mn-cs"/>
              </a:rPr>
              <a:t>」が関わっています。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この責任を踏まえて、どのようなことに気をつけたらよいでしょうか。</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今から５分間、グループで考えて記入しましょう。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５分後に、発表してもらいます。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（インターネット通販で買い物をしたことがなくてイメージできない場合は、もし、身近な人から相談されたら</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どのようにアドバイスするのかという目線で考えてみましょう）</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ワークシート②の問題は、明確な回答はありません。</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各グループの回答に合わせて解説します。</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＜解説例＞</a:t>
            </a:r>
            <a:br>
              <a:rPr kumimoji="1" lang="en-US" altLang="ja-JP" sz="1200" kern="1200" dirty="0">
                <a:solidFill>
                  <a:schemeClr val="tx1"/>
                </a:solidFill>
                <a:effectLst/>
                <a:latin typeface="+mn-lt"/>
                <a:ea typeface="+mn-ea"/>
                <a:cs typeface="+mn-cs"/>
              </a:rPr>
            </a:br>
            <a:r>
              <a:rPr kumimoji="1" lang="ja-JP" altLang="en-US" sz="1200" kern="1200" dirty="0">
                <a:solidFill>
                  <a:schemeClr val="tx1"/>
                </a:solidFill>
                <a:effectLst/>
                <a:latin typeface="+mn-lt"/>
                <a:ea typeface="+mn-ea"/>
                <a:cs typeface="+mn-cs"/>
              </a:rPr>
              <a:t>（１）「知らされる権利」＝サプリの成分や価格、支払い方法、商品の評価、お店の評価など、</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知るべき情報がすべて記載されているか確認しましょう。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「批判的意識をもつ責任」＝安すぎないか？“お試し”は１回限り（定期購入ではないのか）か？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本当にダイエットの効果はあるのか？など、批判的意識をもって見てみましょう。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（２）「選択する権利」＝成分や価格などの記載内容を十分確認したうえで購入するのか、しないのか、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別の商品にするのか、など選択しましょう。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「批判的意識をもつ責任」＝親に相談せずに契約してよいのか？本当にこの商品でよいのか？など、</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契約（購入）前にもう一度よく考えましょう。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（３）定期購入であることを知らずに購入していて、定期購入であることが判明した場合は、すぐに</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商品掲載ページや購入時の確認メール等を確認し、お試しの条件に定期購入等の記載がないか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（自分が見落としていたのか）を確認しましょう。また、定期購入の解約の条件を確認しましょう。</a:t>
            </a:r>
            <a:endParaRPr kumimoji="1" lang="en-US" altLang="ja-JP" sz="1200" kern="1200" dirty="0">
              <a:solidFill>
                <a:schemeClr val="tx1"/>
              </a:solidFill>
              <a:effectLst/>
              <a:latin typeface="+mn-lt"/>
              <a:ea typeface="+mn-ea"/>
              <a:cs typeface="+mn-cs"/>
            </a:endParaRPr>
          </a:p>
          <a:p>
            <a:r>
              <a:rPr kumimoji="1" lang="ja-JP" altLang="en-US" dirty="0"/>
              <a:t>（４）</a:t>
            </a:r>
            <a:r>
              <a:rPr kumimoji="1" lang="ja-JP" altLang="en-US" sz="1200" kern="1200" dirty="0">
                <a:solidFill>
                  <a:schemeClr val="tx1"/>
                </a:solidFill>
                <a:effectLst/>
                <a:latin typeface="+mn-lt"/>
                <a:ea typeface="+mn-ea"/>
                <a:cs typeface="+mn-cs"/>
              </a:rPr>
              <a:t>「主張し行動する責任」＝状況を整理して、伝えたいことが伝えられるように準備しましょう。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　聞かれたことには、偽りなく　正直に答えましょう。</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スマホなどで契約した場合は、最終確認画面のスクリーンショットを撮り、残しておきましょう。</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トラブルになったときに、どのような画面で契約したのかを確認するために必要です。</a:t>
            </a:r>
            <a:endParaRPr kumimoji="1" lang="ja-JP" altLang="en-US"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13</a:t>
            </a:fld>
            <a:endParaRPr kumimoji="1" lang="ja-JP" altLang="en-US"/>
          </a:p>
        </p:txBody>
      </p:sp>
    </p:spTree>
    <p:extLst>
      <p:ext uri="{BB962C8B-B14F-4D97-AF65-F5344CB8AC3E}">
        <p14:creationId xmlns:p14="http://schemas.microsoft.com/office/powerpoint/2010/main" val="2507703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ワークシート②の「２トラブルにあわないために、どうしたらよいか」、「３消費者の権利と責任について、わかったこと」を考えましょう。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グループワーク又は、個別に考えて発表</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６分間で考えましょう。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６分後に何名かに発表してもらいます。</a:t>
            </a:r>
            <a:endParaRPr kumimoji="1" lang="en-US" altLang="ja-JP"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14</a:t>
            </a:fld>
            <a:endParaRPr kumimoji="1" lang="ja-JP" altLang="en-US"/>
          </a:p>
        </p:txBody>
      </p:sp>
    </p:spTree>
    <p:extLst>
      <p:ext uri="{BB962C8B-B14F-4D97-AF65-F5344CB8AC3E}">
        <p14:creationId xmlns:p14="http://schemas.microsoft.com/office/powerpoint/2010/main" val="79150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本日のまとめです。</a:t>
            </a:r>
            <a:endParaRPr kumimoji="1" lang="en-US" altLang="ja-JP" dirty="0"/>
          </a:p>
          <a:p>
            <a:r>
              <a:rPr kumimoji="1" lang="ja-JP" altLang="en-US" dirty="0"/>
              <a:t>トラブルにあったときはどうしたらよいのでしょうか。</a:t>
            </a:r>
            <a:endParaRPr kumimoji="1" lang="en-US" altLang="ja-JP" dirty="0"/>
          </a:p>
          <a:p>
            <a:r>
              <a:rPr kumimoji="1" lang="ja-JP" altLang="en-US" dirty="0"/>
              <a:t>自分が契約（購入）した製品やサービスでトラブルにあったら、皆さんはどうしますか？</a:t>
            </a:r>
            <a:br>
              <a:rPr kumimoji="1" lang="en-US" altLang="ja-JP" dirty="0"/>
            </a:br>
            <a:r>
              <a:rPr kumimoji="1" lang="ja-JP" altLang="en-US" dirty="0"/>
              <a:t>「どうせ解決しない」「面倒だ」といって、何もせずにあきらめてしまうと、トラブルが解決しないだけではなく、</a:t>
            </a:r>
            <a:endParaRPr kumimoji="1" lang="en-US" altLang="ja-JP" dirty="0"/>
          </a:p>
          <a:p>
            <a:r>
              <a:rPr kumimoji="1" lang="ja-JP" altLang="en-US" dirty="0"/>
              <a:t>危険な製品等は市場に出回り続け、悪質事業者は不正な取引をし続けることになります。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最初の動画でも、「買い物は投票！」と言っていたように、皆さんの行動には、社会を変える力があります。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一人一人の声は小さくても、小さな声が集まれば、製品・サービスの改善や事業者への指導・命令、</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法律の規制につながります。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トラブルにあったときには、消費生活センター等に相談したり、事業者に連絡して対応を求めることが</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Pゴシック" panose="020B0400000000000000" pitchFamily="50" charset="-128"/>
                <a:ea typeface="BIZ UDPゴシック" panose="020B0400000000000000" pitchFamily="50" charset="-128"/>
              </a:rPr>
              <a:t>大切です。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ja-JP" altLang="en-US" dirty="0">
                <a:solidFill>
                  <a:schemeClr val="tx1"/>
                </a:solidFill>
                <a:latin typeface="BIZ UDPゴシック" panose="020B0400000000000000" pitchFamily="50" charset="-128"/>
                <a:ea typeface="BIZ UDPゴシック" panose="020B0400000000000000" pitchFamily="50" charset="-128"/>
              </a:rPr>
              <a:t>参考：くらしの豆知識２０２２年版　</a:t>
            </a:r>
            <a:r>
              <a:rPr kumimoji="1" lang="en-US" altLang="ja-JP" dirty="0">
                <a:solidFill>
                  <a:schemeClr val="tx1"/>
                </a:solidFill>
                <a:latin typeface="BIZ UDPゴシック" panose="020B0400000000000000" pitchFamily="50" charset="-128"/>
                <a:ea typeface="BIZ UDPゴシック" panose="020B0400000000000000" pitchFamily="50" charset="-128"/>
              </a:rPr>
              <a:t>P</a:t>
            </a:r>
            <a:r>
              <a:rPr kumimoji="1" lang="ja-JP" altLang="en-US" dirty="0">
                <a:solidFill>
                  <a:schemeClr val="tx1"/>
                </a:solidFill>
                <a:latin typeface="BIZ UDPゴシック" panose="020B0400000000000000" pitchFamily="50" charset="-128"/>
                <a:ea typeface="BIZ UDPゴシック" panose="020B0400000000000000" pitchFamily="50" charset="-128"/>
              </a:rPr>
              <a:t>３０）</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15</a:t>
            </a:fld>
            <a:endParaRPr kumimoji="1" lang="ja-JP" altLang="en-US"/>
          </a:p>
        </p:txBody>
      </p:sp>
    </p:spTree>
    <p:extLst>
      <p:ext uri="{BB962C8B-B14F-4D97-AF65-F5344CB8AC3E}">
        <p14:creationId xmlns:p14="http://schemas.microsoft.com/office/powerpoint/2010/main" val="2903310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bwMode="auto">
          <a:xfrm>
            <a:off x="679450" y="614363"/>
            <a:ext cx="5286375" cy="2974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消費者ホットライン「１８８」を覚えておきましょう。</a:t>
            </a:r>
          </a:p>
        </p:txBody>
      </p:sp>
      <p:sp>
        <p:nvSpPr>
          <p:cNvPr id="1157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Book Antiqua" pitchFamily="18" charset="0"/>
                <a:ea typeface="ＭＳ Ｐゴシック" pitchFamily="50" charset="-128"/>
              </a:defRPr>
            </a:lvl1pPr>
            <a:lvl2pPr marL="770916" indent="-296506" eaLnBrk="0" hangingPunct="0">
              <a:defRPr kumimoji="1">
                <a:solidFill>
                  <a:schemeClr val="tx1"/>
                </a:solidFill>
                <a:latin typeface="Book Antiqua" pitchFamily="18" charset="0"/>
                <a:ea typeface="ＭＳ Ｐゴシック" pitchFamily="50" charset="-128"/>
              </a:defRPr>
            </a:lvl2pPr>
            <a:lvl3pPr marL="1186025" indent="-237205" eaLnBrk="0" hangingPunct="0">
              <a:defRPr kumimoji="1">
                <a:solidFill>
                  <a:schemeClr val="tx1"/>
                </a:solidFill>
                <a:latin typeface="Book Antiqua" pitchFamily="18" charset="0"/>
                <a:ea typeface="ＭＳ Ｐゴシック" pitchFamily="50" charset="-128"/>
              </a:defRPr>
            </a:lvl3pPr>
            <a:lvl4pPr marL="1660434" indent="-237205" eaLnBrk="0" hangingPunct="0">
              <a:defRPr kumimoji="1">
                <a:solidFill>
                  <a:schemeClr val="tx1"/>
                </a:solidFill>
                <a:latin typeface="Book Antiqua" pitchFamily="18" charset="0"/>
                <a:ea typeface="ＭＳ Ｐゴシック" pitchFamily="50" charset="-128"/>
              </a:defRPr>
            </a:lvl4pPr>
            <a:lvl5pPr marL="2134843" indent="-237205" eaLnBrk="0" hangingPunct="0">
              <a:defRPr kumimoji="1">
                <a:solidFill>
                  <a:schemeClr val="tx1"/>
                </a:solidFill>
                <a:latin typeface="Book Antiqua" pitchFamily="18" charset="0"/>
                <a:ea typeface="ＭＳ Ｐゴシック" pitchFamily="50" charset="-128"/>
              </a:defRPr>
            </a:lvl5pPr>
            <a:lvl6pPr marL="2609254" indent="-237205" eaLnBrk="0" fontAlgn="base" hangingPunct="0">
              <a:spcBef>
                <a:spcPct val="0"/>
              </a:spcBef>
              <a:spcAft>
                <a:spcPct val="0"/>
              </a:spcAft>
              <a:defRPr kumimoji="1">
                <a:solidFill>
                  <a:schemeClr val="tx1"/>
                </a:solidFill>
                <a:latin typeface="Book Antiqua" pitchFamily="18" charset="0"/>
                <a:ea typeface="ＭＳ Ｐゴシック" pitchFamily="50" charset="-128"/>
              </a:defRPr>
            </a:lvl6pPr>
            <a:lvl7pPr marL="3083664" indent="-237205" eaLnBrk="0" fontAlgn="base" hangingPunct="0">
              <a:spcBef>
                <a:spcPct val="0"/>
              </a:spcBef>
              <a:spcAft>
                <a:spcPct val="0"/>
              </a:spcAft>
              <a:defRPr kumimoji="1">
                <a:solidFill>
                  <a:schemeClr val="tx1"/>
                </a:solidFill>
                <a:latin typeface="Book Antiqua" pitchFamily="18" charset="0"/>
                <a:ea typeface="ＭＳ Ｐゴシック" pitchFamily="50" charset="-128"/>
              </a:defRPr>
            </a:lvl7pPr>
            <a:lvl8pPr marL="3558075" indent="-237205" eaLnBrk="0" fontAlgn="base" hangingPunct="0">
              <a:spcBef>
                <a:spcPct val="0"/>
              </a:spcBef>
              <a:spcAft>
                <a:spcPct val="0"/>
              </a:spcAft>
              <a:defRPr kumimoji="1">
                <a:solidFill>
                  <a:schemeClr val="tx1"/>
                </a:solidFill>
                <a:latin typeface="Book Antiqua" pitchFamily="18" charset="0"/>
                <a:ea typeface="ＭＳ Ｐゴシック" pitchFamily="50" charset="-128"/>
              </a:defRPr>
            </a:lvl8pPr>
            <a:lvl9pPr marL="4032482" indent="-237205" eaLnBrk="0" fontAlgn="base" hangingPunct="0">
              <a:spcBef>
                <a:spcPct val="0"/>
              </a:spcBef>
              <a:spcAft>
                <a:spcPct val="0"/>
              </a:spcAft>
              <a:defRPr kumimoji="1">
                <a:solidFill>
                  <a:schemeClr val="tx1"/>
                </a:solidFill>
                <a:latin typeface="Book Antiqua" pitchFamily="18" charset="0"/>
                <a:ea typeface="ＭＳ Ｐゴシック" pitchFamily="50" charset="-128"/>
              </a:defRPr>
            </a:lvl9pPr>
          </a:lstStyle>
          <a:p>
            <a:pPr eaLnBrk="1" hangingPunct="1"/>
            <a:fld id="{5395BE32-52E8-4CE2-B19F-8DCA1D1A262F}" type="slidenum">
              <a:rPr lang="ja-JP" altLang="en-US">
                <a:solidFill>
                  <a:prstClr val="black"/>
                </a:solidFill>
              </a:rPr>
              <a:pPr eaLnBrk="1" hangingPunct="1"/>
              <a:t>16</a:t>
            </a:fld>
            <a:endParaRPr lang="ja-JP" altLang="en-US" dirty="0">
              <a:solidFill>
                <a:prstClr val="black"/>
              </a:solidFill>
            </a:endParaRPr>
          </a:p>
        </p:txBody>
      </p:sp>
    </p:spTree>
    <p:extLst>
      <p:ext uri="{BB962C8B-B14F-4D97-AF65-F5344CB8AC3E}">
        <p14:creationId xmlns:p14="http://schemas.microsoft.com/office/powerpoint/2010/main" val="128467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49263" y="476250"/>
            <a:ext cx="5694362" cy="3203575"/>
          </a:xfrm>
          <a:prstGeom prst="rect">
            <a:avLst/>
          </a:prstGeom>
        </p:spPr>
      </p:sp>
      <p:sp>
        <p:nvSpPr>
          <p:cNvPr id="3" name="ノート プレースホルダ 2"/>
          <p:cNvSpPr>
            <a:spLocks noGrp="1"/>
          </p:cNvSpPr>
          <p:nvPr>
            <p:ph type="body" idx="1"/>
          </p:nvPr>
        </p:nvSpPr>
        <p:spPr>
          <a:xfrm>
            <a:off x="659313" y="4571162"/>
            <a:ext cx="5274498" cy="3740041"/>
          </a:xfrm>
          <a:prstGeom prst="rect">
            <a:avLst/>
          </a:prstGeom>
        </p:spPr>
        <p:txBody>
          <a:bodyPr lIns="88194" tIns="44097" rIns="88194" bIns="44097">
            <a:normAutofit fontScale="92500" lnSpcReduction="10000"/>
          </a:bodyPr>
          <a:lstStyle/>
          <a:p>
            <a:pPr defTabSz="881939">
              <a:defRPr/>
            </a:pPr>
            <a:r>
              <a:rPr kumimoji="1" lang="ja-JP" altLang="en-US" sz="1200" b="0" i="0" kern="1200" dirty="0">
                <a:solidFill>
                  <a:schemeClr val="tx1"/>
                </a:solidFill>
                <a:effectLst/>
                <a:latin typeface="+mn-lt"/>
                <a:ea typeface="+mn-ea"/>
                <a:cs typeface="+mn-cs"/>
              </a:rPr>
              <a:t>最初に、消費生活センターについて紹介します。</a:t>
            </a:r>
            <a:endParaRPr kumimoji="1" lang="en-US" altLang="ja-JP" sz="1200" b="0" i="0" kern="1200" dirty="0">
              <a:solidFill>
                <a:schemeClr val="tx1"/>
              </a:solidFill>
              <a:effectLst/>
              <a:latin typeface="+mn-lt"/>
              <a:ea typeface="+mn-ea"/>
              <a:cs typeface="+mn-cs"/>
            </a:endParaRPr>
          </a:p>
          <a:p>
            <a:pPr defTabSz="881939">
              <a:defRPr/>
            </a:pPr>
            <a:r>
              <a:rPr kumimoji="1" lang="ja-JP" altLang="en-US" sz="1200" b="0" i="0" kern="1200" dirty="0">
                <a:solidFill>
                  <a:schemeClr val="tx1"/>
                </a:solidFill>
                <a:effectLst/>
                <a:latin typeface="+mn-lt"/>
                <a:ea typeface="+mn-ea"/>
                <a:cs typeface="+mn-cs"/>
              </a:rPr>
              <a:t>消費生活センター等の消費生活相談窓口では、商品の購入やサービスの利用など、消費生活全般に関する苦情や問い合わせなど、消費者からの相談を専門の相談員が受付け、公正な立場で処理に当たっています。</a:t>
            </a:r>
            <a:endParaRPr kumimoji="1" lang="en-US" altLang="ja-JP" sz="1200" b="0" i="0" kern="1200" dirty="0">
              <a:solidFill>
                <a:schemeClr val="tx1"/>
              </a:solidFill>
              <a:effectLst/>
              <a:latin typeface="+mn-lt"/>
              <a:ea typeface="+mn-ea"/>
              <a:cs typeface="+mn-cs"/>
            </a:endParaRPr>
          </a:p>
          <a:p>
            <a:pPr defTabSz="881939">
              <a:defRPr/>
            </a:pPr>
            <a:r>
              <a:rPr lang="ja-JP" altLang="en-US" dirty="0">
                <a:solidFill>
                  <a:srgbClr val="FF0000"/>
                </a:solidFill>
              </a:rPr>
              <a:t>具体的には、消費生活相談員が状況を聴き取り、相談者の状況に応じて助言や解決の ための事業者との交渉のお手伝いをしています。</a:t>
            </a:r>
            <a:endParaRPr kumimoji="1" lang="en-US" altLang="ja-JP" sz="1200" b="0" i="0" kern="1200" dirty="0">
              <a:solidFill>
                <a:srgbClr val="FF0000"/>
              </a:solidFill>
              <a:effectLst/>
              <a:latin typeface="+mn-lt"/>
              <a:ea typeface="+mn-ea"/>
              <a:cs typeface="+mn-cs"/>
            </a:endParaRPr>
          </a:p>
          <a:p>
            <a:pPr defTabSz="881939">
              <a:defRPr/>
            </a:pPr>
            <a:endParaRPr kumimoji="1" lang="en-US" altLang="ja-JP" sz="1200" b="0" i="0" strike="sngStrike" kern="1200" dirty="0">
              <a:solidFill>
                <a:schemeClr val="tx1"/>
              </a:solidFill>
              <a:effectLst/>
              <a:latin typeface="+mn-lt"/>
              <a:ea typeface="+mn-ea"/>
              <a:cs typeface="+mn-cs"/>
            </a:endParaRPr>
          </a:p>
          <a:p>
            <a:pPr defTabSz="881939">
              <a:defRPr/>
            </a:pPr>
            <a:r>
              <a:rPr kumimoji="1" lang="ja-JP" altLang="en-US" sz="1200" b="0" i="0" strike="noStrike" kern="1200" dirty="0">
                <a:solidFill>
                  <a:schemeClr val="tx1"/>
                </a:solidFill>
                <a:effectLst/>
                <a:latin typeface="+mn-lt"/>
                <a:ea typeface="+mn-ea"/>
                <a:cs typeface="+mn-cs"/>
              </a:rPr>
              <a:t>★クリック（アニメーション１）</a:t>
            </a:r>
            <a:endParaRPr kumimoji="1" lang="en-US" altLang="ja-JP" sz="1200" b="0" i="0" strike="noStrike" kern="1200" dirty="0">
              <a:solidFill>
                <a:schemeClr val="tx1"/>
              </a:solidFill>
              <a:effectLst/>
              <a:latin typeface="+mn-lt"/>
              <a:ea typeface="+mn-ea"/>
              <a:cs typeface="+mn-cs"/>
            </a:endParaRPr>
          </a:p>
          <a:p>
            <a:pPr defTabSz="881939">
              <a:defRPr/>
            </a:pPr>
            <a:r>
              <a:rPr kumimoji="1" lang="ja-JP" altLang="en-US" sz="1200" b="0" i="0" strike="noStrike" kern="1200" dirty="0">
                <a:solidFill>
                  <a:schemeClr val="tx1"/>
                </a:solidFill>
                <a:effectLst/>
                <a:latin typeface="+mn-lt"/>
                <a:ea typeface="+mn-ea"/>
                <a:cs typeface="+mn-cs"/>
              </a:rPr>
              <a:t>消費者は、事業者に比べて商品の情報量や知識が少なく、交渉力が弱い立場にあります。その格差を補って事業者と対等に契約ができるように、</a:t>
            </a:r>
            <a:endParaRPr kumimoji="1" lang="en-US" altLang="ja-JP" sz="1200" b="0" i="0" strike="noStrike" kern="1200" dirty="0">
              <a:solidFill>
                <a:schemeClr val="tx1"/>
              </a:solidFill>
              <a:effectLst/>
              <a:latin typeface="+mn-lt"/>
              <a:ea typeface="+mn-ea"/>
              <a:cs typeface="+mn-cs"/>
            </a:endParaRPr>
          </a:p>
          <a:p>
            <a:pPr marL="0" marR="0" lvl="0" indent="0" algn="l" defTabSz="881939" rtl="0" eaLnBrk="1" fontAlgn="auto" latinLnBrk="0" hangingPunct="1">
              <a:lnSpc>
                <a:spcPct val="100000"/>
              </a:lnSpc>
              <a:spcBef>
                <a:spcPts val="0"/>
              </a:spcBef>
              <a:spcAft>
                <a:spcPts val="0"/>
              </a:spcAft>
              <a:buClrTx/>
              <a:buSzTx/>
              <a:buFontTx/>
              <a:buNone/>
              <a:tabLst/>
              <a:defRPr/>
            </a:pPr>
            <a:r>
              <a:rPr kumimoji="1" lang="ja-JP" altLang="en-US" sz="1200" b="0" i="0" strike="noStrike" kern="1200" dirty="0">
                <a:solidFill>
                  <a:schemeClr val="tx1"/>
                </a:solidFill>
                <a:effectLst/>
                <a:latin typeface="+mn-lt"/>
                <a:ea typeface="+mn-ea"/>
                <a:cs typeface="+mn-cs"/>
              </a:rPr>
              <a:t>★クリック（アニメーション２）</a:t>
            </a:r>
            <a:endParaRPr kumimoji="1" lang="en-US" altLang="ja-JP" sz="1200" b="0" i="0" strike="noStrike" kern="1200" dirty="0">
              <a:solidFill>
                <a:schemeClr val="tx1"/>
              </a:solidFill>
              <a:effectLst/>
              <a:latin typeface="+mn-lt"/>
              <a:ea typeface="+mn-ea"/>
              <a:cs typeface="+mn-cs"/>
            </a:endParaRPr>
          </a:p>
          <a:p>
            <a:pPr marL="0" marR="0" lvl="0" indent="0" algn="l" defTabSz="881939" rtl="0" eaLnBrk="1" fontAlgn="auto" latinLnBrk="0" hangingPunct="1">
              <a:lnSpc>
                <a:spcPct val="100000"/>
              </a:lnSpc>
              <a:spcBef>
                <a:spcPts val="0"/>
              </a:spcBef>
              <a:spcAft>
                <a:spcPts val="0"/>
              </a:spcAft>
              <a:buClrTx/>
              <a:buSzTx/>
              <a:buFontTx/>
              <a:buNone/>
              <a:tabLst/>
              <a:defRPr/>
            </a:pPr>
            <a:r>
              <a:rPr kumimoji="1" lang="ja-JP" altLang="en-US" sz="1200" b="0" i="0" strike="noStrike" kern="1200" dirty="0">
                <a:solidFill>
                  <a:schemeClr val="tx1"/>
                </a:solidFill>
                <a:effectLst/>
                <a:latin typeface="+mn-lt"/>
                <a:ea typeface="+mn-ea"/>
                <a:cs typeface="+mn-cs"/>
              </a:rPr>
              <a:t>公的機関や制度、法律があります。</a:t>
            </a:r>
            <a:endParaRPr kumimoji="1" lang="en-US" altLang="ja-JP" sz="1200" b="0" i="0" strike="noStrike" kern="1200" dirty="0">
              <a:solidFill>
                <a:schemeClr val="tx1"/>
              </a:solidFill>
              <a:effectLst/>
              <a:latin typeface="+mn-lt"/>
              <a:ea typeface="+mn-ea"/>
              <a:cs typeface="+mn-cs"/>
            </a:endParaRPr>
          </a:p>
          <a:p>
            <a:pPr defTabSz="881939">
              <a:defRPr/>
            </a:pPr>
            <a:endParaRPr kumimoji="1" lang="en-US" altLang="ja-JP" sz="1200" b="0" i="0" strike="noStrike" kern="1200" dirty="0">
              <a:solidFill>
                <a:schemeClr val="tx1"/>
              </a:solidFill>
              <a:effectLst/>
              <a:latin typeface="+mn-lt"/>
              <a:ea typeface="+mn-ea"/>
              <a:cs typeface="+mn-cs"/>
            </a:endParaRPr>
          </a:p>
          <a:p>
            <a:pPr defTabSz="881939">
              <a:defRPr/>
            </a:pPr>
            <a:endParaRPr kumimoji="1" lang="en-US" altLang="ja-JP" sz="1200" b="0" i="0" kern="1200" dirty="0">
              <a:solidFill>
                <a:schemeClr val="tx1"/>
              </a:solidFill>
              <a:effectLst/>
              <a:latin typeface="+mn-lt"/>
              <a:ea typeface="+mn-ea"/>
              <a:cs typeface="+mn-cs"/>
            </a:endParaRPr>
          </a:p>
          <a:p>
            <a:pPr defTabSz="881939">
              <a:defRPr/>
            </a:pPr>
            <a:r>
              <a:rPr lang="en-US" altLang="ja-JP"/>
              <a:t>※p12</a:t>
            </a:r>
            <a:r>
              <a:rPr lang="en-US" altLang="ja-JP" dirty="0"/>
              <a:t>_</a:t>
            </a:r>
            <a:r>
              <a:rPr lang="ja-JP" altLang="en-US" dirty="0"/>
              <a:t>消費生活センターについて知ろう </a:t>
            </a:r>
            <a:r>
              <a:rPr lang="en-US" altLang="ja-JP" dirty="0"/>
              <a:t>(caa.go.jp)</a:t>
            </a:r>
          </a:p>
          <a:p>
            <a:pPr defTabSz="881939">
              <a:defRPr/>
            </a:pPr>
            <a:r>
              <a:rPr lang="en-US" altLang="ja-JP" dirty="0"/>
              <a:t>https://www.caa.go.jp/policies/policy/consumer_education/public_awareness/teaching_material/material_010/assets/material_010_teacher_221013_0007.pdf</a:t>
            </a:r>
          </a:p>
          <a:p>
            <a:pPr defTabSz="881939">
              <a:defRPr/>
            </a:pPr>
            <a:endParaRPr lang="en-US" altLang="ja-JP" dirty="0">
              <a:hlinkClick r:id="" action="ppaction://noaction"/>
            </a:endParaRPr>
          </a:p>
          <a:p>
            <a:pPr defTabSz="881939">
              <a:defRPr/>
            </a:pPr>
            <a:r>
              <a:rPr lang="ja-JP" altLang="en-US" dirty="0">
                <a:hlinkClick r:id="rId3"/>
              </a:rPr>
              <a:t>相談・紛争解決／情報受付</a:t>
            </a:r>
            <a:r>
              <a:rPr lang="en-US" altLang="ja-JP" dirty="0">
                <a:hlinkClick r:id="rId3"/>
              </a:rPr>
              <a:t>_</a:t>
            </a:r>
            <a:r>
              <a:rPr lang="ja-JP" altLang="en-US" dirty="0">
                <a:hlinkClick r:id="rId3"/>
              </a:rPr>
              <a:t>国民生活センター </a:t>
            </a:r>
            <a:r>
              <a:rPr lang="en-US" altLang="ja-JP" dirty="0">
                <a:hlinkClick r:id="rId3"/>
              </a:rPr>
              <a:t>(kokusen.go.jp)</a:t>
            </a:r>
            <a:endParaRPr lang="en-US" altLang="ja-JP" dirty="0"/>
          </a:p>
          <a:p>
            <a:pPr defTabSz="881939">
              <a:defRPr/>
            </a:pPr>
            <a:r>
              <a:rPr lang="en-US" altLang="ja-JP" dirty="0"/>
              <a:t>https://www.kokusen.go.jp/category/consult.html#:~:text=%E6%B6%88%E8%B2%BB%E7%94%9F%E6%B4%BB%E3%82%BB%E3%83%B3%E3%82%BF%E3%83%BC,%E5%BD%93%E3%81%9F%E3%81%A3%E3%81%A6%E3%81%84%E3%81%BE%E3%81%99%E3%80%82</a:t>
            </a:r>
          </a:p>
        </p:txBody>
      </p:sp>
      <p:sp>
        <p:nvSpPr>
          <p:cNvPr id="4" name="スライド番号プレースホルダ 3"/>
          <p:cNvSpPr>
            <a:spLocks noGrp="1"/>
          </p:cNvSpPr>
          <p:nvPr>
            <p:ph type="sldNum" sz="quarter" idx="10"/>
          </p:nvPr>
        </p:nvSpPr>
        <p:spPr/>
        <p:txBody>
          <a:bodyPr lIns="88194" tIns="44097" rIns="88194" bIns="44097"/>
          <a:lstStyle/>
          <a:p>
            <a:pPr marL="0" marR="0" lvl="0" indent="0" algn="r" defTabSz="914400" rtl="0" eaLnBrk="1" fontAlgn="auto" latinLnBrk="0" hangingPunct="1">
              <a:lnSpc>
                <a:spcPct val="100000"/>
              </a:lnSpc>
              <a:spcBef>
                <a:spcPts val="0"/>
              </a:spcBef>
              <a:spcAft>
                <a:spcPts val="0"/>
              </a:spcAft>
              <a:buClrTx/>
              <a:buSzTx/>
              <a:buFontTx/>
              <a:buNone/>
              <a:tabLst/>
              <a:defRPr/>
            </a:pPr>
            <a:fld id="{3EB0CA7E-6853-4888-B691-1FEECEA5D24B}"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710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それでは、本日のテーマ「消費者の権利と責任」とはなにか、動画を見てみましょう。</a:t>
            </a:r>
            <a:endParaRPr kumimoji="1" lang="en-US" altLang="ja-JP" dirty="0"/>
          </a:p>
          <a:p>
            <a:endParaRPr kumimoji="1" lang="en-US" altLang="ja-JP" dirty="0"/>
          </a:p>
          <a:p>
            <a:r>
              <a:rPr kumimoji="1" lang="ja-JP" altLang="en-US" dirty="0"/>
              <a:t>動画のリンク</a:t>
            </a:r>
            <a:endParaRPr kumimoji="1" lang="en-US" altLang="ja-JP" dirty="0"/>
          </a:p>
        </p:txBody>
      </p:sp>
      <p:sp>
        <p:nvSpPr>
          <p:cNvPr id="4" name="スライド番号プレースホルダー 3"/>
          <p:cNvSpPr>
            <a:spLocks noGrp="1"/>
          </p:cNvSpPr>
          <p:nvPr>
            <p:ph type="sldNum" sz="quarter" idx="5"/>
          </p:nvPr>
        </p:nvSpPr>
        <p:spPr/>
        <p:txBody>
          <a:bodyPr/>
          <a:lstStyle/>
          <a:p>
            <a:fld id="{58807EA6-0398-4990-8029-A74DB7412258}" type="slidenum">
              <a:rPr kumimoji="1" lang="ja-JP" altLang="en-US" smtClean="0"/>
              <a:t>3</a:t>
            </a:fld>
            <a:endParaRPr kumimoji="1" lang="ja-JP" altLang="en-US"/>
          </a:p>
        </p:txBody>
      </p:sp>
    </p:spTree>
    <p:extLst>
      <p:ext uri="{BB962C8B-B14F-4D97-AF65-F5344CB8AC3E}">
        <p14:creationId xmlns:p14="http://schemas.microsoft.com/office/powerpoint/2010/main" val="78298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動画の内容を踏まえて、消費者の権利と責任について、考えてみましょう。</a:t>
            </a:r>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4</a:t>
            </a:fld>
            <a:endParaRPr kumimoji="1" lang="ja-JP" altLang="en-US"/>
          </a:p>
        </p:txBody>
      </p:sp>
    </p:spTree>
    <p:extLst>
      <p:ext uri="{BB962C8B-B14F-4D97-AF65-F5344CB8AC3E}">
        <p14:creationId xmlns:p14="http://schemas.microsoft.com/office/powerpoint/2010/main" val="156121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ワークシート①を見てみましょう。</a:t>
            </a:r>
            <a:endParaRPr kumimoji="1" lang="en-US" altLang="ja-JP" dirty="0"/>
          </a:p>
          <a:p>
            <a:r>
              <a:rPr lang="ja-JP" altLang="ja-JP" sz="1200" dirty="0"/>
              <a:t>①〜⑧の事例について、消費者の権利が守られている場合は○を、守られていない場合は×を記入しましょう。</a:t>
            </a:r>
            <a:endParaRPr lang="en-US" altLang="ja-JP" sz="1200" dirty="0"/>
          </a:p>
          <a:p>
            <a:r>
              <a:rPr lang="ja-JP" altLang="ja-JP" sz="1200" dirty="0"/>
              <a:t>また、⑨～⑬の事例について、消費者の責任が果たされている場合は○を、果たされていない場合は×を記入しましょう。</a:t>
            </a:r>
            <a:endParaRPr lang="en-US" altLang="ja-JP" sz="1200" dirty="0"/>
          </a:p>
          <a:p>
            <a:endParaRPr kumimoji="1" lang="en-US" altLang="ja-JP" sz="1200" dirty="0"/>
          </a:p>
          <a:p>
            <a:r>
              <a:rPr kumimoji="1" lang="en-US" altLang="ja-JP" sz="1200" dirty="0"/>
              <a:t>※</a:t>
            </a:r>
            <a:r>
              <a:rPr kumimoji="1" lang="ja-JP" altLang="en-US" sz="1200" dirty="0"/>
              <a:t>この</a:t>
            </a:r>
            <a:r>
              <a:rPr kumimoji="1" lang="ja-JP" altLang="en-US" sz="1200" dirty="0" err="1"/>
              <a:t>〇</a:t>
            </a:r>
            <a:r>
              <a:rPr kumimoji="1" lang="en-US" altLang="ja-JP" sz="1200" dirty="0"/>
              <a:t>×</a:t>
            </a:r>
            <a:r>
              <a:rPr kumimoji="1" lang="ja-JP" altLang="en-US" sz="1200" dirty="0"/>
              <a:t>形式の問題は、①～⑧の事例について、“権利”が守られているか、守られていないのかを考える問題です。具体的な（８つの）権利は、ここでは考えず、“権利が守られているか守られていないか”に焦点を当てて考えることがポイントです。</a:t>
            </a:r>
            <a:endParaRPr kumimoji="1" lang="en-US" altLang="ja-JP" sz="1200" dirty="0"/>
          </a:p>
          <a:p>
            <a:r>
              <a:rPr kumimoji="1" lang="ja-JP" altLang="en-US" sz="1200" dirty="0"/>
              <a:t>記入させずに、クイズのように回答させることも一つの方法です。</a:t>
            </a:r>
            <a:endParaRPr kumimoji="1" lang="en-US" altLang="ja-JP" sz="1200" dirty="0"/>
          </a:p>
          <a:p>
            <a:r>
              <a:rPr kumimoji="1" lang="ja-JP" altLang="en-US" sz="1200" dirty="0"/>
              <a:t>同様に、⑨～⑬の事例についても、消費者として“責任”が果たされているのか果たされていないのかを考えましょう。</a:t>
            </a:r>
            <a:endParaRPr kumimoji="1" lang="en-US" altLang="ja-JP" sz="1200" dirty="0"/>
          </a:p>
          <a:p>
            <a:endParaRPr kumimoji="1" lang="en-US" altLang="ja-JP" sz="1200" dirty="0"/>
          </a:p>
          <a:p>
            <a:r>
              <a:rPr kumimoji="1" lang="en-US" altLang="ja-JP" sz="1200" dirty="0"/>
              <a:t>※</a:t>
            </a:r>
            <a:r>
              <a:rPr kumimoji="1" lang="ja-JP" altLang="en-US" sz="1200"/>
              <a:t>ワークシート①の内容は、動画「消費者の権利と責任その２」とおおよそ同じ内容ですので、必要に応じて動画もご活用ください。</a:t>
            </a:r>
            <a:endParaRPr kumimoji="1" lang="en-US" altLang="ja-JP" sz="1200"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5</a:t>
            </a:fld>
            <a:endParaRPr kumimoji="1" lang="ja-JP" altLang="en-US"/>
          </a:p>
        </p:txBody>
      </p:sp>
    </p:spTree>
    <p:extLst>
      <p:ext uri="{BB962C8B-B14F-4D97-AF65-F5344CB8AC3E}">
        <p14:creationId xmlns:p14="http://schemas.microsoft.com/office/powerpoint/2010/main" val="153794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解答です。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解答は、発表の都度、板書等で生徒に共有する。</a:t>
            </a:r>
            <a:endParaRPr kumimoji="1" lang="en-US" altLang="ja-JP"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6</a:t>
            </a:fld>
            <a:endParaRPr kumimoji="1" lang="ja-JP" altLang="en-US"/>
          </a:p>
        </p:txBody>
      </p:sp>
    </p:spTree>
    <p:extLst>
      <p:ext uri="{BB962C8B-B14F-4D97-AF65-F5344CB8AC3E}">
        <p14:creationId xmlns:p14="http://schemas.microsoft.com/office/powerpoint/2010/main" val="66608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次に、①</a:t>
            </a:r>
            <a:r>
              <a:rPr lang="en-US" altLang="ja-JP" sz="1200" dirty="0"/>
              <a:t>〜⑬</a:t>
            </a:r>
            <a:r>
              <a:rPr lang="ja-JP" altLang="en-US" sz="1200" dirty="0"/>
              <a:t>の事例に</a:t>
            </a:r>
            <a:r>
              <a:rPr lang="ja-JP" altLang="en-US" sz="1200" strike="noStrike" dirty="0"/>
              <a:t>当てはまる</a:t>
            </a:r>
            <a:r>
              <a:rPr lang="ja-JP" altLang="en-US" sz="1200" dirty="0"/>
              <a:t>「権利・責任」を</a:t>
            </a:r>
            <a:r>
              <a:rPr lang="en-US" altLang="ja-JP" sz="1200" dirty="0"/>
              <a:t>A 〜 M</a:t>
            </a:r>
            <a:r>
              <a:rPr lang="ja-JP" altLang="en-US" sz="1200" dirty="0"/>
              <a:t>から選び、記号を記入しましょう。</a:t>
            </a:r>
          </a:p>
          <a:p>
            <a:r>
              <a:rPr kumimoji="1" lang="ja-JP" altLang="en-US" dirty="0"/>
              <a:t>２～４人のグループに分かれてグループで考え</a:t>
            </a:r>
            <a:r>
              <a:rPr kumimoji="1" lang="ja-JP" altLang="en-US" strike="noStrike" dirty="0"/>
              <a:t>ましょう</a:t>
            </a:r>
            <a:r>
              <a:rPr kumimoji="1" lang="ja-JP" altLang="en-US" dirty="0"/>
              <a:t>。</a:t>
            </a:r>
            <a:endParaRPr kumimoji="1" lang="en-US" altLang="ja-JP" dirty="0"/>
          </a:p>
          <a:p>
            <a:r>
              <a:rPr kumimoji="1" lang="ja-JP" altLang="en-US" dirty="0"/>
              <a:t>消費者問題は、「皆で考える」ということも重要です。グループで相談しながら</a:t>
            </a:r>
            <a:r>
              <a:rPr kumimoji="1" lang="ja-JP" altLang="en-US" strike="noStrike" dirty="0"/>
              <a:t>考え</a:t>
            </a:r>
            <a:r>
              <a:rPr kumimoji="1" lang="ja-JP" altLang="en-US" dirty="0"/>
              <a:t>ましょう。</a:t>
            </a:r>
            <a:endParaRPr kumimoji="1" lang="en-US" altLang="ja-JP" dirty="0"/>
          </a:p>
          <a:p>
            <a:r>
              <a:rPr kumimoji="1" lang="ja-JP" altLang="en-US" dirty="0"/>
              <a:t>５分間考える時間を取ります。</a:t>
            </a:r>
            <a:endParaRPr kumimoji="1" lang="en-US" altLang="ja-JP" dirty="0"/>
          </a:p>
          <a:p>
            <a:r>
              <a:rPr kumimoji="1" lang="ja-JP" altLang="en-US" dirty="0"/>
              <a:t>５分後に各班の代表に順番に</a:t>
            </a:r>
            <a:r>
              <a:rPr kumimoji="1" lang="ja-JP" altLang="en-US" strike="sngStrike" dirty="0"/>
              <a:t>回答</a:t>
            </a:r>
            <a:r>
              <a:rPr kumimoji="1" lang="ja-JP" altLang="en-US" strike="noStrike" dirty="0"/>
              <a:t>解答</a:t>
            </a:r>
            <a:r>
              <a:rPr kumimoji="1" lang="ja-JP" altLang="en-US" dirty="0"/>
              <a:t>を発表してもらいます。</a:t>
            </a:r>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7</a:t>
            </a:fld>
            <a:endParaRPr kumimoji="1" lang="ja-JP" altLang="en-US"/>
          </a:p>
        </p:txBody>
      </p:sp>
    </p:spTree>
    <p:extLst>
      <p:ext uri="{BB962C8B-B14F-4D97-AF65-F5344CB8AC3E}">
        <p14:creationId xmlns:p14="http://schemas.microsoft.com/office/powerpoint/2010/main" val="171691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それでは、○○班から、答えてもらいます。</a:t>
            </a:r>
            <a:endParaRPr kumimoji="1" lang="en-US" altLang="ja-JP" dirty="0"/>
          </a:p>
          <a:p>
            <a:r>
              <a:rPr kumimoji="1" lang="ja-JP" altLang="en-US" dirty="0"/>
              <a:t>発表された</a:t>
            </a:r>
            <a:r>
              <a:rPr kumimoji="1" lang="ja-JP" altLang="en-US" strike="noStrike" dirty="0"/>
              <a:t>解答</a:t>
            </a:r>
            <a:r>
              <a:rPr kumimoji="1" lang="ja-JP" altLang="en-US" dirty="0"/>
              <a:t>とは違う</a:t>
            </a:r>
            <a:r>
              <a:rPr kumimoji="1" lang="ja-JP" altLang="en-US" strike="noStrike" dirty="0"/>
              <a:t>解答</a:t>
            </a:r>
            <a:r>
              <a:rPr kumimoji="1" lang="ja-JP" altLang="en-US" dirty="0"/>
              <a:t>になった班は、挙手して自分の班はどの権利（責任）が</a:t>
            </a:r>
            <a:r>
              <a:rPr kumimoji="1" lang="ja-JP" altLang="en-US" strike="noStrike" dirty="0"/>
              <a:t>当てはまる</a:t>
            </a:r>
            <a:r>
              <a:rPr kumimoji="1" lang="ja-JP" altLang="en-US" dirty="0"/>
              <a:t>と思ったのかを教えてください。</a:t>
            </a:r>
            <a:endParaRPr kumimoji="1" lang="en-US" altLang="ja-JP" dirty="0"/>
          </a:p>
          <a:p>
            <a:r>
              <a:rPr kumimoji="1" lang="ja-JP" altLang="en-US" dirty="0"/>
              <a:t>①はどの権利が当てはまりますか？</a:t>
            </a:r>
            <a:endParaRPr kumimoji="1" lang="en-US" altLang="ja-JP" dirty="0"/>
          </a:p>
          <a:p>
            <a:r>
              <a:rPr kumimoji="1" lang="en-US" altLang="ja-JP" dirty="0"/>
              <a:t>…</a:t>
            </a:r>
            <a:r>
              <a:rPr kumimoji="1" lang="ja-JP" altLang="en-US" dirty="0"/>
              <a:t>⑬はどの責任が当てはまりますか？</a:t>
            </a:r>
            <a:br>
              <a:rPr kumimoji="1" lang="en-US" altLang="ja-JP" dirty="0"/>
            </a:br>
            <a:endParaRPr kumimoji="1" lang="en-US" altLang="ja-JP" dirty="0"/>
          </a:p>
          <a:p>
            <a:r>
              <a:rPr kumimoji="1" lang="en-US" altLang="ja-JP" dirty="0"/>
              <a:t>※</a:t>
            </a:r>
            <a:r>
              <a:rPr kumimoji="1" lang="ja-JP" altLang="en-US" dirty="0"/>
              <a:t>①～⑬まで、各班に順番に答えてもらい、発表された</a:t>
            </a:r>
            <a:r>
              <a:rPr kumimoji="1" lang="ja-JP" altLang="en-US" strike="noStrike" dirty="0"/>
              <a:t>解答</a:t>
            </a:r>
            <a:r>
              <a:rPr kumimoji="1" lang="ja-JP" altLang="en-US" dirty="0"/>
              <a:t>とは違う</a:t>
            </a:r>
            <a:r>
              <a:rPr kumimoji="1" lang="ja-JP" altLang="en-US" strike="noStrike" dirty="0"/>
              <a:t>解答</a:t>
            </a:r>
            <a:r>
              <a:rPr kumimoji="1" lang="ja-JP" altLang="en-US" dirty="0"/>
              <a:t>になった班は、挙手して自分の班はどの権利（責任）が</a:t>
            </a:r>
            <a:r>
              <a:rPr kumimoji="1" lang="ja-JP" altLang="en-US" strike="sngStrike" dirty="0"/>
              <a:t>関係</a:t>
            </a:r>
            <a:r>
              <a:rPr kumimoji="1" lang="ja-JP" altLang="en-US" strike="noStrike" dirty="0"/>
              <a:t>該当</a:t>
            </a:r>
            <a:r>
              <a:rPr kumimoji="1" lang="ja-JP" altLang="en-US" dirty="0"/>
              <a:t>していると思ったのかを発表します。</a:t>
            </a:r>
            <a:endParaRPr kumimoji="1" lang="en-US" altLang="ja-JP" dirty="0"/>
          </a:p>
          <a:p>
            <a:r>
              <a:rPr kumimoji="1" lang="ja-JP" altLang="en-US" dirty="0"/>
              <a:t>生徒達から意見を出してもらい、生徒から出た意見を拾いながら正解の解説をします。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解答は、各班発表の都度、板書等で生徒に共有する。</a:t>
            </a:r>
            <a:endParaRPr kumimoji="1" lang="en-US" altLang="ja-JP" dirty="0"/>
          </a:p>
          <a:p>
            <a:endParaRPr kumimoji="1" lang="en-US" altLang="ja-JP" strike="sngStrike"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8</a:t>
            </a:fld>
            <a:endParaRPr kumimoji="1" lang="ja-JP" altLang="en-US"/>
          </a:p>
        </p:txBody>
      </p:sp>
    </p:spTree>
    <p:extLst>
      <p:ext uri="{BB962C8B-B14F-4D97-AF65-F5344CB8AC3E}">
        <p14:creationId xmlns:p14="http://schemas.microsoft.com/office/powerpoint/2010/main" val="3627249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53125" cy="3349625"/>
          </a:xfrm>
        </p:spPr>
      </p:sp>
      <p:sp>
        <p:nvSpPr>
          <p:cNvPr id="3" name="ノート プレースホルダー 2"/>
          <p:cNvSpPr>
            <a:spLocks noGrp="1"/>
          </p:cNvSpPr>
          <p:nvPr>
            <p:ph type="body" idx="1"/>
          </p:nvPr>
        </p:nvSpPr>
        <p:spPr/>
        <p:txBody>
          <a:bodyPr/>
          <a:lstStyle/>
          <a:p>
            <a:r>
              <a:rPr kumimoji="1" lang="ja-JP" altLang="en-US" dirty="0"/>
              <a:t>ワークシート①をやってみて、消費者の権利と責任について、具体的にイメージできましたか？</a:t>
            </a:r>
            <a:endParaRPr kumimoji="1" lang="en-US" altLang="ja-JP" dirty="0"/>
          </a:p>
          <a:p>
            <a:r>
              <a:rPr kumimoji="1" lang="ja-JP" altLang="en-US" dirty="0"/>
              <a:t>みなさん、よろしいか？</a:t>
            </a:r>
            <a:endParaRPr kumimoji="1" lang="en-US" altLang="ja-JP" dirty="0"/>
          </a:p>
          <a:p>
            <a:r>
              <a:rPr kumimoji="1" lang="en-US" altLang="ja-JP" dirty="0"/>
              <a:t>※</a:t>
            </a:r>
            <a:r>
              <a:rPr kumimoji="1" lang="ja-JP" altLang="en-US" dirty="0"/>
              <a:t>生徒から、「イメージできた」と発言が出るまで「よろしいか？」を繰り返す。</a:t>
            </a:r>
            <a:endParaRPr kumimoji="1" lang="en-US" altLang="ja-JP" dirty="0"/>
          </a:p>
          <a:p>
            <a:endParaRPr kumimoji="1" lang="en-US" altLang="ja-JP" dirty="0"/>
          </a:p>
          <a:p>
            <a:r>
              <a:rPr kumimoji="1" lang="ja-JP" altLang="en-US" dirty="0"/>
              <a:t>それでは、次は、ワークシート②を見てみましょう。</a:t>
            </a:r>
            <a:endParaRPr kumimoji="1" lang="en-US" altLang="ja-JP" dirty="0"/>
          </a:p>
          <a:p>
            <a:endParaRPr kumimoji="1" lang="en-US" altLang="ja-JP" strike="sngStrike" dirty="0"/>
          </a:p>
          <a:p>
            <a:r>
              <a:rPr kumimoji="1" lang="en-US" altLang="ja-JP" dirty="0"/>
              <a:t>※</a:t>
            </a:r>
            <a:r>
              <a:rPr kumimoji="1" lang="ja-JP" altLang="en-US" dirty="0"/>
              <a:t>ワークシート②は２種類あります。</a:t>
            </a:r>
            <a:endParaRPr kumimoji="1" lang="en-US" altLang="ja-JP" dirty="0"/>
          </a:p>
          <a:p>
            <a:r>
              <a:rPr kumimoji="1" lang="ja-JP" altLang="en-US" dirty="0"/>
              <a:t>学年や授業時間等に合わせて、オンラインゲーム課金か定期購入のどちらの事例のワークシートを使うか決めてください。</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DE924E5-362E-471A-AEDE-4F5C5683F518}" type="slidenum">
              <a:rPr kumimoji="1" lang="ja-JP" altLang="en-US" smtClean="0"/>
              <a:t>9</a:t>
            </a:fld>
            <a:endParaRPr kumimoji="1" lang="ja-JP" altLang="en-US"/>
          </a:p>
        </p:txBody>
      </p:sp>
    </p:spTree>
    <p:extLst>
      <p:ext uri="{BB962C8B-B14F-4D97-AF65-F5344CB8AC3E}">
        <p14:creationId xmlns:p14="http://schemas.microsoft.com/office/powerpoint/2010/main" val="427805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6EDCF6-2A86-4293-942B-D8837D9BCF78}" type="datetimeFigureOut">
              <a:rPr kumimoji="1" lang="ja-JP" altLang="en-US" smtClean="0"/>
              <a:t>2023/12/12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3392646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horz"/>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6EDCF6-2A86-4293-942B-D8837D9BCF78}" type="datetimeFigureOut">
              <a:rPr kumimoji="1" lang="ja-JP" altLang="en-US" smtClean="0"/>
              <a:t>2023/12/12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1477411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6EDCF6-2A86-4293-942B-D8837D9BCF78}" type="datetimeFigureOut">
              <a:rPr kumimoji="1" lang="ja-JP" altLang="en-US" smtClean="0"/>
              <a:t>2023/12/12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195590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6EDCF6-2A86-4293-942B-D8837D9BCF78}" type="datetimeFigureOut">
              <a:rPr kumimoji="1" lang="ja-JP" altLang="en-US" smtClean="0"/>
              <a:t>2023/12/12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39640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6EDCF6-2A86-4293-942B-D8837D9BCF78}" type="datetimeFigureOut">
              <a:rPr kumimoji="1" lang="ja-JP" altLang="en-US" smtClean="0"/>
              <a:t>2023/12/12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71325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6EDCF6-2A86-4293-942B-D8837D9BCF78}" type="datetimeFigureOut">
              <a:rPr kumimoji="1" lang="ja-JP" altLang="en-US" smtClean="0"/>
              <a:t>2023/12/12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213499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6EDCF6-2A86-4293-942B-D8837D9BCF78}" type="datetimeFigureOut">
              <a:rPr kumimoji="1" lang="ja-JP" altLang="en-US" smtClean="0"/>
              <a:t>2023/12/12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2016268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6EDCF6-2A86-4293-942B-D8837D9BCF78}" type="datetimeFigureOut">
              <a:rPr kumimoji="1" lang="ja-JP" altLang="en-US" smtClean="0"/>
              <a:t>2023/12/12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410510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EDCF6-2A86-4293-942B-D8837D9BCF78}" type="datetimeFigureOut">
              <a:rPr kumimoji="1" lang="ja-JP" altLang="en-US" smtClean="0"/>
              <a:t>2023/12/12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279253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6EDCF6-2A86-4293-942B-D8837D9BCF78}" type="datetimeFigureOut">
              <a:rPr kumimoji="1" lang="ja-JP" altLang="en-US" smtClean="0"/>
              <a:t>2023/12/12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2398482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6EDCF6-2A86-4293-942B-D8837D9BCF78}" type="datetimeFigureOut">
              <a:rPr kumimoji="1" lang="ja-JP" altLang="en-US" smtClean="0"/>
              <a:t>2023/12/12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64722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EDCF6-2A86-4293-942B-D8837D9BCF78}" type="datetimeFigureOut">
              <a:rPr kumimoji="1" lang="ja-JP" altLang="en-US" smtClean="0"/>
              <a:t>2023/12/12</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DF040-63D5-4648-97C9-46F1B34B7DB1}" type="slidenum">
              <a:rPr kumimoji="1" lang="ja-JP" altLang="en-US" smtClean="0"/>
              <a:t>‹#›</a:t>
            </a:fld>
            <a:endParaRPr kumimoji="1" lang="ja-JP" altLang="en-US"/>
          </a:p>
        </p:txBody>
      </p:sp>
    </p:spTree>
    <p:extLst>
      <p:ext uri="{BB962C8B-B14F-4D97-AF65-F5344CB8AC3E}">
        <p14:creationId xmlns:p14="http://schemas.microsoft.com/office/powerpoint/2010/main" val="2884239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 Id="rId14" Type="http://schemas.microsoft.com/office/2007/relationships/hdphoto" Target="../media/hdphoto6.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458467" y="1231501"/>
            <a:ext cx="10984785" cy="1927225"/>
          </a:xfrm>
        </p:spPr>
        <p:txBody>
          <a:bodyPr>
            <a:normAutofit/>
          </a:bodyPr>
          <a:lstStyle/>
          <a:p>
            <a:pPr>
              <a:lnSpc>
                <a:spcPct val="150000"/>
              </a:lnSpc>
            </a:pPr>
            <a:r>
              <a:rPr lang="ja-JP" altLang="en-US" sz="6600" dirty="0">
                <a:latin typeface="UD デジタル 教科書体 NK-R" panose="02020400000000000000" pitchFamily="18" charset="-128"/>
                <a:ea typeface="UD デジタル 教科書体 NK-R" panose="02020400000000000000" pitchFamily="18" charset="-128"/>
              </a:rPr>
              <a:t>消費者の権利と責任</a:t>
            </a:r>
            <a:endParaRPr kumimoji="1" lang="ja-JP" sz="7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6" name="サブタイトル 2"/>
          <p:cNvSpPr txBox="1">
            <a:spLocks/>
          </p:cNvSpPr>
          <p:nvPr/>
        </p:nvSpPr>
        <p:spPr>
          <a:xfrm>
            <a:off x="5021451" y="4122110"/>
            <a:ext cx="7021056" cy="1504389"/>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buClr>
                <a:srgbClr val="31B6FD"/>
              </a:buClr>
            </a:pPr>
            <a:r>
              <a:rPr lang="ja-JP" altLang="en-US" sz="4000" dirty="0">
                <a:solidFill>
                  <a:schemeClr val="tx1"/>
                </a:solidFill>
                <a:latin typeface="BIZ UDPゴシック" panose="020B0400000000000000" pitchFamily="50" charset="-128"/>
                <a:ea typeface="BIZ UDPゴシック" panose="020B0400000000000000" pitchFamily="50" charset="-128"/>
              </a:rPr>
              <a:t>京都府消費生活安全センター　</a:t>
            </a:r>
            <a:endParaRPr lang="en-US" altLang="ja-JP" sz="4000" dirty="0">
              <a:solidFill>
                <a:schemeClr val="tx1"/>
              </a:solidFill>
              <a:latin typeface="BIZ UDPゴシック" panose="020B0400000000000000" pitchFamily="50" charset="-128"/>
              <a:ea typeface="BIZ UDPゴシック" panose="020B0400000000000000" pitchFamily="50" charset="-128"/>
            </a:endParaRPr>
          </a:p>
          <a:p>
            <a:pPr>
              <a:buClr>
                <a:srgbClr val="31B6FD"/>
              </a:buClr>
            </a:pPr>
            <a:r>
              <a:rPr lang="ja-JP" altLang="en-US" sz="4000" dirty="0">
                <a:solidFill>
                  <a:schemeClr val="tx1"/>
                </a:solidFill>
                <a:latin typeface="BIZ UDPゴシック" panose="020B0400000000000000" pitchFamily="50" charset="-128"/>
                <a:ea typeface="BIZ UDPゴシック" panose="020B0400000000000000" pitchFamily="50" charset="-128"/>
              </a:rPr>
              <a:t>　　　　　　　　　　　　</a:t>
            </a:r>
            <a:endParaRPr lang="en-US" altLang="ja-JP" sz="4000" dirty="0">
              <a:solidFill>
                <a:schemeClr val="tx1"/>
              </a:solidFill>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1240042F-4DA8-411F-8537-6475D6ED311E}"/>
              </a:ext>
            </a:extLst>
          </p:cNvPr>
          <p:cNvGrpSpPr/>
          <p:nvPr/>
        </p:nvGrpSpPr>
        <p:grpSpPr>
          <a:xfrm>
            <a:off x="-2325" y="0"/>
            <a:ext cx="12192000" cy="1506474"/>
            <a:chOff x="-2325" y="0"/>
            <a:chExt cx="12192000" cy="1506474"/>
          </a:xfrm>
        </p:grpSpPr>
        <p:sp>
          <p:nvSpPr>
            <p:cNvPr id="8" name="正方形/長方形 7">
              <a:extLst>
                <a:ext uri="{FF2B5EF4-FFF2-40B4-BE49-F238E27FC236}">
                  <a16:creationId xmlns:a16="http://schemas.microsoft.com/office/drawing/2014/main" id="{53897644-37E7-40B6-8FA2-14B3D2AE2436}"/>
                </a:ext>
              </a:extLst>
            </p:cNvPr>
            <p:cNvSpPr/>
            <p:nvPr/>
          </p:nvSpPr>
          <p:spPr>
            <a:xfrm>
              <a:off x="-2325" y="0"/>
              <a:ext cx="12192000" cy="10148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D170E213-9064-47AE-AB2C-5EB8BB8497FA}"/>
                </a:ext>
              </a:extLst>
            </p:cNvPr>
            <p:cNvSpPr/>
            <p:nvPr/>
          </p:nvSpPr>
          <p:spPr>
            <a:xfrm>
              <a:off x="-2325" y="999026"/>
              <a:ext cx="12192000" cy="5074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grpSp>
        <p:nvGrpSpPr>
          <p:cNvPr id="5" name="グループ化 4">
            <a:extLst>
              <a:ext uri="{FF2B5EF4-FFF2-40B4-BE49-F238E27FC236}">
                <a16:creationId xmlns:a16="http://schemas.microsoft.com/office/drawing/2014/main" id="{1A23004C-E598-4C2C-9795-9A6F26D697D0}"/>
              </a:ext>
            </a:extLst>
          </p:cNvPr>
          <p:cNvGrpSpPr/>
          <p:nvPr/>
        </p:nvGrpSpPr>
        <p:grpSpPr>
          <a:xfrm>
            <a:off x="-2325" y="5372775"/>
            <a:ext cx="12194325" cy="1485225"/>
            <a:chOff x="-2325" y="5372775"/>
            <a:chExt cx="12194325" cy="1485225"/>
          </a:xfrm>
        </p:grpSpPr>
        <p:sp>
          <p:nvSpPr>
            <p:cNvPr id="13" name="正方形/長方形 12">
              <a:extLst>
                <a:ext uri="{FF2B5EF4-FFF2-40B4-BE49-F238E27FC236}">
                  <a16:creationId xmlns:a16="http://schemas.microsoft.com/office/drawing/2014/main" id="{85403922-0964-4DCF-A390-9CE4DCC9F73B}"/>
                </a:ext>
              </a:extLst>
            </p:cNvPr>
            <p:cNvSpPr/>
            <p:nvPr/>
          </p:nvSpPr>
          <p:spPr>
            <a:xfrm>
              <a:off x="0" y="5843103"/>
              <a:ext cx="12192000" cy="10148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4786E659-B9CA-4CDC-A454-E172258278DF}"/>
                </a:ext>
              </a:extLst>
            </p:cNvPr>
            <p:cNvSpPr/>
            <p:nvPr/>
          </p:nvSpPr>
          <p:spPr>
            <a:xfrm>
              <a:off x="-2325" y="5372775"/>
              <a:ext cx="12192000" cy="5074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Tree>
    <p:extLst>
      <p:ext uri="{BB962C8B-B14F-4D97-AF65-F5344CB8AC3E}">
        <p14:creationId xmlns:p14="http://schemas.microsoft.com/office/powerpoint/2010/main" val="118894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D6BCA48-F9FE-4199-A7CF-D6019DD06070}"/>
              </a:ext>
            </a:extLst>
          </p:cNvPr>
          <p:cNvSpPr/>
          <p:nvPr/>
        </p:nvSpPr>
        <p:spPr>
          <a:xfrm>
            <a:off x="-2325" y="0"/>
            <a:ext cx="12192000" cy="617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E9774AEF-9731-47C3-AF73-294BBC182D74}"/>
              </a:ext>
            </a:extLst>
          </p:cNvPr>
          <p:cNvSpPr/>
          <p:nvPr/>
        </p:nvSpPr>
        <p:spPr>
          <a:xfrm>
            <a:off x="0" y="6231723"/>
            <a:ext cx="12192000" cy="6170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37" name="縦書きテキスト プレースホルダー 4"/>
          <p:cNvSpPr txBox="1">
            <a:spLocks/>
          </p:cNvSpPr>
          <p:nvPr/>
        </p:nvSpPr>
        <p:spPr>
          <a:xfrm>
            <a:off x="1498177" y="396759"/>
            <a:ext cx="10522424" cy="6146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dirty="0">
                <a:latin typeface="+mn-ea"/>
              </a:rPr>
              <a:t>事例３</a:t>
            </a:r>
            <a:endParaRPr lang="en-US" altLang="ja-JP" dirty="0">
              <a:latin typeface="+mn-ea"/>
            </a:endParaRPr>
          </a:p>
          <a:p>
            <a:pPr marL="0" indent="0">
              <a:lnSpc>
                <a:spcPct val="150000"/>
              </a:lnSpc>
              <a:buNone/>
            </a:pPr>
            <a:r>
              <a:rPr lang="ja-JP" altLang="en-US" dirty="0">
                <a:latin typeface="+mn-ea"/>
              </a:rPr>
              <a:t>子どもが親の名義のクレジットカードでオンラインゲームに高額の</a:t>
            </a:r>
            <a:br>
              <a:rPr lang="en-US" altLang="ja-JP" dirty="0">
                <a:latin typeface="+mn-ea"/>
              </a:rPr>
            </a:br>
            <a:r>
              <a:rPr lang="ja-JP" altLang="en-US" dirty="0">
                <a:latin typeface="+mn-ea"/>
              </a:rPr>
              <a:t>課金をしていた。</a:t>
            </a:r>
            <a:endParaRPr lang="en-US" altLang="ja-JP" dirty="0">
              <a:latin typeface="+mn-ea"/>
            </a:endParaRPr>
          </a:p>
          <a:p>
            <a:pPr marL="0" indent="0">
              <a:lnSpc>
                <a:spcPct val="150000"/>
              </a:lnSpc>
              <a:buNone/>
            </a:pPr>
            <a:r>
              <a:rPr lang="ja-JP" altLang="en-US" dirty="0">
                <a:latin typeface="+mn-ea"/>
              </a:rPr>
              <a:t>スマホにクレジットカードは登録していなかった。</a:t>
            </a:r>
            <a:endParaRPr lang="en-US" altLang="ja-JP" dirty="0">
              <a:latin typeface="+mn-ea"/>
            </a:endParaRPr>
          </a:p>
          <a:p>
            <a:pPr marL="0" indent="0">
              <a:lnSpc>
                <a:spcPct val="150000"/>
              </a:lnSpc>
              <a:buNone/>
            </a:pPr>
            <a:r>
              <a:rPr lang="ja-JP" altLang="en-US" dirty="0">
                <a:latin typeface="+mn-ea"/>
              </a:rPr>
              <a:t>カード会社から「高額の利用がある」と連絡があり、</a:t>
            </a:r>
            <a:br>
              <a:rPr lang="en-US" altLang="ja-JP" dirty="0">
                <a:latin typeface="+mn-ea"/>
              </a:rPr>
            </a:br>
            <a:r>
              <a:rPr lang="ja-JP" altLang="en-US" dirty="0">
                <a:latin typeface="+mn-ea"/>
              </a:rPr>
              <a:t>利用先がオンラインゲームであることがわかった。</a:t>
            </a:r>
            <a:endParaRPr lang="en-US" altLang="ja-JP" dirty="0">
              <a:latin typeface="+mn-ea"/>
            </a:endParaRPr>
          </a:p>
          <a:p>
            <a:pPr marL="0" indent="0">
              <a:lnSpc>
                <a:spcPct val="150000"/>
              </a:lnSpc>
              <a:buNone/>
            </a:pPr>
            <a:r>
              <a:rPr lang="ja-JP" altLang="en-US" dirty="0">
                <a:latin typeface="+mn-ea"/>
              </a:rPr>
              <a:t>利用金額は合計で約４０万円になる。</a:t>
            </a:r>
            <a:endParaRPr lang="en-US" altLang="ja-JP" dirty="0">
              <a:latin typeface="+mn-ea"/>
            </a:endParaRPr>
          </a:p>
          <a:p>
            <a:pPr marL="0" indent="0">
              <a:lnSpc>
                <a:spcPct val="150000"/>
              </a:lnSpc>
              <a:buNone/>
            </a:pPr>
            <a:r>
              <a:rPr lang="ja-JP" altLang="en-US" dirty="0">
                <a:latin typeface="+mn-ea"/>
              </a:rPr>
              <a:t>親に無断で課金していたので返金してもらいたい。</a:t>
            </a:r>
            <a:endParaRPr lang="en-US" altLang="ja-JP" dirty="0">
              <a:latin typeface="+mn-ea"/>
            </a:endParaRPr>
          </a:p>
          <a:p>
            <a:pPr marL="0" indent="0" algn="r">
              <a:lnSpc>
                <a:spcPct val="150000"/>
              </a:lnSpc>
              <a:buNone/>
            </a:pPr>
            <a:r>
              <a:rPr lang="en-US" altLang="ja-JP" sz="2000" dirty="0">
                <a:latin typeface="+mn-ea"/>
              </a:rPr>
              <a:t>※</a:t>
            </a:r>
            <a:r>
              <a:rPr lang="ja-JP" altLang="en-US" sz="2000" dirty="0">
                <a:latin typeface="+mn-ea"/>
              </a:rPr>
              <a:t>事例の読み上げには、「音読さん」を使用しています</a:t>
            </a:r>
            <a:endParaRPr lang="en-US" altLang="ja-JP" sz="2000" dirty="0">
              <a:latin typeface="+mn-ea"/>
            </a:endParaRPr>
          </a:p>
          <a:p>
            <a:pPr marL="0" indent="0">
              <a:lnSpc>
                <a:spcPct val="150000"/>
              </a:lnSpc>
              <a:buNone/>
            </a:pPr>
            <a:endParaRPr lang="ja-JP" altLang="en-US" dirty="0">
              <a:latin typeface="+mn-ea"/>
            </a:endParaRPr>
          </a:p>
        </p:txBody>
      </p:sp>
      <p:pic>
        <p:nvPicPr>
          <p:cNvPr id="3" name="269181148927962">
            <a:hlinkClick r:id="" action="ppaction://media"/>
            <a:extLst>
              <a:ext uri="{FF2B5EF4-FFF2-40B4-BE49-F238E27FC236}">
                <a16:creationId xmlns:a16="http://schemas.microsoft.com/office/drawing/2014/main" id="{741F2ED4-37DC-4EE8-9062-9750AED341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90623" y="5626944"/>
            <a:ext cx="406400" cy="406400"/>
          </a:xfrm>
          <a:prstGeom prst="rect">
            <a:avLst/>
          </a:prstGeom>
        </p:spPr>
      </p:pic>
    </p:spTree>
    <p:extLst>
      <p:ext uri="{BB962C8B-B14F-4D97-AF65-F5344CB8AC3E}">
        <p14:creationId xmlns:p14="http://schemas.microsoft.com/office/powerpoint/2010/main" val="42049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E7970AA-AE09-4FE5-BF44-92D7737D8EA3}"/>
              </a:ext>
            </a:extLst>
          </p:cNvPr>
          <p:cNvSpPr/>
          <p:nvPr/>
        </p:nvSpPr>
        <p:spPr>
          <a:xfrm>
            <a:off x="333374" y="236700"/>
            <a:ext cx="11515725" cy="723275"/>
          </a:xfrm>
          <a:prstGeom prst="rect">
            <a:avLst/>
          </a:prstGeom>
        </p:spPr>
        <p:txBody>
          <a:bodyPr wrap="square">
            <a:spAutoFit/>
          </a:bodyPr>
          <a:lstStyle/>
          <a:p>
            <a:pPr marL="89535" indent="-89535" algn="just">
              <a:spcBef>
                <a:spcPts val="600"/>
              </a:spcBef>
              <a:spcAft>
                <a:spcPts val="0"/>
              </a:spcAft>
            </a:pP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１　消費者トラブル事例３の</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(1)</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(6)</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の行動について、　</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(1)</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(4)</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は、トラブルにならないために気を付ける</a:t>
            </a:r>
            <a:endPar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endParaRPr>
          </a:p>
          <a:p>
            <a:pPr marL="89535" indent="-89535" algn="just">
              <a:spcBef>
                <a:spcPts val="600"/>
              </a:spcBef>
              <a:spcAft>
                <a:spcPts val="0"/>
              </a:spcAft>
            </a:pP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　　</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ことを、</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(5)</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(6)</a:t>
            </a: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は、相談や要望をする時に気を付けることを考えましょう。</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8490013F-1493-422E-92D4-8F9319D5948F}"/>
              </a:ext>
            </a:extLst>
          </p:cNvPr>
          <p:cNvPicPr>
            <a:picLocks noChangeAspect="1"/>
          </p:cNvPicPr>
          <p:nvPr/>
        </p:nvPicPr>
        <p:blipFill rotWithShape="1">
          <a:blip r:embed="rId3"/>
          <a:srcRect r="31219" b="23123"/>
          <a:stretch/>
        </p:blipFill>
        <p:spPr>
          <a:xfrm>
            <a:off x="925045" y="961644"/>
            <a:ext cx="10140192" cy="5896356"/>
          </a:xfrm>
          <a:prstGeom prst="rect">
            <a:avLst/>
          </a:prstGeom>
        </p:spPr>
      </p:pic>
      <p:sp>
        <p:nvSpPr>
          <p:cNvPr id="2" name="正方形/長方形 1">
            <a:extLst>
              <a:ext uri="{FF2B5EF4-FFF2-40B4-BE49-F238E27FC236}">
                <a16:creationId xmlns:a16="http://schemas.microsoft.com/office/drawing/2014/main" id="{04D236A5-9F45-4EF6-A1D1-7BE60EC2A82B}"/>
              </a:ext>
            </a:extLst>
          </p:cNvPr>
          <p:cNvSpPr/>
          <p:nvPr/>
        </p:nvSpPr>
        <p:spPr>
          <a:xfrm>
            <a:off x="925045" y="5474824"/>
            <a:ext cx="10221375" cy="1383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1988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0915CEF-FB1C-464F-BEB5-062595CF958E}"/>
              </a:ext>
            </a:extLst>
          </p:cNvPr>
          <p:cNvSpPr/>
          <p:nvPr/>
        </p:nvSpPr>
        <p:spPr>
          <a:xfrm>
            <a:off x="-2325" y="0"/>
            <a:ext cx="12192000" cy="617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26476E50-FD12-4999-8E59-44482F8658F2}"/>
              </a:ext>
            </a:extLst>
          </p:cNvPr>
          <p:cNvSpPr/>
          <p:nvPr/>
        </p:nvSpPr>
        <p:spPr>
          <a:xfrm>
            <a:off x="-2325" y="6291797"/>
            <a:ext cx="12192000" cy="6170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37" name="縦書きテキスト プレースホルダー 4"/>
          <p:cNvSpPr txBox="1">
            <a:spLocks/>
          </p:cNvSpPr>
          <p:nvPr/>
        </p:nvSpPr>
        <p:spPr>
          <a:xfrm>
            <a:off x="621257" y="791924"/>
            <a:ext cx="10944836" cy="48029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ja-JP" altLang="en-US" dirty="0">
                <a:latin typeface="BIZ UDPゴシック" panose="020B0400000000000000" pitchFamily="50" charset="-128"/>
                <a:ea typeface="BIZ UDPゴシック" panose="020B0400000000000000" pitchFamily="50" charset="-128"/>
              </a:rPr>
              <a:t>事例６</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を見てダイエットサプリを９８０円で購入した。</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dirty="0">
                <a:latin typeface="BIZ UDPゴシック" panose="020B0400000000000000" pitchFamily="50" charset="-128"/>
                <a:ea typeface="BIZ UDPゴシック" panose="020B0400000000000000" pitchFamily="50" charset="-128"/>
              </a:rPr>
              <a:t>一昨日、２回目の商品が２袋届いた。</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en-US" altLang="ja-JP" dirty="0">
                <a:latin typeface="BIZ UDPゴシック" panose="020B0400000000000000" pitchFamily="50" charset="-128"/>
                <a:ea typeface="BIZ UDPゴシック" panose="020B0400000000000000" pitchFamily="50" charset="-128"/>
              </a:rPr>
              <a:t>8,000</a:t>
            </a:r>
            <a:r>
              <a:rPr lang="ja-JP" altLang="en-US" dirty="0">
                <a:latin typeface="BIZ UDPゴシック" panose="020B0400000000000000" pitchFamily="50" charset="-128"/>
                <a:ea typeface="BIZ UDPゴシック" panose="020B0400000000000000" pitchFamily="50" charset="-128"/>
              </a:rPr>
              <a:t>円の高額な請求に困っている。</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dirty="0">
                <a:latin typeface="BIZ UDPゴシック" panose="020B0400000000000000" pitchFamily="50" charset="-128"/>
                <a:ea typeface="BIZ UDPゴシック" panose="020B0400000000000000" pitchFamily="50" charset="-128"/>
              </a:rPr>
              <a:t>申込の時には、親に相談しなかったが、２回目が届いて親に相談した。</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dirty="0">
                <a:latin typeface="BIZ UDPゴシック" panose="020B0400000000000000" pitchFamily="50" charset="-128"/>
                <a:ea typeface="BIZ UDPゴシック" panose="020B0400000000000000" pitchFamily="50" charset="-128"/>
              </a:rPr>
              <a:t>申込みを取消できないだろうか。</a:t>
            </a:r>
            <a:endParaRPr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endParaRPr lang="en-US" altLang="ja-JP" dirty="0">
              <a:latin typeface="BIZ UDPゴシック" panose="020B0400000000000000" pitchFamily="50" charset="-128"/>
              <a:ea typeface="BIZ UDPゴシック" panose="020B0400000000000000" pitchFamily="50" charset="-128"/>
            </a:endParaRPr>
          </a:p>
          <a:p>
            <a:pPr marL="0" indent="0" algn="r">
              <a:lnSpc>
                <a:spcPct val="150000"/>
              </a:lnSpc>
              <a:buNone/>
            </a:pPr>
            <a:r>
              <a:rPr lang="en-US" altLang="ja-JP" sz="2000" dirty="0">
                <a:latin typeface="+mn-ea"/>
              </a:rPr>
              <a:t>※</a:t>
            </a:r>
            <a:r>
              <a:rPr lang="ja-JP" altLang="en-US" sz="2000" dirty="0">
                <a:latin typeface="+mn-ea"/>
              </a:rPr>
              <a:t>事例の読み上げには、「音読さん」を使用しています</a:t>
            </a:r>
            <a:endParaRPr lang="en-US" altLang="ja-JP" sz="2000" dirty="0">
              <a:latin typeface="+mn-ea"/>
            </a:endParaRPr>
          </a:p>
          <a:p>
            <a:pPr marL="0" indent="0">
              <a:lnSpc>
                <a:spcPct val="150000"/>
              </a:lnSpc>
              <a:buNone/>
            </a:pPr>
            <a:endParaRPr lang="ja-JP" altLang="en-US" dirty="0">
              <a:latin typeface="BIZ UDPゴシック" panose="020B0400000000000000" pitchFamily="50" charset="-128"/>
              <a:ea typeface="BIZ UDPゴシック" panose="020B0400000000000000" pitchFamily="50" charset="-128"/>
            </a:endParaRPr>
          </a:p>
        </p:txBody>
      </p:sp>
      <p:pic>
        <p:nvPicPr>
          <p:cNvPr id="3" name="269181148928195">
            <a:hlinkClick r:id="" action="ppaction://media"/>
            <a:extLst>
              <a:ext uri="{FF2B5EF4-FFF2-40B4-BE49-F238E27FC236}">
                <a16:creationId xmlns:a16="http://schemas.microsoft.com/office/drawing/2014/main" id="{DCA6BA29-CD35-4F3E-91EE-33307369A1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56311" y="5740142"/>
            <a:ext cx="406400" cy="406400"/>
          </a:xfrm>
          <a:prstGeom prst="rect">
            <a:avLst/>
          </a:prstGeom>
        </p:spPr>
      </p:pic>
    </p:spTree>
    <p:extLst>
      <p:ext uri="{BB962C8B-B14F-4D97-AF65-F5344CB8AC3E}">
        <p14:creationId xmlns:p14="http://schemas.microsoft.com/office/powerpoint/2010/main" val="17091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E7970AA-AE09-4FE5-BF44-92D7737D8EA3}"/>
              </a:ext>
            </a:extLst>
          </p:cNvPr>
          <p:cNvSpPr/>
          <p:nvPr/>
        </p:nvSpPr>
        <p:spPr>
          <a:xfrm>
            <a:off x="333374" y="236700"/>
            <a:ext cx="11515725" cy="723275"/>
          </a:xfrm>
          <a:prstGeom prst="rect">
            <a:avLst/>
          </a:prstGeom>
        </p:spPr>
        <p:txBody>
          <a:bodyPr wrap="square">
            <a:spAutoFit/>
          </a:bodyPr>
          <a:lstStyle/>
          <a:p>
            <a:pPr marL="89535" indent="-89535" algn="just">
              <a:spcBef>
                <a:spcPts val="600"/>
              </a:spcBef>
              <a:spcAft>
                <a:spcPts val="0"/>
              </a:spcAft>
            </a:pPr>
            <a:r>
              <a:rPr lang="ja-JP"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１　</a:t>
            </a: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消費者トラブル事例３の</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(1)</a:t>
            </a: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(4)</a:t>
            </a: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の行動について、　</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(1)</a:t>
            </a: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(3)</a:t>
            </a: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は、トラブルにならないために気を付ける</a:t>
            </a:r>
            <a:endPar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endParaRPr>
          </a:p>
          <a:p>
            <a:pPr marL="89535" indent="-89535" algn="just">
              <a:spcBef>
                <a:spcPts val="600"/>
              </a:spcBef>
              <a:spcAft>
                <a:spcPts val="0"/>
              </a:spcAft>
            </a:pP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　ことを、</a:t>
            </a:r>
            <a:r>
              <a:rPr lang="en-US" altLang="ja-JP" b="1" kern="100" dirty="0">
                <a:latin typeface="游明朝" panose="02020400000000000000" pitchFamily="18" charset="-128"/>
                <a:ea typeface="UD デジタル 教科書体 N-R" panose="02020400000000000000" pitchFamily="17" charset="-128"/>
                <a:cs typeface="Times New Roman" panose="02020603050405020304" pitchFamily="18" charset="0"/>
              </a:rPr>
              <a:t>(4)</a:t>
            </a:r>
            <a:r>
              <a:rPr lang="ja-JP" altLang="en-US" b="1" kern="100" dirty="0">
                <a:latin typeface="游明朝" panose="02020400000000000000" pitchFamily="18" charset="-128"/>
                <a:ea typeface="UD デジタル 教科書体 N-R" panose="02020400000000000000" pitchFamily="17" charset="-128"/>
                <a:cs typeface="Times New Roman" panose="02020603050405020304" pitchFamily="18" charset="0"/>
              </a:rPr>
              <a:t>は、相談をする時に気を付けることを考えましょう。</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1D7618E2-EB52-4D1F-8306-BB9CBB78C429}"/>
              </a:ext>
            </a:extLst>
          </p:cNvPr>
          <p:cNvPicPr>
            <a:picLocks noChangeAspect="1"/>
          </p:cNvPicPr>
          <p:nvPr/>
        </p:nvPicPr>
        <p:blipFill rotWithShape="1">
          <a:blip r:embed="rId3"/>
          <a:srcRect b="15973"/>
          <a:stretch/>
        </p:blipFill>
        <p:spPr>
          <a:xfrm>
            <a:off x="1379764" y="1069848"/>
            <a:ext cx="9344832" cy="5788152"/>
          </a:xfrm>
          <a:prstGeom prst="rect">
            <a:avLst/>
          </a:prstGeom>
        </p:spPr>
      </p:pic>
      <p:sp>
        <p:nvSpPr>
          <p:cNvPr id="2" name="正方形/長方形 1">
            <a:extLst>
              <a:ext uri="{FF2B5EF4-FFF2-40B4-BE49-F238E27FC236}">
                <a16:creationId xmlns:a16="http://schemas.microsoft.com/office/drawing/2014/main" id="{04D236A5-9F45-4EF6-A1D1-7BE60EC2A82B}"/>
              </a:ext>
            </a:extLst>
          </p:cNvPr>
          <p:cNvSpPr/>
          <p:nvPr/>
        </p:nvSpPr>
        <p:spPr>
          <a:xfrm>
            <a:off x="1193180" y="5140712"/>
            <a:ext cx="9712713" cy="1717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240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9877749-8AA6-401F-86F3-80A16773140F}"/>
              </a:ext>
            </a:extLst>
          </p:cNvPr>
          <p:cNvPicPr>
            <a:picLocks noChangeAspect="1"/>
          </p:cNvPicPr>
          <p:nvPr/>
        </p:nvPicPr>
        <p:blipFill rotWithShape="1">
          <a:blip r:embed="rId3">
            <a:extLst>
              <a:ext uri="{28A0092B-C50C-407E-A947-70E740481C1C}">
                <a14:useLocalDpi xmlns:a14="http://schemas.microsoft.com/office/drawing/2010/main" val="0"/>
              </a:ext>
            </a:extLst>
          </a:blip>
          <a:srcRect l="1417" r="49278"/>
          <a:stretch/>
        </p:blipFill>
        <p:spPr>
          <a:xfrm>
            <a:off x="0" y="780845"/>
            <a:ext cx="6177149" cy="4678260"/>
          </a:xfrm>
          <a:prstGeom prst="rect">
            <a:avLst/>
          </a:prstGeom>
        </p:spPr>
      </p:pic>
      <p:sp>
        <p:nvSpPr>
          <p:cNvPr id="3" name="正方形/長方形 2">
            <a:extLst>
              <a:ext uri="{FF2B5EF4-FFF2-40B4-BE49-F238E27FC236}">
                <a16:creationId xmlns:a16="http://schemas.microsoft.com/office/drawing/2014/main" id="{0D4B614A-3861-4F17-B128-C7DBA4CAB6DF}"/>
              </a:ext>
            </a:extLst>
          </p:cNvPr>
          <p:cNvSpPr/>
          <p:nvPr/>
        </p:nvSpPr>
        <p:spPr>
          <a:xfrm>
            <a:off x="-2325" y="0"/>
            <a:ext cx="12192000" cy="6170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3BC93F85-1F83-4343-83A5-15DB7015A291}"/>
              </a:ext>
            </a:extLst>
          </p:cNvPr>
          <p:cNvSpPr/>
          <p:nvPr/>
        </p:nvSpPr>
        <p:spPr>
          <a:xfrm>
            <a:off x="0" y="6231723"/>
            <a:ext cx="12192000" cy="61707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pic>
        <p:nvPicPr>
          <p:cNvPr id="6" name="図 5">
            <a:extLst>
              <a:ext uri="{FF2B5EF4-FFF2-40B4-BE49-F238E27FC236}">
                <a16:creationId xmlns:a16="http://schemas.microsoft.com/office/drawing/2014/main" id="{128672F1-D1BB-4FC0-A10C-96E9D73E10FC}"/>
              </a:ext>
            </a:extLst>
          </p:cNvPr>
          <p:cNvPicPr>
            <a:picLocks noChangeAspect="1"/>
          </p:cNvPicPr>
          <p:nvPr/>
        </p:nvPicPr>
        <p:blipFill rotWithShape="1">
          <a:blip r:embed="rId3">
            <a:extLst>
              <a:ext uri="{28A0092B-C50C-407E-A947-70E740481C1C}">
                <a14:useLocalDpi xmlns:a14="http://schemas.microsoft.com/office/drawing/2010/main" val="0"/>
              </a:ext>
            </a:extLst>
          </a:blip>
          <a:srcRect l="51605"/>
          <a:stretch/>
        </p:blipFill>
        <p:spPr>
          <a:xfrm>
            <a:off x="6177149" y="780845"/>
            <a:ext cx="6063008" cy="4678260"/>
          </a:xfrm>
          <a:prstGeom prst="rect">
            <a:avLst/>
          </a:prstGeom>
        </p:spPr>
      </p:pic>
    </p:spTree>
    <p:extLst>
      <p:ext uri="{BB962C8B-B14F-4D97-AF65-F5344CB8AC3E}">
        <p14:creationId xmlns:p14="http://schemas.microsoft.com/office/powerpoint/2010/main" val="368165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B52F45A7-0813-4A2B-93C6-068E41FB404A}"/>
              </a:ext>
            </a:extLst>
          </p:cNvPr>
          <p:cNvSpPr txBox="1">
            <a:spLocks/>
          </p:cNvSpPr>
          <p:nvPr/>
        </p:nvSpPr>
        <p:spPr>
          <a:xfrm>
            <a:off x="0" y="1"/>
            <a:ext cx="12192000" cy="711200"/>
          </a:xfrm>
          <a:prstGeom prst="rect">
            <a:avLst/>
          </a:prstGeom>
          <a:solidFill>
            <a:srgbClr val="F35F97"/>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dirty="0">
                <a:solidFill>
                  <a:srgbClr val="FF5050"/>
                </a:solidFill>
                <a:latin typeface="UD デジタル 教科書体 NK-R" panose="02020400000000000000" pitchFamily="18" charset="-128"/>
                <a:ea typeface="UD デジタル 教科書体 NK-R" panose="02020400000000000000" pitchFamily="18" charset="-128"/>
              </a:rPr>
              <a:t>　</a:t>
            </a:r>
            <a:r>
              <a:rPr lang="ja-JP" altLang="en-US" sz="3600" b="1" dirty="0">
                <a:solidFill>
                  <a:schemeClr val="bg1"/>
                </a:solidFill>
                <a:latin typeface="UD デジタル 教科書体 NK-R" panose="02020400000000000000" pitchFamily="18" charset="-128"/>
                <a:ea typeface="UD デジタル 教科書体 NK-R" panose="02020400000000000000" pitchFamily="18" charset="-128"/>
              </a:rPr>
              <a:t>あなたの行動が社会を変える！</a:t>
            </a:r>
          </a:p>
        </p:txBody>
      </p:sp>
      <p:pic>
        <p:nvPicPr>
          <p:cNvPr id="4" name="図 3">
            <a:extLst>
              <a:ext uri="{FF2B5EF4-FFF2-40B4-BE49-F238E27FC236}">
                <a16:creationId xmlns:a16="http://schemas.microsoft.com/office/drawing/2014/main" id="{7F2087B5-A4DA-498E-AD83-5D77F508E71B}"/>
              </a:ext>
            </a:extLst>
          </p:cNvPr>
          <p:cNvPicPr>
            <a:picLocks noChangeAspect="1"/>
          </p:cNvPicPr>
          <p:nvPr/>
        </p:nvPicPr>
        <p:blipFill>
          <a:blip r:embed="rId3"/>
          <a:stretch>
            <a:fillRect/>
          </a:stretch>
        </p:blipFill>
        <p:spPr>
          <a:xfrm>
            <a:off x="690282" y="711201"/>
            <a:ext cx="10811435" cy="5583537"/>
          </a:xfrm>
          <a:prstGeom prst="rect">
            <a:avLst/>
          </a:prstGeom>
        </p:spPr>
      </p:pic>
      <p:sp>
        <p:nvSpPr>
          <p:cNvPr id="5" name="正方形/長方形 4">
            <a:extLst>
              <a:ext uri="{FF2B5EF4-FFF2-40B4-BE49-F238E27FC236}">
                <a16:creationId xmlns:a16="http://schemas.microsoft.com/office/drawing/2014/main" id="{0E29DFA2-06AD-44FE-8C60-4A77F1CF4134}"/>
              </a:ext>
            </a:extLst>
          </p:cNvPr>
          <p:cNvSpPr/>
          <p:nvPr/>
        </p:nvSpPr>
        <p:spPr>
          <a:xfrm>
            <a:off x="2994212" y="6454588"/>
            <a:ext cx="4769223" cy="403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出所：くらしの豆知識２０２２年版　</a:t>
            </a:r>
            <a:r>
              <a:rPr kumimoji="1" lang="en-US" altLang="ja-JP" dirty="0">
                <a:solidFill>
                  <a:schemeClr val="tx1"/>
                </a:solidFill>
                <a:latin typeface="BIZ UDPゴシック" panose="020B0400000000000000" pitchFamily="50" charset="-128"/>
                <a:ea typeface="BIZ UDPゴシック" panose="020B0400000000000000" pitchFamily="50" charset="-128"/>
              </a:rPr>
              <a:t>P</a:t>
            </a:r>
            <a:r>
              <a:rPr kumimoji="1" lang="ja-JP" altLang="en-US" dirty="0">
                <a:solidFill>
                  <a:schemeClr val="tx1"/>
                </a:solidFill>
                <a:latin typeface="BIZ UDPゴシック" panose="020B0400000000000000" pitchFamily="50" charset="-128"/>
                <a:ea typeface="BIZ UDPゴシック" panose="020B0400000000000000" pitchFamily="50" charset="-128"/>
              </a:rPr>
              <a:t>３０</a:t>
            </a:r>
          </a:p>
        </p:txBody>
      </p:sp>
    </p:spTree>
    <p:extLst>
      <p:ext uri="{BB962C8B-B14F-4D97-AF65-F5344CB8AC3E}">
        <p14:creationId xmlns:p14="http://schemas.microsoft.com/office/powerpoint/2010/main" val="1168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6F"/>
        </a:solidFill>
        <a:effectLst/>
      </p:bgPr>
    </p:bg>
    <p:spTree>
      <p:nvGrpSpPr>
        <p:cNvPr id="1" name=""/>
        <p:cNvGrpSpPr/>
        <p:nvPr/>
      </p:nvGrpSpPr>
      <p:grpSpPr>
        <a:xfrm>
          <a:off x="0" y="0"/>
          <a:ext cx="0" cy="0"/>
          <a:chOff x="0" y="0"/>
          <a:chExt cx="0" cy="0"/>
        </a:xfrm>
      </p:grpSpPr>
      <p:sp>
        <p:nvSpPr>
          <p:cNvPr id="30" name="スライド番号プレースホルダー 2"/>
          <p:cNvSpPr txBox="1">
            <a:spLocks/>
          </p:cNvSpPr>
          <p:nvPr/>
        </p:nvSpPr>
        <p:spPr>
          <a:xfrm>
            <a:off x="8909539" y="280651"/>
            <a:ext cx="984738" cy="303862"/>
          </a:xfrm>
          <a:prstGeom prst="rect">
            <a:avLst/>
          </a:prstGeom>
        </p:spPr>
        <p:txBody>
          <a:bodyPr vert="horz" lIns="84406" tIns="42203" rIns="84406" bIns="42203" rtlCol="0" anchor="ctr"/>
          <a:lstStyle/>
          <a:p>
            <a:pPr fontAlgn="auto">
              <a:spcBef>
                <a:spcPts val="0"/>
              </a:spcBef>
              <a:spcAft>
                <a:spcPts val="0"/>
              </a:spcAft>
              <a:defRPr/>
            </a:pPr>
            <a:fld id="{AD138247-70FD-4969-8404-63A3912650D3}" type="slidenum">
              <a:rPr lang="ja-JP" altLang="en-US" sz="1292" b="1">
                <a:solidFill>
                  <a:srgbClr val="FFFFFF"/>
                </a:solidFill>
                <a:latin typeface="+mn-lt"/>
                <a:ea typeface="+mn-ea"/>
              </a:rPr>
              <a:pPr fontAlgn="auto">
                <a:spcBef>
                  <a:spcPts val="0"/>
                </a:spcBef>
                <a:spcAft>
                  <a:spcPts val="0"/>
                </a:spcAft>
                <a:defRPr/>
              </a:pPr>
              <a:t>16</a:t>
            </a:fld>
            <a:endParaRPr lang="ja-JP" altLang="en-US" sz="1292" b="1" dirty="0">
              <a:solidFill>
                <a:srgbClr val="FFFFFF"/>
              </a:solidFill>
              <a:latin typeface="+mn-lt"/>
              <a:ea typeface="+mn-ea"/>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535" y="-60312"/>
            <a:ext cx="9627984" cy="691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22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37687" y="428030"/>
            <a:ext cx="5731033" cy="831622"/>
          </a:xfrm>
        </p:spPr>
        <p:txBody>
          <a:bodyPr>
            <a:normAutofit/>
          </a:bodyPr>
          <a:lstStyle/>
          <a:p>
            <a:pPr algn="l"/>
            <a:r>
              <a:rPr lang="ja-JP" altLang="en-US" sz="4000" dirty="0">
                <a:latin typeface="UD デジタル 教科書体 NK-R" panose="02020400000000000000" pitchFamily="18" charset="-128"/>
                <a:ea typeface="UD デジタル 教科書体 NK-R" panose="02020400000000000000" pitchFamily="18" charset="-128"/>
              </a:rPr>
              <a:t>消費生活センターとは</a:t>
            </a:r>
            <a:endParaRPr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13" name="上下矢印 12"/>
          <p:cNvSpPr/>
          <p:nvPr/>
        </p:nvSpPr>
        <p:spPr>
          <a:xfrm>
            <a:off x="5922736" y="2131699"/>
            <a:ext cx="417104" cy="2242720"/>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cxnSp>
        <p:nvCxnSpPr>
          <p:cNvPr id="15" name="直線コネクタ 14"/>
          <p:cNvCxnSpPr>
            <a:cxnSpLocks/>
          </p:cNvCxnSpPr>
          <p:nvPr/>
        </p:nvCxnSpPr>
        <p:spPr>
          <a:xfrm>
            <a:off x="2928498" y="3333802"/>
            <a:ext cx="1907569"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a:cxnSpLocks/>
          </p:cNvCxnSpPr>
          <p:nvPr/>
        </p:nvCxnSpPr>
        <p:spPr>
          <a:xfrm>
            <a:off x="345440" y="6041626"/>
            <a:ext cx="10080602" cy="0"/>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p:cNvSpPr/>
          <p:nvPr/>
        </p:nvSpPr>
        <p:spPr>
          <a:xfrm>
            <a:off x="2791050" y="6149509"/>
            <a:ext cx="1325265" cy="431189"/>
          </a:xfrm>
          <a:prstGeom prst="round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事業者</a:t>
            </a:r>
          </a:p>
        </p:txBody>
      </p:sp>
      <p:sp>
        <p:nvSpPr>
          <p:cNvPr id="38" name="四角形: 角を丸くする 37"/>
          <p:cNvSpPr/>
          <p:nvPr/>
        </p:nvSpPr>
        <p:spPr>
          <a:xfrm>
            <a:off x="7114150" y="6202029"/>
            <a:ext cx="1342405" cy="41100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a:t>
            </a:r>
          </a:p>
        </p:txBody>
      </p:sp>
      <p:grpSp>
        <p:nvGrpSpPr>
          <p:cNvPr id="44" name="グループ化 43"/>
          <p:cNvGrpSpPr/>
          <p:nvPr/>
        </p:nvGrpSpPr>
        <p:grpSpPr>
          <a:xfrm>
            <a:off x="4131420" y="2131699"/>
            <a:ext cx="1366009" cy="3853358"/>
            <a:chOff x="899592" y="1988840"/>
            <a:chExt cx="1440160" cy="3240360"/>
          </a:xfrm>
        </p:grpSpPr>
        <p:sp>
          <p:nvSpPr>
            <p:cNvPr id="36" name="正方形/長方形 35"/>
            <p:cNvSpPr/>
            <p:nvPr/>
          </p:nvSpPr>
          <p:spPr>
            <a:xfrm>
              <a:off x="899592" y="1988840"/>
              <a:ext cx="1440160" cy="3240360"/>
            </a:xfrm>
            <a:prstGeom prst="rect">
              <a:avLst/>
            </a:prstGeom>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情報量</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資金力</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組織力</a:t>
              </a:r>
              <a:endParaRPr kumimoji="1" lang="en-US" altLang="ja-JP"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0" name="円/楕円 39"/>
            <p:cNvSpPr/>
            <p:nvPr/>
          </p:nvSpPr>
          <p:spPr>
            <a:xfrm>
              <a:off x="1043608" y="2132856"/>
              <a:ext cx="1152128" cy="1440160"/>
            </a:xfrm>
            <a:prstGeom prst="ellipse">
              <a:avLst/>
            </a:prstGeom>
            <a:solidFill>
              <a:schemeClr val="accent4">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交渉力</a:t>
              </a:r>
            </a:p>
          </p:txBody>
        </p:sp>
      </p:grpSp>
      <p:sp>
        <p:nvSpPr>
          <p:cNvPr id="2" name="四角形: 角を丸くする 1"/>
          <p:cNvSpPr/>
          <p:nvPr/>
        </p:nvSpPr>
        <p:spPr>
          <a:xfrm>
            <a:off x="5546090" y="1524004"/>
            <a:ext cx="1117328" cy="4806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格差</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正方形/長方形 3">
            <a:extLst>
              <a:ext uri="{FF2B5EF4-FFF2-40B4-BE49-F238E27FC236}">
                <a16:creationId xmlns:a16="http://schemas.microsoft.com/office/drawing/2014/main" id="{D6E37411-CD50-4C20-B16A-B48F045C4C23}"/>
              </a:ext>
            </a:extLst>
          </p:cNvPr>
          <p:cNvSpPr/>
          <p:nvPr/>
        </p:nvSpPr>
        <p:spPr>
          <a:xfrm>
            <a:off x="10138168" y="135512"/>
            <a:ext cx="199766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教科書</a:t>
            </a: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P</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１９５</a:t>
            </a:r>
            <a:endParaRPr kumimoji="1" lang="ja-JP" altLang="en-US" sz="24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endParaRPr>
          </a:p>
        </p:txBody>
      </p:sp>
      <p:grpSp>
        <p:nvGrpSpPr>
          <p:cNvPr id="32" name="グループ化 31">
            <a:extLst>
              <a:ext uri="{FF2B5EF4-FFF2-40B4-BE49-F238E27FC236}">
                <a16:creationId xmlns:a16="http://schemas.microsoft.com/office/drawing/2014/main" id="{7D8A1045-CECA-4FA3-9F97-D240ED0C6409}"/>
              </a:ext>
            </a:extLst>
          </p:cNvPr>
          <p:cNvGrpSpPr/>
          <p:nvPr/>
        </p:nvGrpSpPr>
        <p:grpSpPr>
          <a:xfrm>
            <a:off x="6530274" y="4503204"/>
            <a:ext cx="1272606" cy="1483233"/>
            <a:chOff x="899592" y="2982555"/>
            <a:chExt cx="1440160" cy="2266204"/>
          </a:xfrm>
        </p:grpSpPr>
        <p:sp>
          <p:nvSpPr>
            <p:cNvPr id="33" name="正方形/長方形 32">
              <a:extLst>
                <a:ext uri="{FF2B5EF4-FFF2-40B4-BE49-F238E27FC236}">
                  <a16:creationId xmlns:a16="http://schemas.microsoft.com/office/drawing/2014/main" id="{BE705B45-AA34-4EDA-AF5B-4264024A51DD}"/>
                </a:ext>
              </a:extLst>
            </p:cNvPr>
            <p:cNvSpPr/>
            <p:nvPr/>
          </p:nvSpPr>
          <p:spPr>
            <a:xfrm>
              <a:off x="899592" y="2982555"/>
              <a:ext cx="1440160" cy="2266204"/>
            </a:xfrm>
            <a:prstGeom prst="rect">
              <a:avLst/>
            </a:prstGeom>
            <a:solidFill>
              <a:schemeClr val="accent5">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情報量</a:t>
              </a:r>
              <a:endParaRPr kumimoji="1" lang="en-US" altLang="ja-JP"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資金力</a:t>
              </a:r>
              <a:endParaRPr kumimoji="1" lang="en-US" altLang="ja-JP" sz="20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4" name="円/楕円 39">
              <a:extLst>
                <a:ext uri="{FF2B5EF4-FFF2-40B4-BE49-F238E27FC236}">
                  <a16:creationId xmlns:a16="http://schemas.microsoft.com/office/drawing/2014/main" id="{71E349FB-6D04-4BC6-A4B6-603F5FAE16F9}"/>
                </a:ext>
              </a:extLst>
            </p:cNvPr>
            <p:cNvSpPr/>
            <p:nvPr/>
          </p:nvSpPr>
          <p:spPr>
            <a:xfrm>
              <a:off x="916534" y="3107212"/>
              <a:ext cx="1395076" cy="556256"/>
            </a:xfrm>
            <a:prstGeom prst="ellipse">
              <a:avLst/>
            </a:prstGeom>
            <a:solidFill>
              <a:schemeClr val="accent4">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交渉力</a:t>
              </a:r>
            </a:p>
          </p:txBody>
        </p:sp>
      </p:grpSp>
      <p:pic>
        <p:nvPicPr>
          <p:cNvPr id="3074" name="Picture 2" descr="2-16.jpg (595×503)">
            <a:extLst>
              <a:ext uri="{FF2B5EF4-FFF2-40B4-BE49-F238E27FC236}">
                <a16:creationId xmlns:a16="http://schemas.microsoft.com/office/drawing/2014/main" id="{0CC79C7D-1AAF-4244-BE0A-BC788FDCC5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32" y="2101402"/>
            <a:ext cx="3856578" cy="387501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16287D4B-6C23-4FFE-B3C1-736A7C7A72FB}"/>
              </a:ext>
            </a:extLst>
          </p:cNvPr>
          <p:cNvSpPr txBox="1"/>
          <p:nvPr/>
        </p:nvSpPr>
        <p:spPr>
          <a:xfrm>
            <a:off x="446671" y="6128816"/>
            <a:ext cx="17335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rPr>
              <a:t>消費者庁イラスト集より</a:t>
            </a:r>
          </a:p>
        </p:txBody>
      </p:sp>
      <p:grpSp>
        <p:nvGrpSpPr>
          <p:cNvPr id="5" name="グループ化 4">
            <a:extLst>
              <a:ext uri="{FF2B5EF4-FFF2-40B4-BE49-F238E27FC236}">
                <a16:creationId xmlns:a16="http://schemas.microsoft.com/office/drawing/2014/main" id="{95633251-FCCF-473C-9033-BBF49E6F2978}"/>
              </a:ext>
            </a:extLst>
          </p:cNvPr>
          <p:cNvGrpSpPr/>
          <p:nvPr/>
        </p:nvGrpSpPr>
        <p:grpSpPr>
          <a:xfrm>
            <a:off x="9929790" y="3429000"/>
            <a:ext cx="2206042" cy="2130597"/>
            <a:chOff x="5418729" y="810462"/>
            <a:chExt cx="1254397" cy="1302422"/>
          </a:xfrm>
        </p:grpSpPr>
        <p:pic>
          <p:nvPicPr>
            <p:cNvPr id="4098" name="Picture 2" descr="1-27.jpg (614×602)">
              <a:extLst>
                <a:ext uri="{FF2B5EF4-FFF2-40B4-BE49-F238E27FC236}">
                  <a16:creationId xmlns:a16="http://schemas.microsoft.com/office/drawing/2014/main" id="{383D4966-12A1-41C8-9C26-67235260E4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8729" y="810462"/>
              <a:ext cx="1117329" cy="1095492"/>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A50C5DEB-525B-42E1-B1B1-D31074CB56D0}"/>
                </a:ext>
              </a:extLst>
            </p:cNvPr>
            <p:cNvSpPr txBox="1"/>
            <p:nvPr/>
          </p:nvSpPr>
          <p:spPr>
            <a:xfrm>
              <a:off x="5455686" y="1933024"/>
              <a:ext cx="1217440" cy="1798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rPr>
                <a:t>消費者庁イラスト集より</a:t>
              </a:r>
            </a:p>
          </p:txBody>
        </p:sp>
      </p:grpSp>
      <p:cxnSp>
        <p:nvCxnSpPr>
          <p:cNvPr id="28" name="直線コネクタ 27">
            <a:extLst>
              <a:ext uri="{FF2B5EF4-FFF2-40B4-BE49-F238E27FC236}">
                <a16:creationId xmlns:a16="http://schemas.microsoft.com/office/drawing/2014/main" id="{27AE7B33-0BF9-49A7-921B-EDB03545AE7E}"/>
              </a:ext>
            </a:extLst>
          </p:cNvPr>
          <p:cNvCxnSpPr>
            <a:cxnSpLocks/>
          </p:cNvCxnSpPr>
          <p:nvPr/>
        </p:nvCxnSpPr>
        <p:spPr>
          <a:xfrm>
            <a:off x="345440" y="2081694"/>
            <a:ext cx="6410960"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89CADC7-5D5D-40C3-B046-C6177306C742}"/>
              </a:ext>
            </a:extLst>
          </p:cNvPr>
          <p:cNvCxnSpPr>
            <a:cxnSpLocks/>
          </p:cNvCxnSpPr>
          <p:nvPr/>
        </p:nvCxnSpPr>
        <p:spPr>
          <a:xfrm>
            <a:off x="5600365" y="4445641"/>
            <a:ext cx="3188035" cy="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F08ECAA3-B25F-4FAE-A14F-04835122A895}"/>
              </a:ext>
            </a:extLst>
          </p:cNvPr>
          <p:cNvSpPr/>
          <p:nvPr/>
        </p:nvSpPr>
        <p:spPr>
          <a:xfrm>
            <a:off x="7945120" y="5267058"/>
            <a:ext cx="2094841" cy="71798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公的機関</a:t>
            </a:r>
          </a:p>
        </p:txBody>
      </p:sp>
      <p:sp>
        <p:nvSpPr>
          <p:cNvPr id="39" name="正方形/長方形 38">
            <a:extLst>
              <a:ext uri="{FF2B5EF4-FFF2-40B4-BE49-F238E27FC236}">
                <a16:creationId xmlns:a16="http://schemas.microsoft.com/office/drawing/2014/main" id="{1FCBCD49-3B8E-4AD7-9A1F-CB8F6B8E05C2}"/>
              </a:ext>
            </a:extLst>
          </p:cNvPr>
          <p:cNvSpPr/>
          <p:nvPr/>
        </p:nvSpPr>
        <p:spPr>
          <a:xfrm>
            <a:off x="7945120" y="4557108"/>
            <a:ext cx="1607161" cy="71798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制度</a:t>
            </a:r>
          </a:p>
        </p:txBody>
      </p:sp>
      <p:sp>
        <p:nvSpPr>
          <p:cNvPr id="41" name="正方形/長方形 40">
            <a:extLst>
              <a:ext uri="{FF2B5EF4-FFF2-40B4-BE49-F238E27FC236}">
                <a16:creationId xmlns:a16="http://schemas.microsoft.com/office/drawing/2014/main" id="{199EAD35-783A-4DE5-968B-4D3E65CC8AA1}"/>
              </a:ext>
            </a:extLst>
          </p:cNvPr>
          <p:cNvSpPr/>
          <p:nvPr/>
        </p:nvSpPr>
        <p:spPr>
          <a:xfrm>
            <a:off x="7939551" y="3833768"/>
            <a:ext cx="1136452" cy="71798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法律</a:t>
            </a:r>
          </a:p>
        </p:txBody>
      </p:sp>
      <p:sp>
        <p:nvSpPr>
          <p:cNvPr id="7" name="吹き出し: 角を丸めた四角形 6">
            <a:extLst>
              <a:ext uri="{FF2B5EF4-FFF2-40B4-BE49-F238E27FC236}">
                <a16:creationId xmlns:a16="http://schemas.microsoft.com/office/drawing/2014/main" id="{38E8CE1D-3A99-4297-8DC4-5BFB3F8C7AB0}"/>
              </a:ext>
            </a:extLst>
          </p:cNvPr>
          <p:cNvSpPr/>
          <p:nvPr/>
        </p:nvSpPr>
        <p:spPr>
          <a:xfrm>
            <a:off x="9929789" y="5532804"/>
            <a:ext cx="2262211" cy="1233409"/>
          </a:xfrm>
          <a:prstGeom prst="wedgeRoundRectCallout">
            <a:avLst>
              <a:gd name="adj1" fmla="val -62924"/>
              <a:gd name="adj2" fmla="val -25626"/>
              <a:gd name="adj3" fmla="val 16667"/>
            </a:avLst>
          </a:prstGeom>
          <a:ln w="28575">
            <a:solidFill>
              <a:srgbClr val="FF6699"/>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消費者庁</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国民生活センター</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消費生活センター</a:t>
            </a:r>
            <a:endParaRPr kumimoji="1" lang="ja-JP" altLang="en-US" sz="2000"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endParaRPr>
          </a:p>
        </p:txBody>
      </p:sp>
      <p:sp>
        <p:nvSpPr>
          <p:cNvPr id="31" name="吹き出し: 角を丸めた四角形 30">
            <a:extLst>
              <a:ext uri="{FF2B5EF4-FFF2-40B4-BE49-F238E27FC236}">
                <a16:creationId xmlns:a16="http://schemas.microsoft.com/office/drawing/2014/main" id="{A42C6E9D-E741-4BC2-BB84-1174E5E92AE8}"/>
              </a:ext>
            </a:extLst>
          </p:cNvPr>
          <p:cNvSpPr/>
          <p:nvPr/>
        </p:nvSpPr>
        <p:spPr>
          <a:xfrm>
            <a:off x="9126838" y="881090"/>
            <a:ext cx="3008993" cy="2242719"/>
          </a:xfrm>
          <a:prstGeom prst="wedgeRoundRectCallout">
            <a:avLst>
              <a:gd name="adj1" fmla="val -50751"/>
              <a:gd name="adj2" fmla="val 94979"/>
              <a:gd name="adj3" fmla="val 16667"/>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消費者基本法</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消費者安全法</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消費者契約法</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特定商取引法</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京都府消費生活安全条例</a:t>
            </a:r>
            <a:endParaRPr kumimoji="1" lang="ja-JP" altLang="en-US" b="0" i="0" u="none" strike="noStrike" kern="1200" cap="none" spc="0" normalizeH="0" baseline="0" noProof="0" dirty="0">
              <a:ln>
                <a:noFill/>
              </a:ln>
              <a:solidFill>
                <a:prstClr val="black"/>
              </a:solidFill>
              <a:effectLst/>
              <a:uLnTx/>
              <a:uFillTx/>
              <a:latin typeface="UD デジタル 教科書体 NK-R"/>
              <a:ea typeface="UD デジタル 教科書体 NK-R"/>
              <a:cs typeface="+mn-cs"/>
            </a:endParaRPr>
          </a:p>
        </p:txBody>
      </p:sp>
      <p:pic>
        <p:nvPicPr>
          <p:cNvPr id="1026" name="Picture 2" descr="5-29.jpg (405×589)">
            <a:extLst>
              <a:ext uri="{FF2B5EF4-FFF2-40B4-BE49-F238E27FC236}">
                <a16:creationId xmlns:a16="http://schemas.microsoft.com/office/drawing/2014/main" id="{75F6A72F-A30C-46CC-93F6-A54872D7F1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3626" y="4457333"/>
            <a:ext cx="1050462" cy="152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5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10" presetClass="exit" presetSubtype="0" fill="hold" grpId="1"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64" presetClass="path" presetSubtype="0" accel="50000" decel="50000" fill="hold" nodeType="withEffect">
                                  <p:stCondLst>
                                    <p:cond delay="0"/>
                                  </p:stCondLst>
                                  <p:childTnLst>
                                    <p:animMotion origin="layout" path="M -4.16667E-6 1.85185E-6 L -0.00664 -0.34468 " pathEditMode="relative" rAng="0" ptsTypes="AA">
                                      <p:cBhvr>
                                        <p:cTn id="30" dur="2000" fill="hold"/>
                                        <p:tgtEl>
                                          <p:spTgt spid="35"/>
                                        </p:tgtEl>
                                        <p:attrNameLst>
                                          <p:attrName>ppt_x</p:attrName>
                                          <p:attrName>ppt_y</p:attrName>
                                        </p:attrNameLst>
                                      </p:cBhvr>
                                      <p:rCtr x="-339" y="-17245"/>
                                    </p:animMotion>
                                  </p:childTnLst>
                                </p:cTn>
                              </p:par>
                              <p:par>
                                <p:cTn id="31" presetID="64" presetClass="path" presetSubtype="0" accel="50000" decel="50000" fill="hold" nodeType="withEffect">
                                  <p:stCondLst>
                                    <p:cond delay="0"/>
                                  </p:stCondLst>
                                  <p:childTnLst>
                                    <p:animMotion origin="layout" path="M -4.16667E-7 -4.81481E-6 L -0.0043 -0.34861 " pathEditMode="relative" rAng="0" ptsTypes="AA">
                                      <p:cBhvr>
                                        <p:cTn id="32" dur="2000" fill="hold"/>
                                        <p:tgtEl>
                                          <p:spTgt spid="32"/>
                                        </p:tgtEl>
                                        <p:attrNameLst>
                                          <p:attrName>ppt_x</p:attrName>
                                          <p:attrName>ppt_y</p:attrName>
                                        </p:attrNameLst>
                                      </p:cBhvr>
                                      <p:rCtr x="-221" y="-17431"/>
                                    </p:animMotion>
                                  </p:childTnLst>
                                </p:cTn>
                              </p:par>
                              <p:par>
                                <p:cTn id="33" presetID="64" presetClass="path" presetSubtype="0" accel="50000" decel="50000" fill="hold" nodeType="withEffect">
                                  <p:stCondLst>
                                    <p:cond delay="0"/>
                                  </p:stCondLst>
                                  <p:childTnLst>
                                    <p:animMotion origin="layout" path="M 4.16667E-6 -2.59259E-6 L -0.0017 -0.32708 " pathEditMode="relative" rAng="0" ptsTypes="AA">
                                      <p:cBhvr>
                                        <p:cTn id="34" dur="2000" fill="hold"/>
                                        <p:tgtEl>
                                          <p:spTgt spid="1026"/>
                                        </p:tgtEl>
                                        <p:attrNameLst>
                                          <p:attrName>ppt_x</p:attrName>
                                          <p:attrName>ppt_y</p:attrName>
                                        </p:attrNameLst>
                                      </p:cBhvr>
                                      <p:rCtr x="-91" y="-16366"/>
                                    </p:animMotion>
                                  </p:childTnLst>
                                </p:cTn>
                              </p:par>
                              <p:par>
                                <p:cTn id="35" presetID="22" presetClass="entr" presetSubtype="4" fill="hold" grpId="0" nodeType="with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par>
                                <p:cTn id="38" presetID="2" presetClass="entr" presetSubtype="4" fill="hold" grpId="0" nodeType="withEffect">
                                  <p:stCondLst>
                                    <p:cond delay="100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ppt_x"/>
                                          </p:val>
                                        </p:tav>
                                        <p:tav tm="100000">
                                          <p:val>
                                            <p:strVal val="#ppt_x"/>
                                          </p:val>
                                        </p:tav>
                                      </p:tavLst>
                                    </p:anim>
                                    <p:anim calcmode="lin" valueType="num">
                                      <p:cBhvr additive="base">
                                        <p:cTn id="41" dur="500" fill="hold"/>
                                        <p:tgtEl>
                                          <p:spTgt spid="41"/>
                                        </p:tgtEl>
                                        <p:attrNameLst>
                                          <p:attrName>ppt_y</p:attrName>
                                        </p:attrNameLst>
                                      </p:cBhvr>
                                      <p:tavLst>
                                        <p:tav tm="0">
                                          <p:val>
                                            <p:strVal val="1+#ppt_h/2"/>
                                          </p:val>
                                        </p:tav>
                                        <p:tav tm="100000">
                                          <p:val>
                                            <p:strVal val="#ppt_y"/>
                                          </p:val>
                                        </p:tav>
                                      </p:tavLst>
                                    </p:anim>
                                  </p:childTnLst>
                                </p:cTn>
                              </p:par>
                              <p:par>
                                <p:cTn id="42" presetID="22" presetClass="entr" presetSubtype="4" fill="hold" grpId="0" nodeType="withEffect">
                                  <p:stCondLst>
                                    <p:cond delay="150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 grpId="0" animBg="1"/>
      <p:bldP spid="2" grpId="1" animBg="1"/>
      <p:bldP spid="18" grpId="0" animBg="1"/>
      <p:bldP spid="39" grpId="0" animBg="1"/>
      <p:bldP spid="41" grpId="0" animBg="1"/>
      <p:bldP spid="7"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2AF8749-9EF7-422E-925A-C32E60629990}"/>
              </a:ext>
            </a:extLst>
          </p:cNvPr>
          <p:cNvGrpSpPr/>
          <p:nvPr/>
        </p:nvGrpSpPr>
        <p:grpSpPr>
          <a:xfrm>
            <a:off x="345791" y="218764"/>
            <a:ext cx="11500418" cy="6420472"/>
            <a:chOff x="345791" y="218764"/>
            <a:chExt cx="11500418" cy="6420472"/>
          </a:xfrm>
        </p:grpSpPr>
        <p:grpSp>
          <p:nvGrpSpPr>
            <p:cNvPr id="26" name="グループ化 25">
              <a:extLst>
                <a:ext uri="{FF2B5EF4-FFF2-40B4-BE49-F238E27FC236}">
                  <a16:creationId xmlns:a16="http://schemas.microsoft.com/office/drawing/2014/main" id="{457E62BF-D97F-4846-8228-9714F5213D59}"/>
                </a:ext>
              </a:extLst>
            </p:cNvPr>
            <p:cNvGrpSpPr/>
            <p:nvPr/>
          </p:nvGrpSpPr>
          <p:grpSpPr>
            <a:xfrm>
              <a:off x="345791" y="218764"/>
              <a:ext cx="11500418" cy="6420472"/>
              <a:chOff x="1323498" y="518096"/>
              <a:chExt cx="9829675" cy="5779633"/>
            </a:xfrm>
            <a:effectLst>
              <a:outerShdw blurRad="50800" dist="38100" dir="2700000" algn="tl" rotWithShape="0">
                <a:prstClr val="black">
                  <a:alpha val="40000"/>
                </a:prstClr>
              </a:outerShdw>
            </a:effectLst>
          </p:grpSpPr>
          <p:sp>
            <p:nvSpPr>
              <p:cNvPr id="10" name="正方形/長方形 9">
                <a:extLst>
                  <a:ext uri="{FF2B5EF4-FFF2-40B4-BE49-F238E27FC236}">
                    <a16:creationId xmlns:a16="http://schemas.microsoft.com/office/drawing/2014/main" id="{2D514001-41EF-4E41-A7B2-4D51E1527500}"/>
                  </a:ext>
                </a:extLst>
              </p:cNvPr>
              <p:cNvSpPr/>
              <p:nvPr/>
            </p:nvSpPr>
            <p:spPr>
              <a:xfrm>
                <a:off x="1323498" y="6000784"/>
                <a:ext cx="9829674" cy="296945"/>
              </a:xfrm>
              <a:custGeom>
                <a:avLst/>
                <a:gdLst>
                  <a:gd name="connsiteX0" fmla="*/ 0 w 11453587"/>
                  <a:gd name="connsiteY0" fmla="*/ 0 h 329870"/>
                  <a:gd name="connsiteX1" fmla="*/ 11453587 w 11453587"/>
                  <a:gd name="connsiteY1" fmla="*/ 0 h 329870"/>
                  <a:gd name="connsiteX2" fmla="*/ 11453587 w 11453587"/>
                  <a:gd name="connsiteY2" fmla="*/ 329870 h 329870"/>
                  <a:gd name="connsiteX3" fmla="*/ 0 w 11453587"/>
                  <a:gd name="connsiteY3" fmla="*/ 329870 h 329870"/>
                  <a:gd name="connsiteX4" fmla="*/ 0 w 11453587"/>
                  <a:gd name="connsiteY4" fmla="*/ 0 h 329870"/>
                  <a:gd name="connsiteX0" fmla="*/ 31750 w 11453587"/>
                  <a:gd name="connsiteY0" fmla="*/ 0 h 329870"/>
                  <a:gd name="connsiteX1" fmla="*/ 11453587 w 11453587"/>
                  <a:gd name="connsiteY1" fmla="*/ 0 h 329870"/>
                  <a:gd name="connsiteX2" fmla="*/ 11453587 w 11453587"/>
                  <a:gd name="connsiteY2" fmla="*/ 329870 h 329870"/>
                  <a:gd name="connsiteX3" fmla="*/ 0 w 11453587"/>
                  <a:gd name="connsiteY3" fmla="*/ 329870 h 329870"/>
                  <a:gd name="connsiteX4" fmla="*/ 31750 w 11453587"/>
                  <a:gd name="connsiteY4" fmla="*/ 0 h 329870"/>
                  <a:gd name="connsiteX0" fmla="*/ 31750 w 11453587"/>
                  <a:gd name="connsiteY0" fmla="*/ 0 h 329870"/>
                  <a:gd name="connsiteX1" fmla="*/ 11427456 w 11453587"/>
                  <a:gd name="connsiteY1" fmla="*/ 0 h 329870"/>
                  <a:gd name="connsiteX2" fmla="*/ 11453587 w 11453587"/>
                  <a:gd name="connsiteY2" fmla="*/ 329870 h 329870"/>
                  <a:gd name="connsiteX3" fmla="*/ 0 w 11453587"/>
                  <a:gd name="connsiteY3" fmla="*/ 329870 h 329870"/>
                  <a:gd name="connsiteX4" fmla="*/ 31750 w 11453587"/>
                  <a:gd name="connsiteY4" fmla="*/ 0 h 329870"/>
                  <a:gd name="connsiteX0" fmla="*/ 31750 w 11453587"/>
                  <a:gd name="connsiteY0" fmla="*/ 0 h 329870"/>
                  <a:gd name="connsiteX1" fmla="*/ 11411645 w 11453587"/>
                  <a:gd name="connsiteY1" fmla="*/ 0 h 329870"/>
                  <a:gd name="connsiteX2" fmla="*/ 11453587 w 11453587"/>
                  <a:gd name="connsiteY2" fmla="*/ 329870 h 329870"/>
                  <a:gd name="connsiteX3" fmla="*/ 0 w 11453587"/>
                  <a:gd name="connsiteY3" fmla="*/ 329870 h 329870"/>
                  <a:gd name="connsiteX4" fmla="*/ 31750 w 11453587"/>
                  <a:gd name="connsiteY4" fmla="*/ 0 h 329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3587" h="329870">
                    <a:moveTo>
                      <a:pt x="31750" y="0"/>
                    </a:moveTo>
                    <a:lnTo>
                      <a:pt x="11411645" y="0"/>
                    </a:lnTo>
                    <a:lnTo>
                      <a:pt x="11453587" y="329870"/>
                    </a:lnTo>
                    <a:lnTo>
                      <a:pt x="0" y="329870"/>
                    </a:lnTo>
                    <a:lnTo>
                      <a:pt x="31750" y="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D9F108A-A4C7-47C3-A1E2-B4F0651E2C42}"/>
                  </a:ext>
                </a:extLst>
              </p:cNvPr>
              <p:cNvSpPr/>
              <p:nvPr/>
            </p:nvSpPr>
            <p:spPr>
              <a:xfrm>
                <a:off x="1351722" y="518096"/>
                <a:ext cx="9766852" cy="5559081"/>
              </a:xfrm>
              <a:prstGeom prst="rect">
                <a:avLst/>
              </a:prstGeom>
              <a:solidFill>
                <a:schemeClr val="accent6">
                  <a:lumMod val="7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dirty="0">
                    <a:latin typeface="BIZ UDPゴシック" panose="020B0400000000000000" pitchFamily="50" charset="-128"/>
                    <a:ea typeface="BIZ UDPゴシック" panose="020B0400000000000000" pitchFamily="50" charset="-128"/>
                  </a:rPr>
                  <a:t>消費者の権利と責任①</a:t>
                </a:r>
                <a:endParaRPr kumimoji="1" lang="en-US" altLang="ja-JP" sz="7200" dirty="0">
                  <a:latin typeface="BIZ UDPゴシック" panose="020B0400000000000000" pitchFamily="50" charset="-128"/>
                  <a:ea typeface="BIZ UDPゴシック" panose="020B0400000000000000" pitchFamily="50" charset="-128"/>
                </a:endParaRPr>
              </a:p>
              <a:p>
                <a:pPr algn="ctr"/>
                <a:endParaRPr kumimoji="1" lang="en-US" altLang="ja-JP" sz="7200" dirty="0">
                  <a:latin typeface="BIZ UDPゴシック" panose="020B0400000000000000" pitchFamily="50" charset="-128"/>
                  <a:ea typeface="BIZ UDPゴシック" panose="020B0400000000000000" pitchFamily="50" charset="-128"/>
                </a:endParaRPr>
              </a:p>
              <a:p>
                <a:pPr algn="ctr"/>
                <a:endParaRPr kumimoji="1" lang="ja-JP" altLang="en-US" sz="720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585BB325-E224-4E65-8592-A3E1A01C5338}"/>
                  </a:ext>
                </a:extLst>
              </p:cNvPr>
              <p:cNvSpPr/>
              <p:nvPr/>
            </p:nvSpPr>
            <p:spPr>
              <a:xfrm>
                <a:off x="1328929" y="5973320"/>
                <a:ext cx="9824244" cy="265055"/>
              </a:xfrm>
              <a:custGeom>
                <a:avLst/>
                <a:gdLst>
                  <a:gd name="connsiteX0" fmla="*/ 0 w 11425010"/>
                  <a:gd name="connsiteY0" fmla="*/ 0 h 291269"/>
                  <a:gd name="connsiteX1" fmla="*/ 11425010 w 11425010"/>
                  <a:gd name="connsiteY1" fmla="*/ 0 h 291269"/>
                  <a:gd name="connsiteX2" fmla="*/ 11425010 w 11425010"/>
                  <a:gd name="connsiteY2" fmla="*/ 291269 h 291269"/>
                  <a:gd name="connsiteX3" fmla="*/ 0 w 11425010"/>
                  <a:gd name="connsiteY3" fmla="*/ 291269 h 291269"/>
                  <a:gd name="connsiteX4" fmla="*/ 0 w 11425010"/>
                  <a:gd name="connsiteY4" fmla="*/ 0 h 291269"/>
                  <a:gd name="connsiteX0" fmla="*/ 28575 w 11453585"/>
                  <a:gd name="connsiteY0" fmla="*/ 0 h 294444"/>
                  <a:gd name="connsiteX1" fmla="*/ 11453585 w 11453585"/>
                  <a:gd name="connsiteY1" fmla="*/ 0 h 294444"/>
                  <a:gd name="connsiteX2" fmla="*/ 11453585 w 11453585"/>
                  <a:gd name="connsiteY2" fmla="*/ 291269 h 294444"/>
                  <a:gd name="connsiteX3" fmla="*/ 0 w 11453585"/>
                  <a:gd name="connsiteY3" fmla="*/ 294444 h 294444"/>
                  <a:gd name="connsiteX4" fmla="*/ 28575 w 11453585"/>
                  <a:gd name="connsiteY4" fmla="*/ 0 h 294444"/>
                  <a:gd name="connsiteX0" fmla="*/ 28575 w 11475016"/>
                  <a:gd name="connsiteY0" fmla="*/ 0 h 294444"/>
                  <a:gd name="connsiteX1" fmla="*/ 11453585 w 11475016"/>
                  <a:gd name="connsiteY1" fmla="*/ 0 h 294444"/>
                  <a:gd name="connsiteX2" fmla="*/ 11475016 w 11475016"/>
                  <a:gd name="connsiteY2" fmla="*/ 288888 h 294444"/>
                  <a:gd name="connsiteX3" fmla="*/ 0 w 11475016"/>
                  <a:gd name="connsiteY3" fmla="*/ 294444 h 294444"/>
                  <a:gd name="connsiteX4" fmla="*/ 28575 w 11475016"/>
                  <a:gd name="connsiteY4" fmla="*/ 0 h 294444"/>
                  <a:gd name="connsiteX0" fmla="*/ 28575 w 11494066"/>
                  <a:gd name="connsiteY0" fmla="*/ 0 h 294444"/>
                  <a:gd name="connsiteX1" fmla="*/ 11453585 w 11494066"/>
                  <a:gd name="connsiteY1" fmla="*/ 0 h 294444"/>
                  <a:gd name="connsiteX2" fmla="*/ 11494066 w 11494066"/>
                  <a:gd name="connsiteY2" fmla="*/ 282538 h 294444"/>
                  <a:gd name="connsiteX3" fmla="*/ 0 w 11494066"/>
                  <a:gd name="connsiteY3" fmla="*/ 294444 h 294444"/>
                  <a:gd name="connsiteX4" fmla="*/ 28575 w 11494066"/>
                  <a:gd name="connsiteY4" fmla="*/ 0 h 294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4066" h="294444">
                    <a:moveTo>
                      <a:pt x="28575" y="0"/>
                    </a:moveTo>
                    <a:lnTo>
                      <a:pt x="11453585" y="0"/>
                    </a:lnTo>
                    <a:lnTo>
                      <a:pt x="11494066" y="282538"/>
                    </a:lnTo>
                    <a:lnTo>
                      <a:pt x="0" y="294444"/>
                    </a:lnTo>
                    <a:lnTo>
                      <a:pt x="28575" y="0"/>
                    </a:lnTo>
                    <a:close/>
                  </a:path>
                </a:pathLst>
              </a:custGeom>
              <a:solidFill>
                <a:schemeClr val="accent2">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3F86A53-FCB6-460D-80E0-FFD6522FE5DE}"/>
                  </a:ext>
                </a:extLst>
              </p:cNvPr>
              <p:cNvSpPr/>
              <p:nvPr/>
            </p:nvSpPr>
            <p:spPr>
              <a:xfrm>
                <a:off x="1351722" y="5932838"/>
                <a:ext cx="9766852" cy="56514"/>
              </a:xfrm>
              <a:prstGeom prst="rect">
                <a:avLst/>
              </a:prstGeom>
              <a:solidFill>
                <a:schemeClr val="accent4">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23DCC554-EA87-4DDE-9647-3BEA48E99F66}"/>
                </a:ext>
              </a:extLst>
            </p:cNvPr>
            <p:cNvGrpSpPr/>
            <p:nvPr/>
          </p:nvGrpSpPr>
          <p:grpSpPr>
            <a:xfrm>
              <a:off x="10036203" y="5897058"/>
              <a:ext cx="1413923" cy="611041"/>
              <a:chOff x="-1422487" y="4983647"/>
              <a:chExt cx="1413923" cy="373259"/>
            </a:xfrm>
            <a:effectLst>
              <a:outerShdw blurRad="50800" dist="38100" dir="5400000" algn="t" rotWithShape="0">
                <a:prstClr val="black">
                  <a:alpha val="40000"/>
                </a:prstClr>
              </a:outerShdw>
            </a:effectLst>
          </p:grpSpPr>
          <p:sp>
            <p:nvSpPr>
              <p:cNvPr id="17" name="四角形: 角を丸くする 16">
                <a:extLst>
                  <a:ext uri="{FF2B5EF4-FFF2-40B4-BE49-F238E27FC236}">
                    <a16:creationId xmlns:a16="http://schemas.microsoft.com/office/drawing/2014/main" id="{1EA8AF7E-6108-454E-B7DF-8F2E0A71F573}"/>
                  </a:ext>
                </a:extLst>
              </p:cNvPr>
              <p:cNvSpPr/>
              <p:nvPr/>
            </p:nvSpPr>
            <p:spPr>
              <a:xfrm>
                <a:off x="-1374306" y="5051152"/>
                <a:ext cx="1335612" cy="305754"/>
              </a:xfrm>
              <a:prstGeom prst="roundRect">
                <a:avLst/>
              </a:prstGeom>
              <a:solidFill>
                <a:schemeClr val="tx1"/>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9B774A0B-3B68-40EC-B16D-1CF56A115BCF}"/>
                  </a:ext>
                </a:extLst>
              </p:cNvPr>
              <p:cNvGrpSpPr/>
              <p:nvPr/>
            </p:nvGrpSpPr>
            <p:grpSpPr>
              <a:xfrm>
                <a:off x="-1422487" y="4983647"/>
                <a:ext cx="1413923" cy="207478"/>
                <a:chOff x="-1422487" y="4983647"/>
                <a:chExt cx="1413923" cy="324058"/>
              </a:xfrm>
            </p:grpSpPr>
            <p:sp>
              <p:nvSpPr>
                <p:cNvPr id="18" name="四角形: 角を丸くする 17">
                  <a:extLst>
                    <a:ext uri="{FF2B5EF4-FFF2-40B4-BE49-F238E27FC236}">
                      <a16:creationId xmlns:a16="http://schemas.microsoft.com/office/drawing/2014/main" id="{9D289B69-36D5-4970-BB1C-A49683FAD7B5}"/>
                    </a:ext>
                  </a:extLst>
                </p:cNvPr>
                <p:cNvSpPr/>
                <p:nvPr/>
              </p:nvSpPr>
              <p:spPr>
                <a:xfrm>
                  <a:off x="-1422487" y="4995236"/>
                  <a:ext cx="1413923" cy="304591"/>
                </a:xfrm>
                <a:prstGeom prst="roundRect">
                  <a:avLst/>
                </a:prstGeom>
                <a:solidFill>
                  <a:schemeClr val="accent4">
                    <a:lumMod val="60000"/>
                    <a:lumOff val="40000"/>
                  </a:schemeClr>
                </a:solidFill>
                <a:ln w="38100">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6258B949-DA31-472D-A214-D39C4EB4A394}"/>
                    </a:ext>
                  </a:extLst>
                </p:cNvPr>
                <p:cNvSpPr/>
                <p:nvPr/>
              </p:nvSpPr>
              <p:spPr>
                <a:xfrm>
                  <a:off x="-812583" y="4983647"/>
                  <a:ext cx="245501" cy="32282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907B923-0AA2-4831-8871-66BF2F82015F}"/>
                    </a:ext>
                  </a:extLst>
                </p:cNvPr>
                <p:cNvSpPr/>
                <p:nvPr/>
              </p:nvSpPr>
              <p:spPr>
                <a:xfrm>
                  <a:off x="-846839" y="4984884"/>
                  <a:ext cx="245501" cy="322821"/>
                </a:xfrm>
                <a:prstGeom prst="rect">
                  <a:avLst/>
                </a:prstGeom>
                <a:solidFill>
                  <a:schemeClr val="bg1">
                    <a:lumMod val="65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四角形: 角を丸くする 1">
              <a:extLst>
                <a:ext uri="{FF2B5EF4-FFF2-40B4-BE49-F238E27FC236}">
                  <a16:creationId xmlns:a16="http://schemas.microsoft.com/office/drawing/2014/main" id="{536C6C78-62CD-4C17-AE08-2C9140F4DEF6}"/>
                </a:ext>
              </a:extLst>
            </p:cNvPr>
            <p:cNvSpPr/>
            <p:nvPr/>
          </p:nvSpPr>
          <p:spPr>
            <a:xfrm>
              <a:off x="1031397" y="6367114"/>
              <a:ext cx="825954" cy="130573"/>
            </a:xfrm>
            <a:prstGeom prst="roundRect">
              <a:avLst/>
            </a:prstGeom>
            <a:solidFill>
              <a:srgbClr val="00B0F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D65E92C3-AD03-4C5A-BEF8-BE8CC0FE6F91}"/>
                </a:ext>
              </a:extLst>
            </p:cNvPr>
            <p:cNvSpPr/>
            <p:nvPr/>
          </p:nvSpPr>
          <p:spPr>
            <a:xfrm rot="371990">
              <a:off x="1945654" y="6342071"/>
              <a:ext cx="428574" cy="117693"/>
            </a:xfrm>
            <a:prstGeom prst="roundRect">
              <a:avLst/>
            </a:prstGeom>
            <a:solidFill>
              <a:srgbClr val="FFFF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A8E72379-2709-45CF-BBE6-26E658281DA2}"/>
              </a:ext>
            </a:extLst>
          </p:cNvPr>
          <p:cNvGrpSpPr/>
          <p:nvPr/>
        </p:nvGrpSpPr>
        <p:grpSpPr>
          <a:xfrm>
            <a:off x="2159941" y="4639930"/>
            <a:ext cx="8014423" cy="2090483"/>
            <a:chOff x="2071282" y="4051977"/>
            <a:chExt cx="8863725" cy="2312015"/>
          </a:xfrm>
        </p:grpSpPr>
        <p:grpSp>
          <p:nvGrpSpPr>
            <p:cNvPr id="29" name="グループ化 28">
              <a:extLst>
                <a:ext uri="{FF2B5EF4-FFF2-40B4-BE49-F238E27FC236}">
                  <a16:creationId xmlns:a16="http://schemas.microsoft.com/office/drawing/2014/main" id="{EEBBA8E5-75E2-41C2-9F72-E063CB329A21}"/>
                </a:ext>
              </a:extLst>
            </p:cNvPr>
            <p:cNvGrpSpPr/>
            <p:nvPr/>
          </p:nvGrpSpPr>
          <p:grpSpPr>
            <a:xfrm rot="198934">
              <a:off x="6504282" y="4051977"/>
              <a:ext cx="4430725" cy="2307929"/>
              <a:chOff x="665098" y="767253"/>
              <a:chExt cx="10668907" cy="5557347"/>
            </a:xfrm>
          </p:grpSpPr>
          <p:pic>
            <p:nvPicPr>
              <p:cNvPr id="31" name="図 30">
                <a:extLst>
                  <a:ext uri="{FF2B5EF4-FFF2-40B4-BE49-F238E27FC236}">
                    <a16:creationId xmlns:a16="http://schemas.microsoft.com/office/drawing/2014/main" id="{EF5E0F6F-9D05-40DA-AE67-7DC73691283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7664" b="99439" l="9867" r="92267">
                            <a14:foregroundMark x1="36533" y1="9907" x2="50667" y2="6729"/>
                            <a14:foregroundMark x1="50667" y1="6729" x2="65867" y2="7850"/>
                            <a14:foregroundMark x1="65867" y1="7850" x2="72800" y2="10467"/>
                            <a14:foregroundMark x1="90133" y1="74019" x2="92533" y2="83551"/>
                            <a14:foregroundMark x1="92533" y1="83551" x2="81333" y2="88972"/>
                            <a14:foregroundMark x1="81333" y1="88972" x2="77600" y2="88972"/>
                            <a14:foregroundMark x1="55200" y1="81495" x2="55467" y2="85421"/>
                            <a14:foregroundMark x1="9867" y1="78131" x2="12533" y2="87477"/>
                            <a14:foregroundMark x1="12533" y1="87477" x2="13067" y2="87664"/>
                            <a14:foregroundMark x1="24533" y1="98131" x2="29600" y2="88785"/>
                            <a14:foregroundMark x1="29600" y1="88785" x2="48000" y2="86542"/>
                            <a14:foregroundMark x1="48000" y1="86542" x2="63200" y2="87290"/>
                            <a14:foregroundMark x1="63200" y1="87290" x2="75200" y2="91776"/>
                            <a14:foregroundMark x1="75200" y1="91776" x2="64267" y2="99439"/>
                            <a14:foregroundMark x1="64267" y1="99439" x2="24800" y2="97944"/>
                          </a14:backgroundRemoval>
                        </a14:imgEffect>
                      </a14:imgLayer>
                    </a14:imgProps>
                  </a:ext>
                  <a:ext uri="{28A0092B-C50C-407E-A947-70E740481C1C}">
                    <a14:useLocalDpi xmlns:a14="http://schemas.microsoft.com/office/drawing/2010/main" val="0"/>
                  </a:ext>
                </a:extLst>
              </a:blip>
              <a:srcRect b="4112"/>
              <a:stretch/>
            </p:blipFill>
            <p:spPr>
              <a:xfrm>
                <a:off x="4004776" y="767253"/>
                <a:ext cx="4062389" cy="5557347"/>
              </a:xfrm>
              <a:prstGeom prst="rect">
                <a:avLst/>
              </a:prstGeom>
            </p:spPr>
          </p:pic>
          <p:pic>
            <p:nvPicPr>
              <p:cNvPr id="32" name="図 31">
                <a:extLst>
                  <a:ext uri="{FF2B5EF4-FFF2-40B4-BE49-F238E27FC236}">
                    <a16:creationId xmlns:a16="http://schemas.microsoft.com/office/drawing/2014/main" id="{884C1B47-0E7F-4FB9-8809-CCCF2591D17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490" b="99796" l="8408" r="93694">
                            <a14:foregroundMark x1="34835" y1="9184" x2="51351" y2="4898"/>
                            <a14:foregroundMark x1="51351" y1="4898" x2="66667" y2="4490"/>
                            <a14:foregroundMark x1="66667" y1="4490" x2="82583" y2="15306"/>
                            <a14:foregroundMark x1="88889" y1="20816" x2="93694" y2="31837"/>
                            <a14:foregroundMark x1="93694" y1="31837" x2="91289" y2="40988"/>
                            <a14:foregroundMark x1="90090" y1="90612" x2="79279" y2="97755"/>
                            <a14:foregroundMark x1="79279" y1="97755" x2="54354" y2="83673"/>
                            <a14:foregroundMark x1="54354" y1="83673" x2="47147" y2="73878"/>
                            <a14:foregroundMark x1="47147" y1="73878" x2="46547" y2="73878"/>
                            <a14:foregroundMark x1="86186" y1="96939" x2="86186" y2="99592"/>
                            <a14:foregroundMark x1="9610" y1="81633" x2="8408" y2="99796"/>
                            <a14:foregroundMark x1="85886" y1="99592" x2="70270" y2="99592"/>
                            <a14:foregroundMark x1="70270" y1="99592" x2="85586" y2="99388"/>
                            <a14:foregroundMark x1="85586" y1="99388" x2="78378" y2="98980"/>
                            <a14:backgroundMark x1="90390" y1="43878" x2="91892" y2="41224"/>
                            <a14:backgroundMark x1="91592" y1="44082" x2="91592" y2="41633"/>
                            <a14:backgroundMark x1="91592" y1="41837" x2="92492" y2="47143"/>
                          </a14:backgroundRemoval>
                        </a14:imgEffect>
                      </a14:imgLayer>
                    </a14:imgProps>
                  </a:ext>
                  <a:ext uri="{28A0092B-C50C-407E-A947-70E740481C1C}">
                    <a14:useLocalDpi xmlns:a14="http://schemas.microsoft.com/office/drawing/2010/main" val="0"/>
                  </a:ext>
                </a:extLst>
              </a:blip>
              <a:srcRect b="496"/>
              <a:stretch/>
            </p:blipFill>
            <p:spPr>
              <a:xfrm>
                <a:off x="7683364" y="979402"/>
                <a:ext cx="3650641" cy="5345197"/>
              </a:xfrm>
              <a:prstGeom prst="rect">
                <a:avLst/>
              </a:prstGeom>
            </p:spPr>
          </p:pic>
          <p:pic>
            <p:nvPicPr>
              <p:cNvPr id="33" name="図 32">
                <a:extLst>
                  <a:ext uri="{FF2B5EF4-FFF2-40B4-BE49-F238E27FC236}">
                    <a16:creationId xmlns:a16="http://schemas.microsoft.com/office/drawing/2014/main" id="{36AE3372-6A4F-484E-901C-1188FE14C46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536" b="97645" l="9845" r="89119">
                            <a14:foregroundMark x1="26425" y1="16667" x2="38860" y2="8514"/>
                            <a14:foregroundMark x1="38860" y1="8514" x2="55959" y2="7609"/>
                            <a14:foregroundMark x1="55959" y1="7609" x2="69171" y2="13406"/>
                            <a14:foregroundMark x1="69171" y1="13406" x2="73834" y2="22283"/>
                            <a14:foregroundMark x1="73834" y1="22283" x2="61658" y2="25362"/>
                            <a14:foregroundMark x1="61658" y1="25362" x2="61140" y2="25362"/>
                            <a14:foregroundMark x1="27720" y1="90580" x2="31238" y2="97670"/>
                            <a14:foregroundMark x1="83622" y1="94484" x2="84456" y2="94022"/>
                            <a14:foregroundMark x1="46114" y1="4710" x2="59845" y2="2717"/>
                            <a14:foregroundMark x1="59845" y1="2717" x2="70466" y2="6703"/>
                            <a14:foregroundMark x1="62435" y1="3804" x2="73316" y2="8877"/>
                            <a14:foregroundMark x1="73316" y1="8877" x2="76684" y2="11957"/>
                            <a14:foregroundMark x1="65285" y1="3261" x2="71244" y2="7065"/>
                            <a14:foregroundMark x1="47150" y1="97645" x2="83938" y2="94746"/>
                            <a14:foregroundMark x1="88342" y1="94203" x2="84974" y2="95290"/>
                            <a14:backgroundMark x1="81952" y1="97084" x2="85751" y2="96920"/>
                            <a14:backgroundMark x1="31088" y1="99275" x2="46323" y2="98619"/>
                            <a14:backgroundMark x1="85751" y1="96920" x2="83679" y2="99819"/>
                            <a14:backgroundMark x1="29793" y1="99275" x2="44301" y2="99094"/>
                            <a14:backgroundMark x1="44301" y1="99094" x2="45829" y2="99201"/>
                          </a14:backgroundRemoval>
                        </a14:imgEffect>
                      </a14:imgLayer>
                    </a14:imgProps>
                  </a:ext>
                  <a:ext uri="{28A0092B-C50C-407E-A947-70E740481C1C}">
                    <a14:useLocalDpi xmlns:a14="http://schemas.microsoft.com/office/drawing/2010/main" val="0"/>
                  </a:ext>
                </a:extLst>
              </a:blip>
              <a:srcRect b="9471"/>
              <a:stretch/>
            </p:blipFill>
            <p:spPr>
              <a:xfrm>
                <a:off x="665098" y="979403"/>
                <a:ext cx="4128780" cy="5345197"/>
              </a:xfrm>
              <a:prstGeom prst="rect">
                <a:avLst/>
              </a:prstGeom>
            </p:spPr>
          </p:pic>
        </p:grpSp>
        <p:grpSp>
          <p:nvGrpSpPr>
            <p:cNvPr id="34" name="グループ化 33">
              <a:extLst>
                <a:ext uri="{FF2B5EF4-FFF2-40B4-BE49-F238E27FC236}">
                  <a16:creationId xmlns:a16="http://schemas.microsoft.com/office/drawing/2014/main" id="{D7B86D78-35FA-4814-B559-DE30EC58AD05}"/>
                </a:ext>
              </a:extLst>
            </p:cNvPr>
            <p:cNvGrpSpPr/>
            <p:nvPr/>
          </p:nvGrpSpPr>
          <p:grpSpPr>
            <a:xfrm rot="21401545">
              <a:off x="2071282" y="4090762"/>
              <a:ext cx="4790288" cy="2273230"/>
              <a:chOff x="1025627" y="1112753"/>
              <a:chExt cx="10478871" cy="4972745"/>
            </a:xfrm>
          </p:grpSpPr>
          <p:pic>
            <p:nvPicPr>
              <p:cNvPr id="35" name="図 34">
                <a:extLst>
                  <a:ext uri="{FF2B5EF4-FFF2-40B4-BE49-F238E27FC236}">
                    <a16:creationId xmlns:a16="http://schemas.microsoft.com/office/drawing/2014/main" id="{B7B8998F-BB69-4953-9A2D-BD7530F9DBB3}"/>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4215" b="98467" l="9483" r="89943">
                            <a14:foregroundMark x1="31897" y1="7280" x2="62931" y2="4215"/>
                            <a14:foregroundMark x1="62931" y1="4215" x2="74713" y2="11303"/>
                            <a14:foregroundMark x1="74713" y1="11303" x2="76437" y2="13410"/>
                            <a14:foregroundMark x1="89943" y1="28352" x2="89368" y2="33142"/>
                            <a14:foregroundMark x1="85920" y1="59770" x2="93103" y2="68966"/>
                            <a14:foregroundMark x1="93103" y1="68966" x2="93966" y2="89272"/>
                            <a14:foregroundMark x1="93966" y1="89272" x2="88218" y2="98084"/>
                            <a14:foregroundMark x1="88218" y1="98084" x2="56609" y2="99808"/>
                            <a14:foregroundMark x1="56609" y1="99808" x2="40805" y2="98467"/>
                            <a14:foregroundMark x1="40805" y1="98467" x2="39943" y2="98084"/>
                          </a14:backgroundRemoval>
                        </a14:imgEffect>
                      </a14:imgLayer>
                    </a14:imgProps>
                  </a:ext>
                  <a:ext uri="{28A0092B-C50C-407E-A947-70E740481C1C}">
                    <a14:useLocalDpi xmlns:a14="http://schemas.microsoft.com/office/drawing/2010/main" val="0"/>
                  </a:ext>
                </a:extLst>
              </a:blip>
              <a:stretch>
                <a:fillRect/>
              </a:stretch>
            </p:blipFill>
            <p:spPr>
              <a:xfrm>
                <a:off x="1025627" y="1112753"/>
                <a:ext cx="3315163" cy="4972744"/>
              </a:xfrm>
              <a:prstGeom prst="rect">
                <a:avLst/>
              </a:prstGeom>
            </p:spPr>
          </p:pic>
          <p:pic>
            <p:nvPicPr>
              <p:cNvPr id="36" name="図 35">
                <a:extLst>
                  <a:ext uri="{FF2B5EF4-FFF2-40B4-BE49-F238E27FC236}">
                    <a16:creationId xmlns:a16="http://schemas.microsoft.com/office/drawing/2014/main" id="{D08093E6-BFC7-47C4-9AE8-D79A5782E7E4}"/>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2612" b="99813" l="9606" r="89409">
                            <a14:foregroundMark x1="28571" y1="9328" x2="40887" y2="4664"/>
                            <a14:foregroundMark x1="40887" y1="4664" x2="53941" y2="4104"/>
                            <a14:foregroundMark x1="53941" y1="4104" x2="65517" y2="7463"/>
                            <a14:foregroundMark x1="65517" y1="7463" x2="74631" y2="14366"/>
                            <a14:foregroundMark x1="74631" y1="14366" x2="74631" y2="14366"/>
                            <a14:foregroundMark x1="41626" y1="4104" x2="54680" y2="2612"/>
                            <a14:foregroundMark x1="54680" y1="2612" x2="64532" y2="7090"/>
                            <a14:foregroundMark x1="19951" y1="90672" x2="32266" y2="91791"/>
                            <a14:foregroundMark x1="32266" y1="91791" x2="35714" y2="89925"/>
                            <a14:foregroundMark x1="22660" y1="92724" x2="44581" y2="99813"/>
                            <a14:foregroundMark x1="44581" y1="99813" x2="74384" y2="98694"/>
                            <a14:foregroundMark x1="74384" y1="98694" x2="73645" y2="88060"/>
                            <a14:foregroundMark x1="75862" y1="98134" x2="75862" y2="99813"/>
                          </a14:backgroundRemoval>
                        </a14:imgEffect>
                      </a14:imgLayer>
                    </a14:imgProps>
                  </a:ext>
                  <a:ext uri="{28A0092B-C50C-407E-A947-70E740481C1C}">
                    <a14:useLocalDpi xmlns:a14="http://schemas.microsoft.com/office/drawing/2010/main" val="0"/>
                  </a:ext>
                </a:extLst>
              </a:blip>
              <a:srcRect b="2612"/>
              <a:stretch/>
            </p:blipFill>
            <p:spPr>
              <a:xfrm>
                <a:off x="4162155" y="1112754"/>
                <a:ext cx="3867690" cy="4972744"/>
              </a:xfrm>
              <a:prstGeom prst="rect">
                <a:avLst/>
              </a:prstGeom>
            </p:spPr>
          </p:pic>
          <p:pic>
            <p:nvPicPr>
              <p:cNvPr id="37" name="図 36">
                <a:extLst>
                  <a:ext uri="{FF2B5EF4-FFF2-40B4-BE49-F238E27FC236}">
                    <a16:creationId xmlns:a16="http://schemas.microsoft.com/office/drawing/2014/main" id="{6E38990D-481D-48BC-A691-6AFB5DDC43D0}"/>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211" b="99481" l="8911" r="91089">
                            <a14:foregroundMark x1="32426" y1="5882" x2="46782" y2="2422"/>
                            <a14:foregroundMark x1="46782" y1="2422" x2="75990" y2="11073"/>
                            <a14:foregroundMark x1="89109" y1="40657" x2="87871" y2="44291"/>
                            <a14:foregroundMark x1="89851" y1="47232" x2="89689" y2="47876"/>
                            <a14:foregroundMark x1="89604" y1="52768" x2="86634" y2="55882"/>
                            <a14:foregroundMark x1="73020" y1="47751" x2="86634" y2="63841"/>
                            <a14:foregroundMark x1="86634" y1="63841" x2="86139" y2="65398"/>
                            <a14:foregroundMark x1="88614" y1="64014" x2="77723" y2="67993"/>
                            <a14:foregroundMark x1="77723" y1="67993" x2="69059" y2="60208"/>
                            <a14:foregroundMark x1="69059" y1="60208" x2="66089" y2="50000"/>
                            <a14:foregroundMark x1="42327" y1="49481" x2="55198" y2="48962"/>
                            <a14:foregroundMark x1="55198" y1="48962" x2="62871" y2="56401"/>
                            <a14:foregroundMark x1="62871" y1="56401" x2="61386" y2="65398"/>
                            <a14:foregroundMark x1="61386" y1="65398" x2="47525" y2="66263"/>
                            <a14:foregroundMark x1="47525" y1="66263" x2="39851" y2="57439"/>
                            <a14:foregroundMark x1="39851" y1="57439" x2="41089" y2="51038"/>
                            <a14:foregroundMark x1="66832" y1="56747" x2="68069" y2="65571"/>
                            <a14:foregroundMark x1="68069" y1="65571" x2="66584" y2="57266"/>
                            <a14:foregroundMark x1="66089" y1="52422" x2="68317" y2="56920"/>
                            <a14:foregroundMark x1="25248" y1="49481" x2="15347" y2="66955"/>
                            <a14:foregroundMark x1="15347" y1="66955" x2="27228" y2="62976"/>
                            <a14:foregroundMark x1="27228" y1="62976" x2="28960" y2="56747"/>
                            <a14:foregroundMark x1="33168" y1="60554" x2="33911" y2="61073"/>
                            <a14:foregroundMark x1="33416" y1="61419" x2="33663" y2="60208"/>
                            <a14:foregroundMark x1="17327" y1="88927" x2="14604" y2="97924"/>
                            <a14:foregroundMark x1="14604" y1="97924" x2="48267" y2="98962"/>
                            <a14:foregroundMark x1="48267" y1="98962" x2="77475" y2="98443"/>
                            <a14:foregroundMark x1="77475" y1="98443" x2="69554" y2="91349"/>
                            <a14:foregroundMark x1="69554" y1="91349" x2="56436" y2="88235"/>
                            <a14:foregroundMark x1="56436" y1="88235" x2="17822" y2="88927"/>
                            <a14:foregroundMark x1="83168" y1="94291" x2="85396" y2="99481"/>
                            <a14:foregroundMark x1="71040" y1="64187" x2="80693" y2="70242"/>
                            <a14:foregroundMark x1="80693" y1="70242" x2="83911" y2="70934"/>
                            <a14:foregroundMark x1="73020" y1="66263" x2="83416" y2="70934"/>
                            <a14:foregroundMark x1="83416" y1="70934" x2="83663" y2="70934"/>
                            <a14:foregroundMark x1="85396" y1="58824" x2="90594" y2="66609"/>
                            <a14:foregroundMark x1="90594" y1="66609" x2="90594" y2="66955"/>
                            <a14:foregroundMark x1="90347" y1="52595" x2="87871" y2="56055"/>
                            <a14:foregroundMark x1="74752" y1="67820" x2="86634" y2="70761"/>
                            <a14:foregroundMark x1="86634" y1="70761" x2="91089" y2="66090"/>
                            <a14:foregroundMark x1="88119" y1="61419" x2="89356" y2="70242"/>
                            <a14:foregroundMark x1="89356" y1="70242" x2="84158" y2="71453"/>
                            <a14:foregroundMark x1="15594" y1="61419" x2="14356" y2="70242"/>
                            <a14:foregroundMark x1="14356" y1="70242" x2="24505" y2="70069"/>
                            <a14:foregroundMark x1="24505" y1="70415" x2="12624" y2="66782"/>
                            <a14:foregroundMark x1="12624" y1="66782" x2="13119" y2="64879"/>
                            <a14:foregroundMark x1="15099" y1="71280" x2="27723" y2="68685"/>
                            <a14:foregroundMark x1="27723" y1="68685" x2="27970" y2="68339"/>
                            <a14:foregroundMark x1="23515" y1="71453" x2="15842" y2="71799"/>
                            <a14:foregroundMark x1="12871" y1="57958" x2="13119" y2="60554"/>
                            <a14:foregroundMark x1="10149" y1="56055" x2="10891" y2="51730"/>
                            <a14:foregroundMark x1="8911" y1="55536" x2="9406" y2="52595"/>
                            <a14:foregroundMark x1="10644" y1="50000" x2="16337" y2="43772"/>
                            <a14:foregroundMark x1="91089" y1="46886" x2="90347" y2="50692"/>
                          </a14:backgroundRemoval>
                        </a14:imgEffect>
                      </a14:imgLayer>
                    </a14:imgProps>
                  </a:ext>
                  <a:ext uri="{28A0092B-C50C-407E-A947-70E740481C1C}">
                    <a14:useLocalDpi xmlns:a14="http://schemas.microsoft.com/office/drawing/2010/main" val="0"/>
                  </a:ext>
                </a:extLst>
              </a:blip>
              <a:srcRect b="18508"/>
              <a:stretch/>
            </p:blipFill>
            <p:spPr>
              <a:xfrm>
                <a:off x="7375718" y="1271781"/>
                <a:ext cx="4128780" cy="4813716"/>
              </a:xfrm>
              <a:prstGeom prst="rect">
                <a:avLst/>
              </a:prstGeom>
            </p:spPr>
          </p:pic>
        </p:grpSp>
      </p:grpSp>
    </p:spTree>
    <p:extLst>
      <p:ext uri="{BB962C8B-B14F-4D97-AF65-F5344CB8AC3E}">
        <p14:creationId xmlns:p14="http://schemas.microsoft.com/office/powerpoint/2010/main" val="2288462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B68BB-C306-45F7-ABCE-E8D235D5BE8E}"/>
              </a:ext>
            </a:extLst>
          </p:cNvPr>
          <p:cNvSpPr>
            <a:spLocks noGrp="1"/>
          </p:cNvSpPr>
          <p:nvPr>
            <p:ph type="title"/>
          </p:nvPr>
        </p:nvSpPr>
        <p:spPr>
          <a:xfrm>
            <a:off x="835875" y="2315530"/>
            <a:ext cx="10515600" cy="2852737"/>
          </a:xfrm>
        </p:spPr>
        <p:txBody>
          <a:bodyPr>
            <a:normAutofit fontScale="90000"/>
          </a:bodyPr>
          <a:lstStyle/>
          <a:p>
            <a:pPr algn="ctr">
              <a:lnSpc>
                <a:spcPct val="150000"/>
              </a:lnSpc>
            </a:pPr>
            <a:r>
              <a:rPr kumimoji="1" lang="ja-JP" altLang="en-US" dirty="0"/>
              <a:t>消費者の</a:t>
            </a:r>
            <a:br>
              <a:rPr kumimoji="1" lang="en-US" altLang="ja-JP" dirty="0"/>
            </a:br>
            <a:r>
              <a:rPr kumimoji="1" lang="ja-JP" altLang="en-US" dirty="0"/>
              <a:t>権利と責任について</a:t>
            </a:r>
            <a:br>
              <a:rPr kumimoji="1" lang="en-US" altLang="ja-JP" dirty="0"/>
            </a:br>
            <a:r>
              <a:rPr kumimoji="1" lang="ja-JP" altLang="en-US" dirty="0"/>
              <a:t>考えよう</a:t>
            </a:r>
            <a:r>
              <a:rPr kumimoji="1" lang="en-US" altLang="ja-JP" dirty="0"/>
              <a:t>Ⅰ</a:t>
            </a:r>
            <a:endParaRPr kumimoji="1" lang="ja-JP" altLang="en-US" dirty="0"/>
          </a:p>
        </p:txBody>
      </p:sp>
      <p:sp>
        <p:nvSpPr>
          <p:cNvPr id="4" name="四角形 2">
            <a:extLst>
              <a:ext uri="{FF2B5EF4-FFF2-40B4-BE49-F238E27FC236}">
                <a16:creationId xmlns:a16="http://schemas.microsoft.com/office/drawing/2014/main" id="{B1DCBB9F-61AA-4C6D-A1E4-60D59F94A080}"/>
              </a:ext>
            </a:extLst>
          </p:cNvPr>
          <p:cNvSpPr/>
          <p:nvPr/>
        </p:nvSpPr>
        <p:spPr>
          <a:xfrm>
            <a:off x="10183906" y="-18606"/>
            <a:ext cx="2008094" cy="43098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t>ワークシート①</a:t>
            </a:r>
          </a:p>
        </p:txBody>
      </p:sp>
      <p:grpSp>
        <p:nvGrpSpPr>
          <p:cNvPr id="11" name="グループ化 10">
            <a:extLst>
              <a:ext uri="{FF2B5EF4-FFF2-40B4-BE49-F238E27FC236}">
                <a16:creationId xmlns:a16="http://schemas.microsoft.com/office/drawing/2014/main" id="{F90623F8-4192-4256-B105-7B019A89C4D8}"/>
              </a:ext>
            </a:extLst>
          </p:cNvPr>
          <p:cNvGrpSpPr/>
          <p:nvPr/>
        </p:nvGrpSpPr>
        <p:grpSpPr>
          <a:xfrm>
            <a:off x="-2325" y="0"/>
            <a:ext cx="12194325" cy="6858000"/>
            <a:chOff x="-2325" y="0"/>
            <a:chExt cx="12194325" cy="6858000"/>
          </a:xfrm>
        </p:grpSpPr>
        <p:sp>
          <p:nvSpPr>
            <p:cNvPr id="6" name="正方形/長方形 5">
              <a:extLst>
                <a:ext uri="{FF2B5EF4-FFF2-40B4-BE49-F238E27FC236}">
                  <a16:creationId xmlns:a16="http://schemas.microsoft.com/office/drawing/2014/main" id="{7A7FC534-BF72-4C13-8D4F-D539B9186279}"/>
                </a:ext>
              </a:extLst>
            </p:cNvPr>
            <p:cNvSpPr/>
            <p:nvPr/>
          </p:nvSpPr>
          <p:spPr>
            <a:xfrm>
              <a:off x="-2325" y="0"/>
              <a:ext cx="12192000" cy="10148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4A8693B3-D4DD-4B41-905F-165134B2B9E7}"/>
                </a:ext>
              </a:extLst>
            </p:cNvPr>
            <p:cNvSpPr/>
            <p:nvPr/>
          </p:nvSpPr>
          <p:spPr>
            <a:xfrm>
              <a:off x="0" y="5843103"/>
              <a:ext cx="12192000" cy="10148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Tree>
    <p:extLst>
      <p:ext uri="{BB962C8B-B14F-4D97-AF65-F5344CB8AC3E}">
        <p14:creationId xmlns:p14="http://schemas.microsoft.com/office/powerpoint/2010/main" val="98034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FBB0750F-A5DE-4E84-BD68-EDD6410F314B}"/>
              </a:ext>
            </a:extLst>
          </p:cNvPr>
          <p:cNvGrpSpPr/>
          <p:nvPr/>
        </p:nvGrpSpPr>
        <p:grpSpPr>
          <a:xfrm>
            <a:off x="-2325" y="5372775"/>
            <a:ext cx="12194325" cy="1485225"/>
            <a:chOff x="-2325" y="5372775"/>
            <a:chExt cx="12194325" cy="1485225"/>
          </a:xfrm>
        </p:grpSpPr>
        <p:sp>
          <p:nvSpPr>
            <p:cNvPr id="8" name="正方形/長方形 7">
              <a:extLst>
                <a:ext uri="{FF2B5EF4-FFF2-40B4-BE49-F238E27FC236}">
                  <a16:creationId xmlns:a16="http://schemas.microsoft.com/office/drawing/2014/main" id="{5C31C1BC-8B68-4636-8FF7-3689002E0B04}"/>
                </a:ext>
              </a:extLst>
            </p:cNvPr>
            <p:cNvSpPr/>
            <p:nvPr/>
          </p:nvSpPr>
          <p:spPr>
            <a:xfrm>
              <a:off x="0" y="5843103"/>
              <a:ext cx="12192000" cy="10148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57FF0515-30D0-4A14-97DE-9187010949A5}"/>
                </a:ext>
              </a:extLst>
            </p:cNvPr>
            <p:cNvSpPr/>
            <p:nvPr/>
          </p:nvSpPr>
          <p:spPr>
            <a:xfrm>
              <a:off x="-2325" y="5372775"/>
              <a:ext cx="12192000" cy="5074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
        <p:nvSpPr>
          <p:cNvPr id="4" name="四角形 2">
            <a:extLst>
              <a:ext uri="{FF2B5EF4-FFF2-40B4-BE49-F238E27FC236}">
                <a16:creationId xmlns:a16="http://schemas.microsoft.com/office/drawing/2014/main" id="{B1DCBB9F-61AA-4C6D-A1E4-60D59F94A080}"/>
              </a:ext>
            </a:extLst>
          </p:cNvPr>
          <p:cNvSpPr/>
          <p:nvPr/>
        </p:nvSpPr>
        <p:spPr>
          <a:xfrm>
            <a:off x="10183906" y="-18606"/>
            <a:ext cx="2008094" cy="43098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t>ワークシート①</a:t>
            </a:r>
          </a:p>
        </p:txBody>
      </p:sp>
      <p:sp>
        <p:nvSpPr>
          <p:cNvPr id="5" name="タイトル 4">
            <a:extLst>
              <a:ext uri="{FF2B5EF4-FFF2-40B4-BE49-F238E27FC236}">
                <a16:creationId xmlns:a16="http://schemas.microsoft.com/office/drawing/2014/main" id="{3C297456-24D8-4928-8C7E-54B3FA01454C}"/>
              </a:ext>
            </a:extLst>
          </p:cNvPr>
          <p:cNvSpPr>
            <a:spLocks noGrp="1"/>
          </p:cNvSpPr>
          <p:nvPr>
            <p:ph type="title"/>
          </p:nvPr>
        </p:nvSpPr>
        <p:spPr>
          <a:xfrm>
            <a:off x="2490882" y="412376"/>
            <a:ext cx="7693024" cy="1214435"/>
          </a:xfrm>
        </p:spPr>
        <p:txBody>
          <a:bodyPr>
            <a:normAutofit/>
          </a:bodyPr>
          <a:lstStyle/>
          <a:p>
            <a:r>
              <a:rPr lang="ja-JP" altLang="ja-JP" b="1" dirty="0"/>
              <a:t>消費者の権利と責任①</a:t>
            </a:r>
            <a:endParaRPr lang="ja-JP" altLang="en-US" dirty="0"/>
          </a:p>
        </p:txBody>
      </p:sp>
      <p:sp>
        <p:nvSpPr>
          <p:cNvPr id="6" name="正方形/長方形 5">
            <a:extLst>
              <a:ext uri="{FF2B5EF4-FFF2-40B4-BE49-F238E27FC236}">
                <a16:creationId xmlns:a16="http://schemas.microsoft.com/office/drawing/2014/main" id="{8989A1C5-EEE3-4751-A586-0DA3862CA0BB}"/>
              </a:ext>
            </a:extLst>
          </p:cNvPr>
          <p:cNvSpPr/>
          <p:nvPr/>
        </p:nvSpPr>
        <p:spPr>
          <a:xfrm>
            <a:off x="800100" y="1424940"/>
            <a:ext cx="10687050" cy="4172168"/>
          </a:xfrm>
          <a:prstGeom prst="rect">
            <a:avLst/>
          </a:prstGeom>
        </p:spPr>
        <p:txBody>
          <a:bodyPr wrap="square">
            <a:spAutoFit/>
          </a:bodyPr>
          <a:lstStyle/>
          <a:p>
            <a:pPr>
              <a:lnSpc>
                <a:spcPct val="150000"/>
              </a:lnSpc>
            </a:pPr>
            <a:r>
              <a:rPr lang="ja-JP" altLang="en-US" sz="3600" dirty="0"/>
              <a:t>　　</a:t>
            </a:r>
            <a:r>
              <a:rPr lang="ja-JP" altLang="ja-JP" sz="3600" dirty="0"/>
              <a:t>①〜⑧の事例について、消費者の権利が守られている場合は○を、守られていない場合は×を記入しましょう。また、⑨～⑬の事例について、消費者の責任が果たされている場合は○を、果たされていない場合は×を記入</a:t>
            </a:r>
            <a:br>
              <a:rPr lang="en-US" altLang="ja-JP" sz="3600" dirty="0"/>
            </a:br>
            <a:r>
              <a:rPr lang="ja-JP" altLang="ja-JP" sz="3600" dirty="0"/>
              <a:t>しましょう。</a:t>
            </a:r>
          </a:p>
        </p:txBody>
      </p:sp>
    </p:spTree>
    <p:extLst>
      <p:ext uri="{BB962C8B-B14F-4D97-AF65-F5344CB8AC3E}">
        <p14:creationId xmlns:p14="http://schemas.microsoft.com/office/powerpoint/2010/main" val="192952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972E9EFB-70D4-4E8B-89D8-30773E50D7BF}"/>
              </a:ext>
            </a:extLst>
          </p:cNvPr>
          <p:cNvGraphicFramePr>
            <a:graphicFrameLocks noGrp="1"/>
          </p:cNvGraphicFramePr>
          <p:nvPr>
            <p:extLst>
              <p:ext uri="{D42A27DB-BD31-4B8C-83A1-F6EECF244321}">
                <p14:modId xmlns:p14="http://schemas.microsoft.com/office/powerpoint/2010/main" val="4242159566"/>
              </p:ext>
            </p:extLst>
          </p:nvPr>
        </p:nvGraphicFramePr>
        <p:xfrm>
          <a:off x="209550" y="100676"/>
          <a:ext cx="6067425" cy="6681352"/>
        </p:xfrm>
        <a:graphic>
          <a:graphicData uri="http://schemas.openxmlformats.org/drawingml/2006/table">
            <a:tbl>
              <a:tblPr firstRow="1" firstCol="1" bandRow="1"/>
              <a:tblGrid>
                <a:gridCol w="4869649">
                  <a:extLst>
                    <a:ext uri="{9D8B030D-6E8A-4147-A177-3AD203B41FA5}">
                      <a16:colId xmlns:a16="http://schemas.microsoft.com/office/drawing/2014/main" val="1565745986"/>
                    </a:ext>
                  </a:extLst>
                </a:gridCol>
                <a:gridCol w="579253">
                  <a:extLst>
                    <a:ext uri="{9D8B030D-6E8A-4147-A177-3AD203B41FA5}">
                      <a16:colId xmlns:a16="http://schemas.microsoft.com/office/drawing/2014/main" val="1272024239"/>
                    </a:ext>
                  </a:extLst>
                </a:gridCol>
                <a:gridCol w="618523">
                  <a:extLst>
                    <a:ext uri="{9D8B030D-6E8A-4147-A177-3AD203B41FA5}">
                      <a16:colId xmlns:a16="http://schemas.microsoft.com/office/drawing/2014/main" val="411615314"/>
                    </a:ext>
                  </a:extLst>
                </a:gridCol>
              </a:tblGrid>
              <a:tr h="495299">
                <a:tc>
                  <a:txBody>
                    <a:bodyPr/>
                    <a:lstStyle/>
                    <a:p>
                      <a:pPr algn="ctr">
                        <a:lnSpc>
                          <a:spcPct val="100000"/>
                        </a:lnSpc>
                        <a:spcAft>
                          <a:spcPts val="0"/>
                        </a:spcAft>
                      </a:pPr>
                      <a:r>
                        <a:rPr lang="ja-JP" sz="1600" b="1" kern="100" dirty="0">
                          <a:solidFill>
                            <a:srgbClr val="000000"/>
                          </a:solidFill>
                          <a:effectLst/>
                          <a:latin typeface="+mn-lt"/>
                          <a:ea typeface="UD デジタル 教科書体 NK-R" panose="02020400000000000000" pitchFamily="18" charset="-128"/>
                          <a:cs typeface="Times New Roman" panose="02020603050405020304" pitchFamily="18" charset="0"/>
                        </a:rPr>
                        <a:t>消費者の権利</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algn="ctr">
                        <a:lnSpc>
                          <a:spcPts val="1200"/>
                        </a:lnSpc>
                        <a:spcAft>
                          <a:spcPts val="0"/>
                        </a:spcAft>
                      </a:pP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〇×</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algn="ctr">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A</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a:t>
                      </a:r>
                      <a:r>
                        <a:rPr 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H</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262906394"/>
                  </a:ext>
                </a:extLst>
              </a:tr>
              <a:tr h="458167">
                <a:tc>
                  <a:txBody>
                    <a:bodyPr/>
                    <a:lstStyle/>
                    <a:p>
                      <a:pPr marL="342900" lvl="0" indent="-342900" algn="l">
                        <a:lnSpc>
                          <a:spcPct val="100000"/>
                        </a:lnSpc>
                        <a:spcAft>
                          <a:spcPts val="0"/>
                        </a:spcAft>
                        <a:buFont typeface="+mj-ea"/>
                        <a:buAutoNum type="circleNumDbPlain"/>
                      </a:pP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新しく買った自転車のブレーキがきかない。</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601905"/>
                  </a:ext>
                </a:extLst>
              </a:tr>
              <a:tr h="599326">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②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コンビニで、大袋と小分け袋のお菓子が売っていた。</a:t>
                      </a: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一度にたくさん食べられないので小分けの方を買った。</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954700"/>
                  </a:ext>
                </a:extLst>
              </a:tr>
              <a:tr h="526698">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③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消費者トラブルや製品事故に遭わないように、学校</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などで学ぶ。</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850252"/>
                  </a:ext>
                </a:extLst>
              </a:tr>
              <a:tr h="606284">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④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モバイルバッテリーから発火して火傷をした。</a:t>
                      </a:r>
                      <a:endParaRPr lang="ja-JP" sz="1600" kern="100" dirty="0">
                        <a:effectLst/>
                        <a:latin typeface="+mn-lt"/>
                        <a:ea typeface="游明朝" panose="02020400000000000000" pitchFamily="18" charset="-128"/>
                        <a:cs typeface="Times New Roman" panose="02020603050405020304" pitchFamily="18" charset="0"/>
                      </a:endParaRPr>
                    </a:p>
                    <a:p>
                      <a:pPr marL="242570" algn="l">
                        <a:lnSpc>
                          <a:spcPct val="100000"/>
                        </a:lnSpc>
                        <a:spcAft>
                          <a:spcPts val="0"/>
                        </a:spcAft>
                      </a:pP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販売業者と連絡が取れない。</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108686"/>
                  </a:ext>
                </a:extLst>
              </a:tr>
              <a:tr h="525596">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⑤　</a:t>
                      </a:r>
                      <a:r>
                        <a:rPr kumimoji="1" lang="ja-JP" altLang="ja-JP" sz="1600" kern="1200" dirty="0">
                          <a:solidFill>
                            <a:schemeClr val="tx1"/>
                          </a:solidFill>
                          <a:effectLst/>
                          <a:latin typeface="+mn-lt"/>
                          <a:ea typeface="+mn-ea"/>
                          <a:cs typeface="+mn-cs"/>
                        </a:rPr>
                        <a:t>災害で水道が使えなくなった。復旧するまで、</a:t>
                      </a:r>
                      <a:endParaRPr kumimoji="1" lang="en-US" altLang="ja-JP" sz="1600" kern="1200" dirty="0">
                        <a:solidFill>
                          <a:schemeClr val="tx1"/>
                        </a:solidFill>
                        <a:effectLst/>
                        <a:latin typeface="+mn-lt"/>
                        <a:ea typeface="+mn-ea"/>
                        <a:cs typeface="+mn-cs"/>
                      </a:endParaRPr>
                    </a:p>
                    <a:p>
                      <a:pPr marL="0" lvl="0" indent="0" algn="l">
                        <a:lnSpc>
                          <a:spcPct val="100000"/>
                        </a:lnSpc>
                        <a:spcAft>
                          <a:spcPts val="0"/>
                        </a:spcAft>
                        <a:buFont typeface="+mj-ea"/>
                        <a:buNone/>
                      </a:pP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給水車で水を運んでくれた。</a:t>
                      </a:r>
                      <a:endParaRPr lang="ja-JP" altLang="ja-JP" sz="14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885336"/>
                  </a:ext>
                </a:extLst>
              </a:tr>
              <a:tr h="452579">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⑥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お土産でもらったお菓子に、アレルギー表示があった。</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393047"/>
                  </a:ext>
                </a:extLst>
              </a:tr>
              <a:tr h="451751">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⑦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工場からの排出ガスを吸って咳が止まらない。</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00158"/>
                  </a:ext>
                </a:extLst>
              </a:tr>
              <a:tr h="907919">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⑧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小麦アレルギーの私。「家族と同じカレーが食べ</a:t>
                      </a: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た</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い</a:t>
                      </a: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」と事業者のお客様相談室に提案したら、食物ア</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レルギー対応のカレーを製造・販売するようになった。</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958959"/>
                  </a:ext>
                </a:extLst>
              </a:tr>
              <a:tr h="1657733">
                <a:tc gridSpan="3">
                  <a:txBody>
                    <a:bodyPr/>
                    <a:lstStyle/>
                    <a:p>
                      <a:pPr marL="106680" algn="just">
                        <a:lnSpc>
                          <a:spcPts val="2500"/>
                        </a:lnSpc>
                        <a:spcAft>
                          <a:spcPts val="0"/>
                        </a:spcAft>
                        <a:tabLst>
                          <a:tab pos="115570" algn="l"/>
                        </a:tabLst>
                      </a:pPr>
                      <a:r>
                        <a:rPr lang="en-US" sz="1600" kern="100" dirty="0">
                          <a:solidFill>
                            <a:srgbClr val="000000"/>
                          </a:solidFill>
                          <a:effectLst/>
                          <a:latin typeface="+mn-lt"/>
                          <a:ea typeface="游明朝" panose="02020400000000000000" pitchFamily="18" charset="-128"/>
                          <a:cs typeface="Times New Roman" panose="02020603050405020304" pitchFamily="18" charset="0"/>
                        </a:rPr>
                        <a:t>A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安全を求める権利　　</a:t>
                      </a:r>
                      <a:r>
                        <a:rPr lang="ja-JP" altLang="en-US"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B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知らされる権利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C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選択する権利</a:t>
                      </a:r>
                      <a:r>
                        <a:rPr lang="ja-JP" altLang="en-US"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en-US" sz="1600" kern="100" dirty="0">
                          <a:solidFill>
                            <a:srgbClr val="000000"/>
                          </a:solidFill>
                          <a:effectLst/>
                          <a:latin typeface="+mn-lt"/>
                          <a:ea typeface="游明朝" panose="02020400000000000000" pitchFamily="18" charset="-128"/>
                          <a:cs typeface="Times New Roman" panose="02020603050405020304" pitchFamily="18" charset="0"/>
                        </a:rPr>
                        <a:t>D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意見が反映される権利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E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補償を受ける権利　　　</a:t>
                      </a:r>
                      <a:r>
                        <a:rPr lang="ja-JP" altLang="en-US"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F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消費者教育を受ける権利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游明朝" panose="02020400000000000000" pitchFamily="18" charset="-128"/>
                          <a:cs typeface="Times New Roman" panose="02020603050405020304" pitchFamily="18" charset="0"/>
                        </a:rPr>
                        <a:t>G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生活の基本的ニーズが保障される権利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H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健全な環境を享受する権利</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94830618"/>
                  </a:ext>
                </a:extLst>
              </a:tr>
            </a:tbl>
          </a:graphicData>
        </a:graphic>
      </p:graphicFrame>
      <p:graphicFrame>
        <p:nvGraphicFramePr>
          <p:cNvPr id="7" name="表 6">
            <a:extLst>
              <a:ext uri="{FF2B5EF4-FFF2-40B4-BE49-F238E27FC236}">
                <a16:creationId xmlns:a16="http://schemas.microsoft.com/office/drawing/2014/main" id="{7AF99998-ACCF-45E7-BA32-B57B0F6FA29D}"/>
              </a:ext>
            </a:extLst>
          </p:cNvPr>
          <p:cNvGraphicFramePr>
            <a:graphicFrameLocks noGrp="1"/>
          </p:cNvGraphicFramePr>
          <p:nvPr>
            <p:extLst>
              <p:ext uri="{D42A27DB-BD31-4B8C-83A1-F6EECF244321}">
                <p14:modId xmlns:p14="http://schemas.microsoft.com/office/powerpoint/2010/main" val="3612690108"/>
              </p:ext>
            </p:extLst>
          </p:nvPr>
        </p:nvGraphicFramePr>
        <p:xfrm>
          <a:off x="6391275" y="121776"/>
          <a:ext cx="5591174" cy="5926727"/>
        </p:xfrm>
        <a:graphic>
          <a:graphicData uri="http://schemas.openxmlformats.org/drawingml/2006/table">
            <a:tbl>
              <a:tblPr firstRow="1" firstCol="1" bandRow="1"/>
              <a:tblGrid>
                <a:gridCol w="4400550">
                  <a:extLst>
                    <a:ext uri="{9D8B030D-6E8A-4147-A177-3AD203B41FA5}">
                      <a16:colId xmlns:a16="http://schemas.microsoft.com/office/drawing/2014/main" val="4066495773"/>
                    </a:ext>
                  </a:extLst>
                </a:gridCol>
                <a:gridCol w="571500">
                  <a:extLst>
                    <a:ext uri="{9D8B030D-6E8A-4147-A177-3AD203B41FA5}">
                      <a16:colId xmlns:a16="http://schemas.microsoft.com/office/drawing/2014/main" val="1616803531"/>
                    </a:ext>
                  </a:extLst>
                </a:gridCol>
                <a:gridCol w="619124">
                  <a:extLst>
                    <a:ext uri="{9D8B030D-6E8A-4147-A177-3AD203B41FA5}">
                      <a16:colId xmlns:a16="http://schemas.microsoft.com/office/drawing/2014/main" val="648600782"/>
                    </a:ext>
                  </a:extLst>
                </a:gridCol>
              </a:tblGrid>
              <a:tr h="504824">
                <a:tc>
                  <a:txBody>
                    <a:bodyPr/>
                    <a:lstStyle/>
                    <a:p>
                      <a:pPr algn="ctr">
                        <a:lnSpc>
                          <a:spcPct val="100000"/>
                        </a:lnSpc>
                        <a:spcAft>
                          <a:spcPts val="0"/>
                        </a:spcAft>
                      </a:pPr>
                      <a:r>
                        <a:rPr lang="ja-JP" sz="1600" b="1"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消費者の責任</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algn="ctr">
                        <a:lnSpc>
                          <a:spcPct val="100000"/>
                        </a:lnSpc>
                        <a:spcAft>
                          <a:spcPts val="0"/>
                        </a:spcAft>
                      </a:pPr>
                      <a:r>
                        <a:rPr lang="ja-JP" sz="1600" kern="10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〇×</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algn="l">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I</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a:t>
                      </a:r>
                      <a:r>
                        <a:rPr lang="en-US"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M</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972567577"/>
                  </a:ext>
                </a:extLst>
              </a:tr>
              <a:tr h="811020">
                <a:tc>
                  <a:txBody>
                    <a:bodyPr/>
                    <a:lstStyle/>
                    <a:p>
                      <a:pPr algn="just">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⑨　</a:t>
                      </a:r>
                      <a:r>
                        <a:rPr kumimoji="1" lang="ja-JP" altLang="ja-JP" sz="1600" kern="1200" dirty="0">
                          <a:solidFill>
                            <a:schemeClr val="tx1"/>
                          </a:solidFill>
                          <a:effectLst/>
                          <a:latin typeface="+mn-lt"/>
                          <a:ea typeface="+mn-ea"/>
                          <a:cs typeface="+mn-cs"/>
                        </a:rPr>
                        <a:t>２リットルのペットボトル飲料を買うときに、</a:t>
                      </a:r>
                      <a:endParaRPr kumimoji="1" lang="en-US" altLang="ja-JP" sz="1600" kern="1200" dirty="0">
                        <a:solidFill>
                          <a:schemeClr val="tx1"/>
                        </a:solidFill>
                        <a:effectLst/>
                        <a:latin typeface="+mn-lt"/>
                        <a:ea typeface="+mn-ea"/>
                        <a:cs typeface="+mn-cs"/>
                      </a:endParaRPr>
                    </a:p>
                    <a:p>
                      <a:pPr algn="just">
                        <a:lnSpc>
                          <a:spcPct val="100000"/>
                        </a:lnSpc>
                        <a:spcAft>
                          <a:spcPts val="0"/>
                        </a:spcAft>
                      </a:pP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家族みんなが使いやすように、くびれの</a:t>
                      </a:r>
                      <a:r>
                        <a:rPr kumimoji="1" lang="ja-JP" altLang="ja-JP" sz="1600" kern="1200" dirty="0" err="1">
                          <a:solidFill>
                            <a:schemeClr val="tx1"/>
                          </a:solidFill>
                          <a:effectLst/>
                          <a:latin typeface="+mn-lt"/>
                          <a:ea typeface="+mn-ea"/>
                          <a:cs typeface="+mn-cs"/>
                        </a:rPr>
                        <a:t>つ</a:t>
                      </a: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いた</a:t>
                      </a:r>
                      <a:endParaRPr kumimoji="1" lang="en-US" altLang="ja-JP" sz="1600" kern="1200" dirty="0">
                        <a:solidFill>
                          <a:schemeClr val="tx1"/>
                        </a:solidFill>
                        <a:effectLst/>
                        <a:latin typeface="+mn-lt"/>
                        <a:ea typeface="+mn-ea"/>
                        <a:cs typeface="+mn-cs"/>
                      </a:endParaRPr>
                    </a:p>
                    <a:p>
                      <a:pPr algn="just">
                        <a:lnSpc>
                          <a:spcPct val="100000"/>
                        </a:lnSpc>
                        <a:spcAft>
                          <a:spcPts val="0"/>
                        </a:spcAft>
                      </a:pP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形のボトルを選んだ。</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720806"/>
                  </a:ext>
                </a:extLst>
              </a:tr>
              <a:tr h="842472">
                <a:tc>
                  <a:txBody>
                    <a:bodyPr/>
                    <a:lstStyle/>
                    <a:p>
                      <a:pPr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⑩　ハンドソープを買いに行ったら、ポンプ式パッ</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ケージと詰替え用の商品があった。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ボトルは家にあったので、詰替え用を購入した。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358417"/>
                  </a:ext>
                </a:extLst>
              </a:tr>
              <a:tr h="969649">
                <a:tc>
                  <a:txBody>
                    <a:bodyPr/>
                    <a:lstStyle/>
                    <a:p>
                      <a:pPr marL="194310" indent="-194310"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⑪　ダイエットサプリメントの広告を見た。初回お試</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marL="194310" indent="-19431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し</a:t>
                      </a:r>
                      <a:r>
                        <a:rPr lang="en-US"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500</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円と書いてあったので、最後までしっかり</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marL="194310" indent="-19431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と読まずにすぐに購入した。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864765"/>
                  </a:ext>
                </a:extLst>
              </a:tr>
              <a:tr h="632625">
                <a:tc>
                  <a:txBody>
                    <a:bodyPr/>
                    <a:lstStyle/>
                    <a:p>
                      <a:pPr marL="194310" indent="-194310"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⑫　ペットボトルのラベルがはがしにくいので、メー</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marL="194310" indent="-19431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カーに改善してもらうように意見を送った。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542125"/>
                  </a:ext>
                </a:extLst>
              </a:tr>
              <a:tr h="856615">
                <a:tc>
                  <a:txBody>
                    <a:bodyPr/>
                    <a:lstStyle/>
                    <a:p>
                      <a:pPr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⑬　参加申込したイベントが中止になった。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代金が返金されなかったので、被害者が連帯して運営会社に返金を求めた。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987372"/>
                  </a:ext>
                </a:extLst>
              </a:tr>
              <a:tr h="1309522">
                <a:tc gridSpan="3">
                  <a:txBody>
                    <a:bodyPr/>
                    <a:lstStyle/>
                    <a:p>
                      <a:pPr marL="106680" algn="just">
                        <a:lnSpc>
                          <a:spcPts val="2500"/>
                        </a:lnSpc>
                        <a:spcAft>
                          <a:spcPts val="0"/>
                        </a:spcAft>
                        <a:tabLst>
                          <a:tab pos="115570" algn="l"/>
                        </a:tabLst>
                      </a:pPr>
                      <a:r>
                        <a:rPr lang="en-US" sz="16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I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批判的な意識をもつ責任　　　</a:t>
                      </a:r>
                      <a:r>
                        <a:rPr lang="en-US"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J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主張し行動する責任</a:t>
                      </a:r>
                      <a:endParaRPr lang="en-US" alt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K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連帯する責任</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L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環境への配慮をする責任</a:t>
                      </a:r>
                      <a:endParaRPr lang="en-US" alt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M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社会的弱者への配慮をする責任</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61689854"/>
                  </a:ext>
                </a:extLst>
              </a:tr>
            </a:tbl>
          </a:graphicData>
        </a:graphic>
      </p:graphicFrame>
      <p:sp>
        <p:nvSpPr>
          <p:cNvPr id="8" name="正方形/長方形 7">
            <a:extLst>
              <a:ext uri="{FF2B5EF4-FFF2-40B4-BE49-F238E27FC236}">
                <a16:creationId xmlns:a16="http://schemas.microsoft.com/office/drawing/2014/main" id="{5BDDE466-4A39-41B1-A7DD-BF29607EF4E2}"/>
              </a:ext>
            </a:extLst>
          </p:cNvPr>
          <p:cNvSpPr/>
          <p:nvPr/>
        </p:nvSpPr>
        <p:spPr>
          <a:xfrm>
            <a:off x="5079626" y="655544"/>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9" name="正方形/長方形 8">
            <a:extLst>
              <a:ext uri="{FF2B5EF4-FFF2-40B4-BE49-F238E27FC236}">
                <a16:creationId xmlns:a16="http://schemas.microsoft.com/office/drawing/2014/main" id="{1465760A-309E-4455-834F-BA416081FFEC}"/>
              </a:ext>
            </a:extLst>
          </p:cNvPr>
          <p:cNvSpPr/>
          <p:nvPr/>
        </p:nvSpPr>
        <p:spPr>
          <a:xfrm>
            <a:off x="5098676" y="1209675"/>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10" name="正方形/長方形 9">
            <a:extLst>
              <a:ext uri="{FF2B5EF4-FFF2-40B4-BE49-F238E27FC236}">
                <a16:creationId xmlns:a16="http://schemas.microsoft.com/office/drawing/2014/main" id="{82D05C0A-A633-4F04-9B02-0A48AFD82F8C}"/>
              </a:ext>
            </a:extLst>
          </p:cNvPr>
          <p:cNvSpPr/>
          <p:nvPr/>
        </p:nvSpPr>
        <p:spPr>
          <a:xfrm>
            <a:off x="5111563" y="1769410"/>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1" name="正方形/長方形 10">
            <a:extLst>
              <a:ext uri="{FF2B5EF4-FFF2-40B4-BE49-F238E27FC236}">
                <a16:creationId xmlns:a16="http://schemas.microsoft.com/office/drawing/2014/main" id="{6B46997F-2300-4DA4-985A-25839FDD6C4C}"/>
              </a:ext>
            </a:extLst>
          </p:cNvPr>
          <p:cNvSpPr/>
          <p:nvPr/>
        </p:nvSpPr>
        <p:spPr>
          <a:xfrm>
            <a:off x="5097554" y="2326344"/>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12" name="正方形/長方形 11">
            <a:extLst>
              <a:ext uri="{FF2B5EF4-FFF2-40B4-BE49-F238E27FC236}">
                <a16:creationId xmlns:a16="http://schemas.microsoft.com/office/drawing/2014/main" id="{AD1BD568-96BA-491D-921E-2959A66C1BB7}"/>
              </a:ext>
            </a:extLst>
          </p:cNvPr>
          <p:cNvSpPr/>
          <p:nvPr/>
        </p:nvSpPr>
        <p:spPr>
          <a:xfrm>
            <a:off x="5100916" y="2840690"/>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3" name="正方形/長方形 12">
            <a:extLst>
              <a:ext uri="{FF2B5EF4-FFF2-40B4-BE49-F238E27FC236}">
                <a16:creationId xmlns:a16="http://schemas.microsoft.com/office/drawing/2014/main" id="{2B921B47-37CB-4F9C-8311-6971486075B6}"/>
              </a:ext>
            </a:extLst>
          </p:cNvPr>
          <p:cNvSpPr/>
          <p:nvPr/>
        </p:nvSpPr>
        <p:spPr>
          <a:xfrm>
            <a:off x="5100916" y="3353146"/>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14" name="正方形/長方形 13">
            <a:extLst>
              <a:ext uri="{FF2B5EF4-FFF2-40B4-BE49-F238E27FC236}">
                <a16:creationId xmlns:a16="http://schemas.microsoft.com/office/drawing/2014/main" id="{FBE1AE35-CC4B-4775-A7B9-9B10AA94D848}"/>
              </a:ext>
            </a:extLst>
          </p:cNvPr>
          <p:cNvSpPr/>
          <p:nvPr/>
        </p:nvSpPr>
        <p:spPr>
          <a:xfrm>
            <a:off x="5092512" y="3829133"/>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15" name="正方形/長方形 14">
            <a:extLst>
              <a:ext uri="{FF2B5EF4-FFF2-40B4-BE49-F238E27FC236}">
                <a16:creationId xmlns:a16="http://schemas.microsoft.com/office/drawing/2014/main" id="{12B61882-174B-4E56-B323-81A1B03E09AA}"/>
              </a:ext>
            </a:extLst>
          </p:cNvPr>
          <p:cNvSpPr/>
          <p:nvPr/>
        </p:nvSpPr>
        <p:spPr>
          <a:xfrm>
            <a:off x="5086627" y="4514004"/>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6" name="正方形/長方形 15">
            <a:extLst>
              <a:ext uri="{FF2B5EF4-FFF2-40B4-BE49-F238E27FC236}">
                <a16:creationId xmlns:a16="http://schemas.microsoft.com/office/drawing/2014/main" id="{8CC62890-19D8-4F42-94C1-7485EA69362F}"/>
              </a:ext>
            </a:extLst>
          </p:cNvPr>
          <p:cNvSpPr/>
          <p:nvPr/>
        </p:nvSpPr>
        <p:spPr>
          <a:xfrm>
            <a:off x="10752604" y="659466"/>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7" name="正方形/長方形 16">
            <a:extLst>
              <a:ext uri="{FF2B5EF4-FFF2-40B4-BE49-F238E27FC236}">
                <a16:creationId xmlns:a16="http://schemas.microsoft.com/office/drawing/2014/main" id="{A06702A1-17DC-430E-90C7-909FB5249888}"/>
              </a:ext>
            </a:extLst>
          </p:cNvPr>
          <p:cNvSpPr/>
          <p:nvPr/>
        </p:nvSpPr>
        <p:spPr>
          <a:xfrm>
            <a:off x="10752604" y="1578840"/>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18" name="正方形/長方形 17">
            <a:extLst>
              <a:ext uri="{FF2B5EF4-FFF2-40B4-BE49-F238E27FC236}">
                <a16:creationId xmlns:a16="http://schemas.microsoft.com/office/drawing/2014/main" id="{B178D8EF-EA47-4B15-BF63-8820ED25A3D0}"/>
              </a:ext>
            </a:extLst>
          </p:cNvPr>
          <p:cNvSpPr/>
          <p:nvPr/>
        </p:nvSpPr>
        <p:spPr>
          <a:xfrm>
            <a:off x="10752604" y="2507619"/>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19" name="正方形/長方形 18">
            <a:extLst>
              <a:ext uri="{FF2B5EF4-FFF2-40B4-BE49-F238E27FC236}">
                <a16:creationId xmlns:a16="http://schemas.microsoft.com/office/drawing/2014/main" id="{03967303-935A-4D62-8A14-836596948E6A}"/>
              </a:ext>
            </a:extLst>
          </p:cNvPr>
          <p:cNvSpPr/>
          <p:nvPr/>
        </p:nvSpPr>
        <p:spPr>
          <a:xfrm>
            <a:off x="10752604" y="3338712"/>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20" name="正方形/長方形 19">
            <a:extLst>
              <a:ext uri="{FF2B5EF4-FFF2-40B4-BE49-F238E27FC236}">
                <a16:creationId xmlns:a16="http://schemas.microsoft.com/office/drawing/2014/main" id="{9FE93E88-4C64-430E-B923-0395ED1099E0}"/>
              </a:ext>
            </a:extLst>
          </p:cNvPr>
          <p:cNvSpPr/>
          <p:nvPr/>
        </p:nvSpPr>
        <p:spPr>
          <a:xfrm>
            <a:off x="10752604" y="4029880"/>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Tree>
    <p:extLst>
      <p:ext uri="{BB962C8B-B14F-4D97-AF65-F5344CB8AC3E}">
        <p14:creationId xmlns:p14="http://schemas.microsoft.com/office/powerpoint/2010/main" val="226409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2">
            <a:extLst>
              <a:ext uri="{FF2B5EF4-FFF2-40B4-BE49-F238E27FC236}">
                <a16:creationId xmlns:a16="http://schemas.microsoft.com/office/drawing/2014/main" id="{B1DCBB9F-61AA-4C6D-A1E4-60D59F94A080}"/>
              </a:ext>
            </a:extLst>
          </p:cNvPr>
          <p:cNvSpPr/>
          <p:nvPr/>
        </p:nvSpPr>
        <p:spPr>
          <a:xfrm>
            <a:off x="10183906" y="-18606"/>
            <a:ext cx="2008094" cy="43098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t>ワークシート①</a:t>
            </a:r>
          </a:p>
        </p:txBody>
      </p:sp>
      <p:sp>
        <p:nvSpPr>
          <p:cNvPr id="5" name="タイトル 4">
            <a:extLst>
              <a:ext uri="{FF2B5EF4-FFF2-40B4-BE49-F238E27FC236}">
                <a16:creationId xmlns:a16="http://schemas.microsoft.com/office/drawing/2014/main" id="{3C297456-24D8-4928-8C7E-54B3FA01454C}"/>
              </a:ext>
            </a:extLst>
          </p:cNvPr>
          <p:cNvSpPr>
            <a:spLocks noGrp="1"/>
          </p:cNvSpPr>
          <p:nvPr>
            <p:ph type="title"/>
          </p:nvPr>
        </p:nvSpPr>
        <p:spPr>
          <a:xfrm>
            <a:off x="2490882" y="412376"/>
            <a:ext cx="7693024" cy="1214435"/>
          </a:xfrm>
        </p:spPr>
        <p:txBody>
          <a:bodyPr>
            <a:normAutofit/>
          </a:bodyPr>
          <a:lstStyle/>
          <a:p>
            <a:r>
              <a:rPr lang="ja-JP" altLang="ja-JP" b="1" dirty="0"/>
              <a:t>消費者の権利と責任①</a:t>
            </a:r>
            <a:endParaRPr lang="ja-JP" altLang="en-US" dirty="0"/>
          </a:p>
        </p:txBody>
      </p:sp>
      <p:sp>
        <p:nvSpPr>
          <p:cNvPr id="6" name="正方形/長方形 5">
            <a:extLst>
              <a:ext uri="{FF2B5EF4-FFF2-40B4-BE49-F238E27FC236}">
                <a16:creationId xmlns:a16="http://schemas.microsoft.com/office/drawing/2014/main" id="{8989A1C5-EEE3-4751-A586-0DA3862CA0BB}"/>
              </a:ext>
            </a:extLst>
          </p:cNvPr>
          <p:cNvSpPr/>
          <p:nvPr/>
        </p:nvSpPr>
        <p:spPr>
          <a:xfrm>
            <a:off x="800100" y="1905000"/>
            <a:ext cx="10687050" cy="3341171"/>
          </a:xfrm>
          <a:prstGeom prst="rect">
            <a:avLst/>
          </a:prstGeom>
        </p:spPr>
        <p:txBody>
          <a:bodyPr wrap="square">
            <a:spAutoFit/>
          </a:bodyPr>
          <a:lstStyle/>
          <a:p>
            <a:pPr>
              <a:lnSpc>
                <a:spcPct val="150000"/>
              </a:lnSpc>
            </a:pPr>
            <a:r>
              <a:rPr lang="ja-JP" altLang="en-US" sz="3600" dirty="0"/>
              <a:t>　　次に、①</a:t>
            </a:r>
            <a:r>
              <a:rPr lang="en-US" altLang="ja-JP" sz="3600" dirty="0"/>
              <a:t>〜⑬</a:t>
            </a:r>
            <a:r>
              <a:rPr lang="ja-JP" altLang="en-US" sz="3600" dirty="0"/>
              <a:t>の事例に当てはまる「権利・責任」を</a:t>
            </a:r>
            <a:r>
              <a:rPr lang="en-US" altLang="ja-JP" sz="3600" dirty="0"/>
              <a:t>A 〜 M</a:t>
            </a:r>
            <a:r>
              <a:rPr lang="ja-JP" altLang="en-US" sz="3600" dirty="0"/>
              <a:t>から選び、記号を記入しましょう。</a:t>
            </a:r>
          </a:p>
          <a:p>
            <a:pPr>
              <a:lnSpc>
                <a:spcPct val="150000"/>
              </a:lnSpc>
            </a:pPr>
            <a:endParaRPr lang="ja-JP" altLang="en-US" sz="3600" dirty="0"/>
          </a:p>
          <a:p>
            <a:pPr>
              <a:lnSpc>
                <a:spcPct val="150000"/>
              </a:lnSpc>
            </a:pPr>
            <a:endParaRPr lang="ja-JP" altLang="ja-JP" sz="3600" dirty="0"/>
          </a:p>
        </p:txBody>
      </p:sp>
      <p:grpSp>
        <p:nvGrpSpPr>
          <p:cNvPr id="7" name="グループ化 6">
            <a:extLst>
              <a:ext uri="{FF2B5EF4-FFF2-40B4-BE49-F238E27FC236}">
                <a16:creationId xmlns:a16="http://schemas.microsoft.com/office/drawing/2014/main" id="{62C7A85A-3A31-4395-B7B6-8C3F9615A5FA}"/>
              </a:ext>
            </a:extLst>
          </p:cNvPr>
          <p:cNvGrpSpPr/>
          <p:nvPr/>
        </p:nvGrpSpPr>
        <p:grpSpPr>
          <a:xfrm>
            <a:off x="-2325" y="5372775"/>
            <a:ext cx="12194325" cy="1485225"/>
            <a:chOff x="-2325" y="5372775"/>
            <a:chExt cx="12194325" cy="1485225"/>
          </a:xfrm>
        </p:grpSpPr>
        <p:sp>
          <p:nvSpPr>
            <p:cNvPr id="8" name="正方形/長方形 7">
              <a:extLst>
                <a:ext uri="{FF2B5EF4-FFF2-40B4-BE49-F238E27FC236}">
                  <a16:creationId xmlns:a16="http://schemas.microsoft.com/office/drawing/2014/main" id="{F22C5E24-E33F-48C0-9839-8A04ACB26386}"/>
                </a:ext>
              </a:extLst>
            </p:cNvPr>
            <p:cNvSpPr/>
            <p:nvPr/>
          </p:nvSpPr>
          <p:spPr>
            <a:xfrm>
              <a:off x="0" y="5843103"/>
              <a:ext cx="12192000" cy="10148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651950AE-101B-4F42-84EB-4CD39207D3CA}"/>
                </a:ext>
              </a:extLst>
            </p:cNvPr>
            <p:cNvSpPr/>
            <p:nvPr/>
          </p:nvSpPr>
          <p:spPr>
            <a:xfrm>
              <a:off x="-2325" y="5372775"/>
              <a:ext cx="12192000" cy="5074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Tree>
    <p:extLst>
      <p:ext uri="{BB962C8B-B14F-4D97-AF65-F5344CB8AC3E}">
        <p14:creationId xmlns:p14="http://schemas.microsoft.com/office/powerpoint/2010/main" val="3823309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972E9EFB-70D4-4E8B-89D8-30773E50D7BF}"/>
              </a:ext>
            </a:extLst>
          </p:cNvPr>
          <p:cNvGraphicFramePr>
            <a:graphicFrameLocks noGrp="1"/>
          </p:cNvGraphicFramePr>
          <p:nvPr>
            <p:extLst>
              <p:ext uri="{D42A27DB-BD31-4B8C-83A1-F6EECF244321}">
                <p14:modId xmlns:p14="http://schemas.microsoft.com/office/powerpoint/2010/main" val="322624954"/>
              </p:ext>
            </p:extLst>
          </p:nvPr>
        </p:nvGraphicFramePr>
        <p:xfrm>
          <a:off x="209550" y="89101"/>
          <a:ext cx="6067425" cy="6689735"/>
        </p:xfrm>
        <a:graphic>
          <a:graphicData uri="http://schemas.openxmlformats.org/drawingml/2006/table">
            <a:tbl>
              <a:tblPr firstRow="1" firstCol="1" bandRow="1"/>
              <a:tblGrid>
                <a:gridCol w="4869649">
                  <a:extLst>
                    <a:ext uri="{9D8B030D-6E8A-4147-A177-3AD203B41FA5}">
                      <a16:colId xmlns:a16="http://schemas.microsoft.com/office/drawing/2014/main" val="1565745986"/>
                    </a:ext>
                  </a:extLst>
                </a:gridCol>
                <a:gridCol w="579253">
                  <a:extLst>
                    <a:ext uri="{9D8B030D-6E8A-4147-A177-3AD203B41FA5}">
                      <a16:colId xmlns:a16="http://schemas.microsoft.com/office/drawing/2014/main" val="1272024239"/>
                    </a:ext>
                  </a:extLst>
                </a:gridCol>
                <a:gridCol w="618523">
                  <a:extLst>
                    <a:ext uri="{9D8B030D-6E8A-4147-A177-3AD203B41FA5}">
                      <a16:colId xmlns:a16="http://schemas.microsoft.com/office/drawing/2014/main" val="411615314"/>
                    </a:ext>
                  </a:extLst>
                </a:gridCol>
              </a:tblGrid>
              <a:tr h="495299">
                <a:tc>
                  <a:txBody>
                    <a:bodyPr/>
                    <a:lstStyle/>
                    <a:p>
                      <a:pPr algn="ctr">
                        <a:lnSpc>
                          <a:spcPct val="100000"/>
                        </a:lnSpc>
                        <a:spcAft>
                          <a:spcPts val="0"/>
                        </a:spcAft>
                      </a:pPr>
                      <a:r>
                        <a:rPr lang="ja-JP" sz="1600" b="1" kern="100" dirty="0">
                          <a:solidFill>
                            <a:srgbClr val="000000"/>
                          </a:solidFill>
                          <a:effectLst/>
                          <a:latin typeface="+mn-lt"/>
                          <a:ea typeface="UD デジタル 教科書体 NK-R" panose="02020400000000000000" pitchFamily="18" charset="-128"/>
                          <a:cs typeface="Times New Roman" panose="02020603050405020304" pitchFamily="18" charset="0"/>
                        </a:rPr>
                        <a:t>消費者の権利</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algn="ctr">
                        <a:lnSpc>
                          <a:spcPts val="1200"/>
                        </a:lnSpc>
                        <a:spcAft>
                          <a:spcPts val="0"/>
                        </a:spcAft>
                      </a:pP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〇×</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algn="ctr">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A</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a:t>
                      </a:r>
                      <a:r>
                        <a:rPr 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H</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262906394"/>
                  </a:ext>
                </a:extLst>
              </a:tr>
              <a:tr h="458167">
                <a:tc>
                  <a:txBody>
                    <a:bodyPr/>
                    <a:lstStyle/>
                    <a:p>
                      <a:pPr marL="342900" lvl="0" indent="-342900" algn="l">
                        <a:lnSpc>
                          <a:spcPct val="100000"/>
                        </a:lnSpc>
                        <a:spcAft>
                          <a:spcPts val="0"/>
                        </a:spcAft>
                        <a:buFont typeface="+mj-ea"/>
                        <a:buAutoNum type="circleNumDbPlain"/>
                      </a:pP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新しく買った自転車のブレーキがきかない。</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601905"/>
                  </a:ext>
                </a:extLst>
              </a:tr>
              <a:tr h="599326">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②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コンビニで、大袋と小分け袋のお菓子が売っていた。</a:t>
                      </a: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一度にたくさん食べられないので小分けの方を買った。</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954700"/>
                  </a:ext>
                </a:extLst>
              </a:tr>
              <a:tr h="526698">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③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消費者トラブルや製品事故に遭わないように、学校</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などで学ぶ。</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850252"/>
                  </a:ext>
                </a:extLst>
              </a:tr>
              <a:tr h="606284">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④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モバイルバッテリーから発火して火傷をした。</a:t>
                      </a:r>
                      <a:endParaRPr lang="ja-JP" sz="1600" kern="100" dirty="0">
                        <a:effectLst/>
                        <a:latin typeface="+mn-lt"/>
                        <a:ea typeface="游明朝" panose="02020400000000000000" pitchFamily="18" charset="-128"/>
                        <a:cs typeface="Times New Roman" panose="02020603050405020304" pitchFamily="18" charset="0"/>
                      </a:endParaRPr>
                    </a:p>
                    <a:p>
                      <a:pPr marL="242570" algn="l">
                        <a:lnSpc>
                          <a:spcPct val="100000"/>
                        </a:lnSpc>
                        <a:spcAft>
                          <a:spcPts val="0"/>
                        </a:spcAft>
                      </a:pP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販売業者と連絡が取れない。</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108686"/>
                  </a:ext>
                </a:extLst>
              </a:tr>
              <a:tr h="550249">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⑤　</a:t>
                      </a:r>
                      <a:r>
                        <a:rPr kumimoji="1" lang="ja-JP" altLang="ja-JP" sz="1600" kern="1200" dirty="0">
                          <a:solidFill>
                            <a:schemeClr val="tx1"/>
                          </a:solidFill>
                          <a:effectLst/>
                          <a:latin typeface="+mn-lt"/>
                          <a:ea typeface="+mn-ea"/>
                          <a:cs typeface="+mn-cs"/>
                        </a:rPr>
                        <a:t>災害で水道が使えなくなった。復旧するまで、</a:t>
                      </a:r>
                      <a:endParaRPr kumimoji="1" lang="en-US" altLang="ja-JP" sz="1600" kern="1200" dirty="0">
                        <a:solidFill>
                          <a:schemeClr val="tx1"/>
                        </a:solidFill>
                        <a:effectLst/>
                        <a:latin typeface="+mn-lt"/>
                        <a:ea typeface="+mn-ea"/>
                        <a:cs typeface="+mn-cs"/>
                      </a:endParaRPr>
                    </a:p>
                    <a:p>
                      <a:pPr marL="0" lvl="0" indent="0" algn="l">
                        <a:lnSpc>
                          <a:spcPct val="100000"/>
                        </a:lnSpc>
                        <a:spcAft>
                          <a:spcPts val="0"/>
                        </a:spcAft>
                        <a:buFont typeface="+mj-ea"/>
                        <a:buNone/>
                      </a:pP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給水車で水を運んでくれた。</a:t>
                      </a:r>
                      <a:endParaRPr lang="ja-JP" sz="14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dirty="0">
                          <a:solidFill>
                            <a:srgbClr val="000000"/>
                          </a:solidFill>
                          <a:effectLst/>
                          <a:latin typeface="+mn-lt"/>
                          <a:ea typeface="游明朝" panose="02020400000000000000" pitchFamily="18" charset="-128"/>
                          <a:cs typeface="Times New Roman" panose="02020603050405020304" pitchFamily="18" charset="0"/>
                        </a:rPr>
                        <a:t> </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885336"/>
                  </a:ext>
                </a:extLst>
              </a:tr>
              <a:tr h="452579">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⑥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お土産でもらったお菓子に、アレルギー表示があった。</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3393047"/>
                  </a:ext>
                </a:extLst>
              </a:tr>
              <a:tr h="435481">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⑦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工場からの排出ガスを吸って咳が止まらない。</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00158"/>
                  </a:ext>
                </a:extLst>
              </a:tr>
              <a:tr h="907919">
                <a:tc>
                  <a:txBody>
                    <a:bodyPr/>
                    <a:lstStyle/>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⑧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小麦アレルギーの私。「家族と同じカレーが食べ</a:t>
                      </a: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た</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い</a:t>
                      </a: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」と事業者のお客様相談室に提案したら、食物ア</a:t>
                      </a:r>
                      <a:endParaRPr lang="en-US" altLang="ja-JP" sz="1600" kern="100" dirty="0">
                        <a:solidFill>
                          <a:srgbClr val="000000"/>
                        </a:solidFill>
                        <a:effectLst/>
                        <a:latin typeface="+mn-lt"/>
                        <a:ea typeface="UD デジタル 教科書体 NK-R" panose="02020400000000000000" pitchFamily="18" charset="-128"/>
                        <a:cs typeface="Times New Roman" panose="02020603050405020304" pitchFamily="18" charset="0"/>
                      </a:endParaRPr>
                    </a:p>
                    <a:p>
                      <a:pPr marL="0" lvl="0" indent="0" algn="l">
                        <a:lnSpc>
                          <a:spcPct val="100000"/>
                        </a:lnSpc>
                        <a:spcAft>
                          <a:spcPts val="0"/>
                        </a:spcAft>
                        <a:buFont typeface="+mj-ea"/>
                        <a:buNone/>
                      </a:pPr>
                      <a:r>
                        <a:rPr lang="ja-JP" altLang="en-US" sz="1600" kern="100" dirty="0">
                          <a:solidFill>
                            <a:srgbClr val="000000"/>
                          </a:solidFill>
                          <a:effectLst/>
                          <a:latin typeface="+mn-lt"/>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mn-lt"/>
                          <a:ea typeface="UD デジタル 教科書体 NK-R" panose="02020400000000000000" pitchFamily="18" charset="-128"/>
                          <a:cs typeface="Times New Roman" panose="02020603050405020304" pitchFamily="18" charset="0"/>
                        </a:rPr>
                        <a:t>レルギー対応のカレーを製造・販売するようになった。</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ts val="1200"/>
                        </a:lnSpc>
                        <a:spcAft>
                          <a:spcPts val="0"/>
                        </a:spcAft>
                      </a:pPr>
                      <a:r>
                        <a:rPr lang="en-US" sz="1600" kern="100">
                          <a:solidFill>
                            <a:srgbClr val="000000"/>
                          </a:solidFill>
                          <a:effectLst/>
                          <a:latin typeface="+mn-lt"/>
                          <a:ea typeface="游明朝" panose="02020400000000000000" pitchFamily="18" charset="-128"/>
                          <a:cs typeface="Times New Roman" panose="02020603050405020304" pitchFamily="18" charset="0"/>
                        </a:rPr>
                        <a:t> </a:t>
                      </a:r>
                      <a:endParaRPr lang="ja-JP" sz="1600" kern="100">
                        <a:effectLst/>
                        <a:latin typeface="+mn-lt"/>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958959"/>
                  </a:ext>
                </a:extLst>
              </a:tr>
              <a:tr h="1657733">
                <a:tc gridSpan="3">
                  <a:txBody>
                    <a:bodyPr/>
                    <a:lstStyle/>
                    <a:p>
                      <a:pPr marL="106680" algn="just">
                        <a:lnSpc>
                          <a:spcPts val="2500"/>
                        </a:lnSpc>
                        <a:spcAft>
                          <a:spcPts val="0"/>
                        </a:spcAft>
                        <a:tabLst>
                          <a:tab pos="115570" algn="l"/>
                        </a:tabLst>
                      </a:pPr>
                      <a:r>
                        <a:rPr lang="en-US" sz="1600" kern="100" dirty="0">
                          <a:solidFill>
                            <a:srgbClr val="000000"/>
                          </a:solidFill>
                          <a:effectLst/>
                          <a:latin typeface="+mn-lt"/>
                          <a:ea typeface="游明朝" panose="02020400000000000000" pitchFamily="18" charset="-128"/>
                          <a:cs typeface="Times New Roman" panose="02020603050405020304" pitchFamily="18" charset="0"/>
                        </a:rPr>
                        <a:t>A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安全を求める権利　　</a:t>
                      </a:r>
                      <a:r>
                        <a:rPr lang="ja-JP" altLang="en-US"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B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知らされる権利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C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選択する権利</a:t>
                      </a:r>
                      <a:r>
                        <a:rPr lang="ja-JP" altLang="en-US"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en-US" sz="1600" kern="100" dirty="0">
                          <a:solidFill>
                            <a:srgbClr val="000000"/>
                          </a:solidFill>
                          <a:effectLst/>
                          <a:latin typeface="+mn-lt"/>
                          <a:ea typeface="游明朝" panose="02020400000000000000" pitchFamily="18" charset="-128"/>
                          <a:cs typeface="Times New Roman" panose="02020603050405020304" pitchFamily="18" charset="0"/>
                        </a:rPr>
                        <a:t>D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意見が反映される権利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E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補償を受ける権利　　　</a:t>
                      </a:r>
                      <a:r>
                        <a:rPr lang="ja-JP" altLang="en-US" sz="1600" kern="100" dirty="0">
                          <a:solidFill>
                            <a:srgbClr val="000000"/>
                          </a:solidFill>
                          <a:effectLst/>
                          <a:latin typeface="+mn-lt"/>
                          <a:ea typeface="BIZ UDPゴシック" panose="020B0400000000000000" pitchFamily="50" charset="-128"/>
                          <a:cs typeface="Times New Roman" panose="02020603050405020304" pitchFamily="18" charset="0"/>
                        </a:rPr>
                        <a:t>　　</a:t>
                      </a: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F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消費者教育を受ける権利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游明朝" panose="02020400000000000000" pitchFamily="18" charset="-128"/>
                          <a:cs typeface="Times New Roman" panose="02020603050405020304" pitchFamily="18" charset="0"/>
                        </a:rPr>
                        <a:t>G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生活の基本的ニーズが保障される権利</a:t>
                      </a:r>
                      <a:endParaRPr lang="en-US" altLang="ja-JP" sz="1600" kern="100" dirty="0">
                        <a:solidFill>
                          <a:srgbClr val="000000"/>
                        </a:solidFill>
                        <a:effectLst/>
                        <a:latin typeface="+mn-lt"/>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mn-lt"/>
                          <a:ea typeface="BIZ UDPゴシック" panose="020B0400000000000000" pitchFamily="50" charset="-128"/>
                          <a:cs typeface="Times New Roman" panose="02020603050405020304" pitchFamily="18" charset="0"/>
                        </a:rPr>
                        <a:t>H </a:t>
                      </a:r>
                      <a:r>
                        <a:rPr lang="ja-JP" sz="1600" kern="100" dirty="0">
                          <a:solidFill>
                            <a:srgbClr val="000000"/>
                          </a:solidFill>
                          <a:effectLst/>
                          <a:latin typeface="+mn-lt"/>
                          <a:ea typeface="BIZ UDPゴシック" panose="020B0400000000000000" pitchFamily="50" charset="-128"/>
                          <a:cs typeface="Times New Roman" panose="02020603050405020304" pitchFamily="18" charset="0"/>
                        </a:rPr>
                        <a:t>健全な環境を享受する権利</a:t>
                      </a:r>
                      <a:endParaRPr lang="ja-JP" sz="1600" kern="100" dirty="0">
                        <a:effectLst/>
                        <a:latin typeface="+mn-lt"/>
                        <a:ea typeface="游明朝"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94830618"/>
                  </a:ext>
                </a:extLst>
              </a:tr>
            </a:tbl>
          </a:graphicData>
        </a:graphic>
      </p:graphicFrame>
      <p:graphicFrame>
        <p:nvGraphicFramePr>
          <p:cNvPr id="7" name="表 6">
            <a:extLst>
              <a:ext uri="{FF2B5EF4-FFF2-40B4-BE49-F238E27FC236}">
                <a16:creationId xmlns:a16="http://schemas.microsoft.com/office/drawing/2014/main" id="{7AF99998-ACCF-45E7-BA32-B57B0F6FA29D}"/>
              </a:ext>
            </a:extLst>
          </p:cNvPr>
          <p:cNvGraphicFramePr>
            <a:graphicFrameLocks noGrp="1"/>
          </p:cNvGraphicFramePr>
          <p:nvPr>
            <p:extLst>
              <p:ext uri="{D42A27DB-BD31-4B8C-83A1-F6EECF244321}">
                <p14:modId xmlns:p14="http://schemas.microsoft.com/office/powerpoint/2010/main" val="3701904786"/>
              </p:ext>
            </p:extLst>
          </p:nvPr>
        </p:nvGraphicFramePr>
        <p:xfrm>
          <a:off x="6391275" y="98626"/>
          <a:ext cx="5591174" cy="6028540"/>
        </p:xfrm>
        <a:graphic>
          <a:graphicData uri="http://schemas.openxmlformats.org/drawingml/2006/table">
            <a:tbl>
              <a:tblPr firstRow="1" firstCol="1" bandRow="1"/>
              <a:tblGrid>
                <a:gridCol w="4400550">
                  <a:extLst>
                    <a:ext uri="{9D8B030D-6E8A-4147-A177-3AD203B41FA5}">
                      <a16:colId xmlns:a16="http://schemas.microsoft.com/office/drawing/2014/main" val="4066495773"/>
                    </a:ext>
                  </a:extLst>
                </a:gridCol>
                <a:gridCol w="571500">
                  <a:extLst>
                    <a:ext uri="{9D8B030D-6E8A-4147-A177-3AD203B41FA5}">
                      <a16:colId xmlns:a16="http://schemas.microsoft.com/office/drawing/2014/main" val="1616803531"/>
                    </a:ext>
                  </a:extLst>
                </a:gridCol>
                <a:gridCol w="619124">
                  <a:extLst>
                    <a:ext uri="{9D8B030D-6E8A-4147-A177-3AD203B41FA5}">
                      <a16:colId xmlns:a16="http://schemas.microsoft.com/office/drawing/2014/main" val="648600782"/>
                    </a:ext>
                  </a:extLst>
                </a:gridCol>
              </a:tblGrid>
              <a:tr h="504824">
                <a:tc>
                  <a:txBody>
                    <a:bodyPr/>
                    <a:lstStyle/>
                    <a:p>
                      <a:pPr algn="ctr">
                        <a:lnSpc>
                          <a:spcPct val="100000"/>
                        </a:lnSpc>
                        <a:spcAft>
                          <a:spcPts val="0"/>
                        </a:spcAft>
                      </a:pPr>
                      <a:r>
                        <a:rPr lang="ja-JP" sz="1600" b="1"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消費者の責任</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algn="ctr">
                        <a:lnSpc>
                          <a:spcPct val="100000"/>
                        </a:lnSpc>
                        <a:spcAft>
                          <a:spcPts val="0"/>
                        </a:spcAft>
                      </a:pPr>
                      <a:r>
                        <a:rPr lang="ja-JP" sz="1600" kern="10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〇×</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tc>
                  <a:txBody>
                    <a:bodyPr/>
                    <a:lstStyle/>
                    <a:p>
                      <a:pPr algn="l">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I</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a:t>
                      </a:r>
                      <a:r>
                        <a:rPr lang="en-US"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M</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972567577"/>
                  </a:ext>
                </a:extLst>
              </a:tr>
              <a:tr h="912833">
                <a:tc>
                  <a:txBody>
                    <a:bodyPr/>
                    <a:lstStyle/>
                    <a:p>
                      <a:pPr algn="just">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⑨　</a:t>
                      </a:r>
                      <a:r>
                        <a:rPr kumimoji="1" lang="ja-JP" altLang="ja-JP" sz="1600" kern="1200" dirty="0">
                          <a:solidFill>
                            <a:schemeClr val="tx1"/>
                          </a:solidFill>
                          <a:effectLst/>
                          <a:latin typeface="+mn-lt"/>
                          <a:ea typeface="+mn-ea"/>
                          <a:cs typeface="+mn-cs"/>
                        </a:rPr>
                        <a:t>２リットルのペットボトル飲料を買うときに、</a:t>
                      </a:r>
                      <a:endParaRPr kumimoji="1" lang="en-US" altLang="ja-JP" sz="1600" kern="1200" dirty="0">
                        <a:solidFill>
                          <a:schemeClr val="tx1"/>
                        </a:solidFill>
                        <a:effectLst/>
                        <a:latin typeface="+mn-lt"/>
                        <a:ea typeface="+mn-ea"/>
                        <a:cs typeface="+mn-cs"/>
                      </a:endParaRPr>
                    </a:p>
                    <a:p>
                      <a:pPr algn="just">
                        <a:lnSpc>
                          <a:spcPct val="100000"/>
                        </a:lnSpc>
                        <a:spcAft>
                          <a:spcPts val="0"/>
                        </a:spcAft>
                      </a:pP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家族みんなが使いやすように、くびれのついた</a:t>
                      </a:r>
                      <a:endParaRPr kumimoji="1" lang="en-US" altLang="ja-JP" sz="1600" kern="1200" dirty="0">
                        <a:solidFill>
                          <a:schemeClr val="tx1"/>
                        </a:solidFill>
                        <a:effectLst/>
                        <a:latin typeface="+mn-lt"/>
                        <a:ea typeface="+mn-ea"/>
                        <a:cs typeface="+mn-cs"/>
                      </a:endParaRPr>
                    </a:p>
                    <a:p>
                      <a:pPr algn="just">
                        <a:lnSpc>
                          <a:spcPct val="100000"/>
                        </a:lnSpc>
                        <a:spcAft>
                          <a:spcPts val="0"/>
                        </a:spcAft>
                      </a:pPr>
                      <a:r>
                        <a:rPr kumimoji="1" lang="ja-JP" altLang="en-US" sz="1600" kern="1200" dirty="0">
                          <a:solidFill>
                            <a:schemeClr val="tx1"/>
                          </a:solidFill>
                          <a:effectLst/>
                          <a:latin typeface="+mn-lt"/>
                          <a:ea typeface="+mn-ea"/>
                          <a:cs typeface="+mn-cs"/>
                        </a:rPr>
                        <a:t>　　</a:t>
                      </a:r>
                      <a:r>
                        <a:rPr kumimoji="1" lang="ja-JP" altLang="ja-JP" sz="1600" kern="1200" dirty="0">
                          <a:solidFill>
                            <a:schemeClr val="tx1"/>
                          </a:solidFill>
                          <a:effectLst/>
                          <a:latin typeface="+mn-lt"/>
                          <a:ea typeface="+mn-ea"/>
                          <a:cs typeface="+mn-cs"/>
                        </a:rPr>
                        <a:t>形のボトルを選んだ。</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720806"/>
                  </a:ext>
                </a:extLst>
              </a:tr>
              <a:tr h="842472">
                <a:tc>
                  <a:txBody>
                    <a:bodyPr/>
                    <a:lstStyle/>
                    <a:p>
                      <a:pPr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⑩　ハンドソープを買いに行ったら、ポンプ式パッ</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ケージと詰替え用の商品があった。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ボトルは家にあったので、詰替え用を購入した。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358417"/>
                  </a:ext>
                </a:extLst>
              </a:tr>
              <a:tr h="969649">
                <a:tc>
                  <a:txBody>
                    <a:bodyPr/>
                    <a:lstStyle/>
                    <a:p>
                      <a:pPr marL="194310" indent="-194310"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⑪　ダイエットサプリメントの広告を見た。初回お試</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marL="194310" indent="-19431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し</a:t>
                      </a:r>
                      <a:r>
                        <a:rPr lang="en-US"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500</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円と書いてあったので、最後までしっかり</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marL="194310" indent="-19431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と読まずにすぐに購入した。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864765"/>
                  </a:ext>
                </a:extLst>
              </a:tr>
              <a:tr h="632625">
                <a:tc>
                  <a:txBody>
                    <a:bodyPr/>
                    <a:lstStyle/>
                    <a:p>
                      <a:pPr marL="194310" indent="-194310"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⑫　ペットボトルのラベルがはがしにくいので、メー</a:t>
                      </a:r>
                      <a:endPar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endParaRPr>
                    </a:p>
                    <a:p>
                      <a:pPr marL="194310" indent="-19431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カーに改善してもらうように意見を送った。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542125"/>
                  </a:ext>
                </a:extLst>
              </a:tr>
              <a:tr h="856615">
                <a:tc>
                  <a:txBody>
                    <a:bodyPr/>
                    <a:lstStyle/>
                    <a:p>
                      <a:pPr algn="l">
                        <a:lnSpc>
                          <a:spcPct val="100000"/>
                        </a:lnSpc>
                        <a:spcAft>
                          <a:spcPts val="0"/>
                        </a:spcAft>
                      </a:pP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⑬　参加申込したイベントが中止になった。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l">
                        <a:lnSpc>
                          <a:spcPct val="100000"/>
                        </a:lnSpc>
                        <a:spcAft>
                          <a:spcPts val="0"/>
                        </a:spcAft>
                      </a:pPr>
                      <a:r>
                        <a:rPr lang="en-US" alt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sz="1600" kern="100" dirty="0">
                          <a:solidFill>
                            <a:srgbClr val="000000"/>
                          </a:solidFill>
                          <a:effectLst/>
                          <a:latin typeface="游明朝" panose="02020400000000000000" pitchFamily="18" charset="-128"/>
                          <a:ea typeface="UD デジタル 教科書体 NK-R" panose="02020400000000000000" pitchFamily="18" charset="-128"/>
                          <a:cs typeface="Times New Roman" panose="02020603050405020304" pitchFamily="18" charset="0"/>
                        </a:rPr>
                        <a:t>代金が返金されなかったので、被害者が連帯して運営会社に返金を求めた。</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1600" kern="100" dirty="0">
                          <a:solidFill>
                            <a:srgbClr val="000000"/>
                          </a:solidFill>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987372"/>
                  </a:ext>
                </a:extLst>
              </a:tr>
              <a:tr h="1309522">
                <a:tc gridSpan="3">
                  <a:txBody>
                    <a:bodyPr/>
                    <a:lstStyle/>
                    <a:p>
                      <a:pPr marL="106680" algn="just">
                        <a:lnSpc>
                          <a:spcPts val="2500"/>
                        </a:lnSpc>
                        <a:spcAft>
                          <a:spcPts val="0"/>
                        </a:spcAft>
                        <a:tabLst>
                          <a:tab pos="115570" algn="l"/>
                        </a:tabLst>
                      </a:pPr>
                      <a:r>
                        <a:rPr lang="en-US" sz="16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I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批判的な意識をもつ責任　　　</a:t>
                      </a:r>
                      <a:r>
                        <a:rPr lang="en-US"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J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主張し行動する責任</a:t>
                      </a:r>
                      <a:endParaRPr lang="en-US" alt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K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連帯する責任</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L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環境への配慮をする責任</a:t>
                      </a:r>
                      <a:endParaRPr lang="en-US" alt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marL="106680" algn="just">
                        <a:lnSpc>
                          <a:spcPts val="2500"/>
                        </a:lnSpc>
                        <a:spcAft>
                          <a:spcPts val="0"/>
                        </a:spcAft>
                        <a:tabLst>
                          <a:tab pos="115570" algn="l"/>
                        </a:tabLst>
                      </a:pPr>
                      <a:r>
                        <a:rPr lang="en-US"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M </a:t>
                      </a:r>
                      <a:r>
                        <a:rPr lang="ja-JP" sz="16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社会的弱者への配慮をする責任</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61689854"/>
                  </a:ext>
                </a:extLst>
              </a:tr>
            </a:tbl>
          </a:graphicData>
        </a:graphic>
      </p:graphicFrame>
      <p:sp>
        <p:nvSpPr>
          <p:cNvPr id="8" name="正方形/長方形 7">
            <a:extLst>
              <a:ext uri="{FF2B5EF4-FFF2-40B4-BE49-F238E27FC236}">
                <a16:creationId xmlns:a16="http://schemas.microsoft.com/office/drawing/2014/main" id="{5BDDE466-4A39-41B1-A7DD-BF29607EF4E2}"/>
              </a:ext>
            </a:extLst>
          </p:cNvPr>
          <p:cNvSpPr/>
          <p:nvPr/>
        </p:nvSpPr>
        <p:spPr>
          <a:xfrm>
            <a:off x="5079626" y="655544"/>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9" name="正方形/長方形 8">
            <a:extLst>
              <a:ext uri="{FF2B5EF4-FFF2-40B4-BE49-F238E27FC236}">
                <a16:creationId xmlns:a16="http://schemas.microsoft.com/office/drawing/2014/main" id="{1465760A-309E-4455-834F-BA416081FFEC}"/>
              </a:ext>
            </a:extLst>
          </p:cNvPr>
          <p:cNvSpPr/>
          <p:nvPr/>
        </p:nvSpPr>
        <p:spPr>
          <a:xfrm>
            <a:off x="5098676" y="1209675"/>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10" name="正方形/長方形 9">
            <a:extLst>
              <a:ext uri="{FF2B5EF4-FFF2-40B4-BE49-F238E27FC236}">
                <a16:creationId xmlns:a16="http://schemas.microsoft.com/office/drawing/2014/main" id="{82D05C0A-A633-4F04-9B02-0A48AFD82F8C}"/>
              </a:ext>
            </a:extLst>
          </p:cNvPr>
          <p:cNvSpPr/>
          <p:nvPr/>
        </p:nvSpPr>
        <p:spPr>
          <a:xfrm>
            <a:off x="5111563" y="1769410"/>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1" name="正方形/長方形 10">
            <a:extLst>
              <a:ext uri="{FF2B5EF4-FFF2-40B4-BE49-F238E27FC236}">
                <a16:creationId xmlns:a16="http://schemas.microsoft.com/office/drawing/2014/main" id="{6B46997F-2300-4DA4-985A-25839FDD6C4C}"/>
              </a:ext>
            </a:extLst>
          </p:cNvPr>
          <p:cNvSpPr/>
          <p:nvPr/>
        </p:nvSpPr>
        <p:spPr>
          <a:xfrm>
            <a:off x="5097554" y="2326344"/>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12" name="正方形/長方形 11">
            <a:extLst>
              <a:ext uri="{FF2B5EF4-FFF2-40B4-BE49-F238E27FC236}">
                <a16:creationId xmlns:a16="http://schemas.microsoft.com/office/drawing/2014/main" id="{AD1BD568-96BA-491D-921E-2959A66C1BB7}"/>
              </a:ext>
            </a:extLst>
          </p:cNvPr>
          <p:cNvSpPr/>
          <p:nvPr/>
        </p:nvSpPr>
        <p:spPr>
          <a:xfrm>
            <a:off x="5100916" y="2840690"/>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3" name="正方形/長方形 12">
            <a:extLst>
              <a:ext uri="{FF2B5EF4-FFF2-40B4-BE49-F238E27FC236}">
                <a16:creationId xmlns:a16="http://schemas.microsoft.com/office/drawing/2014/main" id="{2B921B47-37CB-4F9C-8311-6971486075B6}"/>
              </a:ext>
            </a:extLst>
          </p:cNvPr>
          <p:cNvSpPr/>
          <p:nvPr/>
        </p:nvSpPr>
        <p:spPr>
          <a:xfrm>
            <a:off x="5100916" y="3364721"/>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14" name="正方形/長方形 13">
            <a:extLst>
              <a:ext uri="{FF2B5EF4-FFF2-40B4-BE49-F238E27FC236}">
                <a16:creationId xmlns:a16="http://schemas.microsoft.com/office/drawing/2014/main" id="{FBE1AE35-CC4B-4775-A7B9-9B10AA94D848}"/>
              </a:ext>
            </a:extLst>
          </p:cNvPr>
          <p:cNvSpPr/>
          <p:nvPr/>
        </p:nvSpPr>
        <p:spPr>
          <a:xfrm>
            <a:off x="5092512" y="3840708"/>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15" name="正方形/長方形 14">
            <a:extLst>
              <a:ext uri="{FF2B5EF4-FFF2-40B4-BE49-F238E27FC236}">
                <a16:creationId xmlns:a16="http://schemas.microsoft.com/office/drawing/2014/main" id="{12B61882-174B-4E56-B323-81A1B03E09AA}"/>
              </a:ext>
            </a:extLst>
          </p:cNvPr>
          <p:cNvSpPr/>
          <p:nvPr/>
        </p:nvSpPr>
        <p:spPr>
          <a:xfrm>
            <a:off x="5086627" y="4514004"/>
            <a:ext cx="568699" cy="4039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6" name="正方形/長方形 15">
            <a:extLst>
              <a:ext uri="{FF2B5EF4-FFF2-40B4-BE49-F238E27FC236}">
                <a16:creationId xmlns:a16="http://schemas.microsoft.com/office/drawing/2014/main" id="{8CC62890-19D8-4F42-94C1-7485EA69362F}"/>
              </a:ext>
            </a:extLst>
          </p:cNvPr>
          <p:cNvSpPr/>
          <p:nvPr/>
        </p:nvSpPr>
        <p:spPr>
          <a:xfrm>
            <a:off x="10752604" y="740491"/>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17" name="正方形/長方形 16">
            <a:extLst>
              <a:ext uri="{FF2B5EF4-FFF2-40B4-BE49-F238E27FC236}">
                <a16:creationId xmlns:a16="http://schemas.microsoft.com/office/drawing/2014/main" id="{A06702A1-17DC-430E-90C7-909FB5249888}"/>
              </a:ext>
            </a:extLst>
          </p:cNvPr>
          <p:cNvSpPr/>
          <p:nvPr/>
        </p:nvSpPr>
        <p:spPr>
          <a:xfrm>
            <a:off x="10752604" y="1648292"/>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18" name="正方形/長方形 17">
            <a:extLst>
              <a:ext uri="{FF2B5EF4-FFF2-40B4-BE49-F238E27FC236}">
                <a16:creationId xmlns:a16="http://schemas.microsoft.com/office/drawing/2014/main" id="{B178D8EF-EA47-4B15-BF63-8820ED25A3D0}"/>
              </a:ext>
            </a:extLst>
          </p:cNvPr>
          <p:cNvSpPr/>
          <p:nvPr/>
        </p:nvSpPr>
        <p:spPr>
          <a:xfrm>
            <a:off x="10752604" y="2542344"/>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rgbClr val="FF0000"/>
                </a:solidFill>
              </a:rPr>
              <a:t>×</a:t>
            </a:r>
            <a:endParaRPr kumimoji="1" lang="ja-JP" altLang="en-US" sz="3200" dirty="0">
              <a:solidFill>
                <a:srgbClr val="FF0000"/>
              </a:solidFill>
            </a:endParaRPr>
          </a:p>
        </p:txBody>
      </p:sp>
      <p:sp>
        <p:nvSpPr>
          <p:cNvPr id="19" name="正方形/長方形 18">
            <a:extLst>
              <a:ext uri="{FF2B5EF4-FFF2-40B4-BE49-F238E27FC236}">
                <a16:creationId xmlns:a16="http://schemas.microsoft.com/office/drawing/2014/main" id="{03967303-935A-4D62-8A14-836596948E6A}"/>
              </a:ext>
            </a:extLst>
          </p:cNvPr>
          <p:cNvSpPr/>
          <p:nvPr/>
        </p:nvSpPr>
        <p:spPr>
          <a:xfrm>
            <a:off x="10752604" y="3408162"/>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〇</a:t>
            </a:r>
            <a:endParaRPr kumimoji="1" lang="ja-JP" altLang="en-US" sz="3200" dirty="0">
              <a:solidFill>
                <a:srgbClr val="FF0000"/>
              </a:solidFill>
            </a:endParaRPr>
          </a:p>
        </p:txBody>
      </p:sp>
      <p:sp>
        <p:nvSpPr>
          <p:cNvPr id="20" name="正方形/長方形 19">
            <a:extLst>
              <a:ext uri="{FF2B5EF4-FFF2-40B4-BE49-F238E27FC236}">
                <a16:creationId xmlns:a16="http://schemas.microsoft.com/office/drawing/2014/main" id="{9FE93E88-4C64-430E-B923-0395ED1099E0}"/>
              </a:ext>
            </a:extLst>
          </p:cNvPr>
          <p:cNvSpPr/>
          <p:nvPr/>
        </p:nvSpPr>
        <p:spPr>
          <a:xfrm>
            <a:off x="10752604" y="4134055"/>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〇</a:t>
            </a:r>
          </a:p>
        </p:txBody>
      </p:sp>
      <p:sp>
        <p:nvSpPr>
          <p:cNvPr id="21" name="正方形/長方形 20">
            <a:extLst>
              <a:ext uri="{FF2B5EF4-FFF2-40B4-BE49-F238E27FC236}">
                <a16:creationId xmlns:a16="http://schemas.microsoft.com/office/drawing/2014/main" id="{4AA51920-383F-43E4-9167-3BCA9555CC1F}"/>
              </a:ext>
            </a:extLst>
          </p:cNvPr>
          <p:cNvSpPr/>
          <p:nvPr/>
        </p:nvSpPr>
        <p:spPr>
          <a:xfrm>
            <a:off x="5648217" y="599843"/>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A</a:t>
            </a:r>
            <a:endParaRPr kumimoji="1" lang="ja-JP" altLang="en-US" sz="3200" dirty="0">
              <a:solidFill>
                <a:srgbClr val="FF0000"/>
              </a:solidFill>
            </a:endParaRPr>
          </a:p>
        </p:txBody>
      </p:sp>
      <p:sp>
        <p:nvSpPr>
          <p:cNvPr id="22" name="正方形/長方形 21">
            <a:extLst>
              <a:ext uri="{FF2B5EF4-FFF2-40B4-BE49-F238E27FC236}">
                <a16:creationId xmlns:a16="http://schemas.microsoft.com/office/drawing/2014/main" id="{D6EB875E-FF22-427E-AA81-F85FC8B16037}"/>
              </a:ext>
            </a:extLst>
          </p:cNvPr>
          <p:cNvSpPr/>
          <p:nvPr/>
        </p:nvSpPr>
        <p:spPr>
          <a:xfrm>
            <a:off x="5655326" y="1135721"/>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C</a:t>
            </a:r>
            <a:endParaRPr kumimoji="1" lang="ja-JP" altLang="en-US" sz="3200" dirty="0">
              <a:solidFill>
                <a:srgbClr val="FF0000"/>
              </a:solidFill>
            </a:endParaRPr>
          </a:p>
        </p:txBody>
      </p:sp>
      <p:sp>
        <p:nvSpPr>
          <p:cNvPr id="23" name="正方形/長方形 22">
            <a:extLst>
              <a:ext uri="{FF2B5EF4-FFF2-40B4-BE49-F238E27FC236}">
                <a16:creationId xmlns:a16="http://schemas.microsoft.com/office/drawing/2014/main" id="{1D07B095-9DBD-463B-98FA-F7C4AFA5B69B}"/>
              </a:ext>
            </a:extLst>
          </p:cNvPr>
          <p:cNvSpPr/>
          <p:nvPr/>
        </p:nvSpPr>
        <p:spPr>
          <a:xfrm>
            <a:off x="5644104" y="1712260"/>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F</a:t>
            </a:r>
            <a:endParaRPr kumimoji="1" lang="ja-JP" altLang="en-US" sz="3200" dirty="0">
              <a:solidFill>
                <a:srgbClr val="FF0000"/>
              </a:solidFill>
            </a:endParaRPr>
          </a:p>
        </p:txBody>
      </p:sp>
      <p:sp>
        <p:nvSpPr>
          <p:cNvPr id="24" name="正方形/長方形 23">
            <a:extLst>
              <a:ext uri="{FF2B5EF4-FFF2-40B4-BE49-F238E27FC236}">
                <a16:creationId xmlns:a16="http://schemas.microsoft.com/office/drawing/2014/main" id="{3416614C-F033-4825-B54C-CE0AD9A65DE1}"/>
              </a:ext>
            </a:extLst>
          </p:cNvPr>
          <p:cNvSpPr/>
          <p:nvPr/>
        </p:nvSpPr>
        <p:spPr>
          <a:xfrm>
            <a:off x="5628045" y="2280044"/>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E</a:t>
            </a:r>
            <a:endParaRPr kumimoji="1" lang="ja-JP" altLang="en-US" sz="3200" dirty="0">
              <a:solidFill>
                <a:srgbClr val="FF0000"/>
              </a:solidFill>
            </a:endParaRPr>
          </a:p>
        </p:txBody>
      </p:sp>
      <p:sp>
        <p:nvSpPr>
          <p:cNvPr id="25" name="正方形/長方形 24">
            <a:extLst>
              <a:ext uri="{FF2B5EF4-FFF2-40B4-BE49-F238E27FC236}">
                <a16:creationId xmlns:a16="http://schemas.microsoft.com/office/drawing/2014/main" id="{C87E0058-412E-4085-B4AA-3ABB39D94D67}"/>
              </a:ext>
            </a:extLst>
          </p:cNvPr>
          <p:cNvSpPr/>
          <p:nvPr/>
        </p:nvSpPr>
        <p:spPr>
          <a:xfrm>
            <a:off x="5655679" y="2807137"/>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G</a:t>
            </a:r>
            <a:endParaRPr kumimoji="1" lang="ja-JP" altLang="en-US" sz="3200" dirty="0">
              <a:solidFill>
                <a:srgbClr val="FF0000"/>
              </a:solidFill>
            </a:endParaRPr>
          </a:p>
        </p:txBody>
      </p:sp>
      <p:sp>
        <p:nvSpPr>
          <p:cNvPr id="26" name="正方形/長方形 25">
            <a:extLst>
              <a:ext uri="{FF2B5EF4-FFF2-40B4-BE49-F238E27FC236}">
                <a16:creationId xmlns:a16="http://schemas.microsoft.com/office/drawing/2014/main" id="{0B487A2A-C4E3-4AC6-97EC-518F313D56CD}"/>
              </a:ext>
            </a:extLst>
          </p:cNvPr>
          <p:cNvSpPr/>
          <p:nvPr/>
        </p:nvSpPr>
        <p:spPr>
          <a:xfrm>
            <a:off x="5651193" y="3283402"/>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B</a:t>
            </a:r>
            <a:endParaRPr kumimoji="1" lang="ja-JP" altLang="en-US" sz="3200" dirty="0">
              <a:solidFill>
                <a:srgbClr val="FF0000"/>
              </a:solidFill>
            </a:endParaRPr>
          </a:p>
        </p:txBody>
      </p:sp>
      <p:sp>
        <p:nvSpPr>
          <p:cNvPr id="27" name="正方形/長方形 26">
            <a:extLst>
              <a:ext uri="{FF2B5EF4-FFF2-40B4-BE49-F238E27FC236}">
                <a16:creationId xmlns:a16="http://schemas.microsoft.com/office/drawing/2014/main" id="{2401B25A-E3FD-4870-9323-543AE0C452AC}"/>
              </a:ext>
            </a:extLst>
          </p:cNvPr>
          <p:cNvSpPr/>
          <p:nvPr/>
        </p:nvSpPr>
        <p:spPr>
          <a:xfrm>
            <a:off x="5671367" y="3765673"/>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H</a:t>
            </a:r>
            <a:endParaRPr kumimoji="1" lang="ja-JP" altLang="en-US" sz="3200" dirty="0">
              <a:solidFill>
                <a:srgbClr val="FF0000"/>
              </a:solidFill>
            </a:endParaRPr>
          </a:p>
        </p:txBody>
      </p:sp>
      <p:sp>
        <p:nvSpPr>
          <p:cNvPr id="28" name="正方形/長方形 27">
            <a:extLst>
              <a:ext uri="{FF2B5EF4-FFF2-40B4-BE49-F238E27FC236}">
                <a16:creationId xmlns:a16="http://schemas.microsoft.com/office/drawing/2014/main" id="{CA0A97F1-E389-4847-B624-B61C44337839}"/>
              </a:ext>
            </a:extLst>
          </p:cNvPr>
          <p:cNvSpPr/>
          <p:nvPr/>
        </p:nvSpPr>
        <p:spPr>
          <a:xfrm>
            <a:off x="5670129" y="4470584"/>
            <a:ext cx="609600"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D</a:t>
            </a:r>
            <a:endParaRPr kumimoji="1" lang="ja-JP" altLang="en-US" sz="3200" dirty="0">
              <a:solidFill>
                <a:srgbClr val="FF0000"/>
              </a:solidFill>
            </a:endParaRPr>
          </a:p>
        </p:txBody>
      </p:sp>
      <p:sp>
        <p:nvSpPr>
          <p:cNvPr id="29" name="正方形/長方形 28">
            <a:extLst>
              <a:ext uri="{FF2B5EF4-FFF2-40B4-BE49-F238E27FC236}">
                <a16:creationId xmlns:a16="http://schemas.microsoft.com/office/drawing/2014/main" id="{F1641E4A-4159-4FA4-B189-DFDE620375CC}"/>
              </a:ext>
            </a:extLst>
          </p:cNvPr>
          <p:cNvSpPr/>
          <p:nvPr/>
        </p:nvSpPr>
        <p:spPr>
          <a:xfrm>
            <a:off x="11235386" y="762791"/>
            <a:ext cx="921804"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M</a:t>
            </a:r>
            <a:endParaRPr kumimoji="1" lang="ja-JP" altLang="en-US" sz="3200" dirty="0">
              <a:solidFill>
                <a:srgbClr val="FF0000"/>
              </a:solidFill>
            </a:endParaRPr>
          </a:p>
        </p:txBody>
      </p:sp>
      <p:sp>
        <p:nvSpPr>
          <p:cNvPr id="30" name="正方形/長方形 29">
            <a:extLst>
              <a:ext uri="{FF2B5EF4-FFF2-40B4-BE49-F238E27FC236}">
                <a16:creationId xmlns:a16="http://schemas.microsoft.com/office/drawing/2014/main" id="{B8BE39D2-462F-4777-973D-B1EBB251C677}"/>
              </a:ext>
            </a:extLst>
          </p:cNvPr>
          <p:cNvSpPr/>
          <p:nvPr/>
        </p:nvSpPr>
        <p:spPr>
          <a:xfrm>
            <a:off x="11179355" y="1670592"/>
            <a:ext cx="921805"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L</a:t>
            </a:r>
            <a:endParaRPr kumimoji="1" lang="ja-JP" altLang="en-US" sz="3200" dirty="0">
              <a:solidFill>
                <a:srgbClr val="FF0000"/>
              </a:solidFill>
            </a:endParaRPr>
          </a:p>
        </p:txBody>
      </p:sp>
      <p:sp>
        <p:nvSpPr>
          <p:cNvPr id="31" name="正方形/長方形 30">
            <a:extLst>
              <a:ext uri="{FF2B5EF4-FFF2-40B4-BE49-F238E27FC236}">
                <a16:creationId xmlns:a16="http://schemas.microsoft.com/office/drawing/2014/main" id="{B19D9E82-1292-40F0-A96A-F35613901A0D}"/>
              </a:ext>
            </a:extLst>
          </p:cNvPr>
          <p:cNvSpPr/>
          <p:nvPr/>
        </p:nvSpPr>
        <p:spPr>
          <a:xfrm>
            <a:off x="11223252" y="2539094"/>
            <a:ext cx="865776"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I</a:t>
            </a:r>
            <a:endParaRPr kumimoji="1" lang="ja-JP" altLang="en-US" sz="3200" dirty="0">
              <a:solidFill>
                <a:srgbClr val="FF0000"/>
              </a:solidFill>
            </a:endParaRPr>
          </a:p>
        </p:txBody>
      </p:sp>
      <p:sp>
        <p:nvSpPr>
          <p:cNvPr id="32" name="正方形/長方形 31">
            <a:extLst>
              <a:ext uri="{FF2B5EF4-FFF2-40B4-BE49-F238E27FC236}">
                <a16:creationId xmlns:a16="http://schemas.microsoft.com/office/drawing/2014/main" id="{B43640BE-648C-4CA0-8068-7F96C8021661}"/>
              </a:ext>
            </a:extLst>
          </p:cNvPr>
          <p:cNvSpPr/>
          <p:nvPr/>
        </p:nvSpPr>
        <p:spPr>
          <a:xfrm>
            <a:off x="11235384" y="3401068"/>
            <a:ext cx="865776"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J</a:t>
            </a:r>
            <a:endParaRPr kumimoji="1" lang="ja-JP" altLang="en-US" sz="3200" dirty="0">
              <a:solidFill>
                <a:srgbClr val="FF0000"/>
              </a:solidFill>
            </a:endParaRPr>
          </a:p>
        </p:txBody>
      </p:sp>
      <p:sp>
        <p:nvSpPr>
          <p:cNvPr id="33" name="正方形/長方形 32">
            <a:extLst>
              <a:ext uri="{FF2B5EF4-FFF2-40B4-BE49-F238E27FC236}">
                <a16:creationId xmlns:a16="http://schemas.microsoft.com/office/drawing/2014/main" id="{80A1DAB5-3861-40A0-8BB1-AB1FF1C4EDDF}"/>
              </a:ext>
            </a:extLst>
          </p:cNvPr>
          <p:cNvSpPr/>
          <p:nvPr/>
        </p:nvSpPr>
        <p:spPr>
          <a:xfrm>
            <a:off x="11235384" y="4153721"/>
            <a:ext cx="865775" cy="55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rgbClr val="FF0000"/>
                </a:solidFill>
              </a:rPr>
              <a:t>K</a:t>
            </a:r>
            <a:endParaRPr kumimoji="1" lang="ja-JP" altLang="en-US" sz="3200" dirty="0">
              <a:solidFill>
                <a:srgbClr val="FF0000"/>
              </a:solidFill>
            </a:endParaRPr>
          </a:p>
        </p:txBody>
      </p:sp>
    </p:spTree>
    <p:extLst>
      <p:ext uri="{BB962C8B-B14F-4D97-AF65-F5344CB8AC3E}">
        <p14:creationId xmlns:p14="http://schemas.microsoft.com/office/powerpoint/2010/main" val="30461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5BA5F4D5-1DC3-4486-83FA-167505D6A466}"/>
              </a:ext>
            </a:extLst>
          </p:cNvPr>
          <p:cNvGrpSpPr/>
          <p:nvPr/>
        </p:nvGrpSpPr>
        <p:grpSpPr>
          <a:xfrm>
            <a:off x="-2325" y="0"/>
            <a:ext cx="12194325" cy="6858000"/>
            <a:chOff x="-2325" y="0"/>
            <a:chExt cx="12194325" cy="6858000"/>
          </a:xfrm>
        </p:grpSpPr>
        <p:sp>
          <p:nvSpPr>
            <p:cNvPr id="12" name="正方形/長方形 11">
              <a:extLst>
                <a:ext uri="{FF2B5EF4-FFF2-40B4-BE49-F238E27FC236}">
                  <a16:creationId xmlns:a16="http://schemas.microsoft.com/office/drawing/2014/main" id="{AEA504EC-9D5C-4EFC-9F1B-AB07C9EEB108}"/>
                </a:ext>
              </a:extLst>
            </p:cNvPr>
            <p:cNvSpPr/>
            <p:nvPr/>
          </p:nvSpPr>
          <p:spPr>
            <a:xfrm>
              <a:off x="-2325" y="0"/>
              <a:ext cx="12192000" cy="101489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052D5F7E-E2A3-47A6-9599-4A6E7C095606}"/>
                </a:ext>
              </a:extLst>
            </p:cNvPr>
            <p:cNvSpPr/>
            <p:nvPr/>
          </p:nvSpPr>
          <p:spPr>
            <a:xfrm>
              <a:off x="0" y="5843103"/>
              <a:ext cx="12192000" cy="10148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
        <p:nvSpPr>
          <p:cNvPr id="2" name="タイトル 1">
            <a:extLst>
              <a:ext uri="{FF2B5EF4-FFF2-40B4-BE49-F238E27FC236}">
                <a16:creationId xmlns:a16="http://schemas.microsoft.com/office/drawing/2014/main" id="{C53B68BB-C306-45F7-ABCE-E8D235D5BE8E}"/>
              </a:ext>
            </a:extLst>
          </p:cNvPr>
          <p:cNvSpPr>
            <a:spLocks noGrp="1"/>
          </p:cNvSpPr>
          <p:nvPr>
            <p:ph type="title"/>
          </p:nvPr>
        </p:nvSpPr>
        <p:spPr>
          <a:xfrm>
            <a:off x="672353" y="2284874"/>
            <a:ext cx="10515600" cy="2852737"/>
          </a:xfrm>
        </p:spPr>
        <p:txBody>
          <a:bodyPr>
            <a:normAutofit fontScale="90000"/>
          </a:bodyPr>
          <a:lstStyle/>
          <a:p>
            <a:pPr algn="ctr">
              <a:lnSpc>
                <a:spcPct val="150000"/>
              </a:lnSpc>
            </a:pPr>
            <a:r>
              <a:rPr kumimoji="1" lang="ja-JP" altLang="en-US" dirty="0"/>
              <a:t>消費者の</a:t>
            </a:r>
            <a:br>
              <a:rPr kumimoji="1" lang="en-US" altLang="ja-JP" dirty="0"/>
            </a:br>
            <a:r>
              <a:rPr kumimoji="1" lang="ja-JP" altLang="en-US" dirty="0"/>
              <a:t>権利と責任について</a:t>
            </a:r>
            <a:br>
              <a:rPr kumimoji="1" lang="en-US" altLang="ja-JP" dirty="0"/>
            </a:br>
            <a:r>
              <a:rPr kumimoji="1" lang="ja-JP" altLang="en-US" dirty="0"/>
              <a:t>考えよう</a:t>
            </a:r>
            <a:r>
              <a:rPr kumimoji="1" lang="en-US" altLang="ja-JP" dirty="0"/>
              <a:t>Ⅱ</a:t>
            </a:r>
            <a:endParaRPr kumimoji="1" lang="ja-JP" altLang="en-US" dirty="0"/>
          </a:p>
        </p:txBody>
      </p:sp>
      <p:sp>
        <p:nvSpPr>
          <p:cNvPr id="3" name="四角形 2">
            <a:extLst>
              <a:ext uri="{FF2B5EF4-FFF2-40B4-BE49-F238E27FC236}">
                <a16:creationId xmlns:a16="http://schemas.microsoft.com/office/drawing/2014/main" id="{C0318A4F-2E35-4F68-A0AD-AB585BB0096E}"/>
              </a:ext>
            </a:extLst>
          </p:cNvPr>
          <p:cNvSpPr/>
          <p:nvPr/>
        </p:nvSpPr>
        <p:spPr>
          <a:xfrm>
            <a:off x="10183906" y="-18606"/>
            <a:ext cx="2008094" cy="43098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a:t>ワークシート②</a:t>
            </a:r>
          </a:p>
        </p:txBody>
      </p:sp>
    </p:spTree>
    <p:extLst>
      <p:ext uri="{BB962C8B-B14F-4D97-AF65-F5344CB8AC3E}">
        <p14:creationId xmlns:p14="http://schemas.microsoft.com/office/powerpoint/2010/main" val="249864082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UD デジタル 教科書体 NK-R"/>
        <a:ea typeface="UD デジタル 教科書体 NK-R"/>
        <a:cs typeface=""/>
      </a:majorFont>
      <a:minorFont>
        <a:latin typeface="UD デジタル 教科書体 NK-R"/>
        <a:ea typeface="UD デジタル 教科書体 NK-R"/>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6506</TotalTime>
  <Words>4468</Words>
  <Application>Microsoft Office PowerPoint</Application>
  <PresentationFormat>ワイド画面</PresentationFormat>
  <Paragraphs>434</Paragraphs>
  <Slides>16</Slides>
  <Notes>16</Notes>
  <HiddenSlides>0</HiddenSlides>
  <MMClips>2</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BIZ UDPゴシック</vt:lpstr>
      <vt:lpstr>ＭＳ Ｐゴシック</vt:lpstr>
      <vt:lpstr>UD デジタル 教科書体 NK-R</vt:lpstr>
      <vt:lpstr>UD デジタル 教科書体 N-R</vt:lpstr>
      <vt:lpstr>游ゴシック</vt:lpstr>
      <vt:lpstr>游明朝</vt:lpstr>
      <vt:lpstr>Arial</vt:lpstr>
      <vt:lpstr>Book Antiqua</vt:lpstr>
      <vt:lpstr>Calibri</vt:lpstr>
      <vt:lpstr>Times New Roman</vt:lpstr>
      <vt:lpstr>Wingdings</vt:lpstr>
      <vt:lpstr>Office テーマ</vt:lpstr>
      <vt:lpstr>消費者の権利と責任</vt:lpstr>
      <vt:lpstr>消費生活センターとは</vt:lpstr>
      <vt:lpstr>PowerPoint プレゼンテーション</vt:lpstr>
      <vt:lpstr>消費者の 権利と責任について 考えようⅠ</vt:lpstr>
      <vt:lpstr>消費者の権利と責任①</vt:lpstr>
      <vt:lpstr>PowerPoint プレゼンテーション</vt:lpstr>
      <vt:lpstr>消費者の権利と責任①</vt:lpstr>
      <vt:lpstr>PowerPoint プレゼンテーション</vt:lpstr>
      <vt:lpstr>消費者の 権利と責任について 考えようⅡ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教員研修</dc:title>
  <dc:creator>木戸　明美（会任）</dc:creator>
  <cp:lastModifiedBy>瀬野　由夏利</cp:lastModifiedBy>
  <cp:revision>404</cp:revision>
  <cp:lastPrinted>2023-11-06T04:05:30Z</cp:lastPrinted>
  <dcterms:modified xsi:type="dcterms:W3CDTF">2023-12-12T10:11:34Z</dcterms:modified>
</cp:coreProperties>
</file>